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58" r:id="rId4"/>
    <p:sldId id="415" r:id="rId5"/>
    <p:sldId id="467" r:id="rId6"/>
    <p:sldId id="468" r:id="rId7"/>
    <p:sldId id="489" r:id="rId8"/>
    <p:sldId id="490" r:id="rId9"/>
    <p:sldId id="474" r:id="rId10"/>
    <p:sldId id="475" r:id="rId11"/>
    <p:sldId id="265" r:id="rId12"/>
    <p:sldId id="476" r:id="rId13"/>
    <p:sldId id="491" r:id="rId14"/>
    <p:sldId id="494" r:id="rId15"/>
    <p:sldId id="495" r:id="rId16"/>
    <p:sldId id="473" r:id="rId17"/>
    <p:sldId id="477" r:id="rId18"/>
    <p:sldId id="496" r:id="rId19"/>
    <p:sldId id="371" r:id="rId20"/>
    <p:sldId id="372" r:id="rId21"/>
    <p:sldId id="447" r:id="rId22"/>
    <p:sldId id="482" r:id="rId23"/>
    <p:sldId id="498" r:id="rId24"/>
    <p:sldId id="497" r:id="rId25"/>
    <p:sldId id="499" r:id="rId26"/>
  </p:sldIdLst>
  <p:sldSz cx="9144000" cy="6858000" type="screen4x3"/>
  <p:notesSz cx="6858000" cy="9144000"/>
  <p:defaultTextStyle>
    <a:defPPr>
      <a:defRPr lang="nl-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Smits" initials="D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B2C73"/>
    <a:srgbClr val="384B7C"/>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506" autoAdjust="0"/>
  </p:normalViewPr>
  <p:slideViewPr>
    <p:cSldViewPr snapToObjects="1">
      <p:cViewPr>
        <p:scale>
          <a:sx n="100" d="100"/>
          <a:sy n="100" d="100"/>
        </p:scale>
        <p:origin x="-1352"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5" d="100"/>
          <a:sy n="115" d="100"/>
        </p:scale>
        <p:origin x="-254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ea typeface="ＭＳ Ｐゴシック" pitchFamily="-112" charset="-128"/>
                <a:cs typeface="+mn-cs"/>
              </a:defRPr>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F8575591-2108-D740-A8D1-DC53E922CA01}" type="datetime1">
              <a:rPr lang="nl-NL"/>
              <a:pPr>
                <a:defRPr/>
              </a:pPr>
              <a:t>1/26/11</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ea typeface="ＭＳ Ｐゴシック" pitchFamily="-112" charset="-128"/>
                <a:cs typeface="+mn-cs"/>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760F84B8-7C2D-2A4C-8107-6ECFFD8419F3}" type="slidenum">
              <a:rPr lang="nl-NL"/>
              <a:pPr>
                <a:defRPr/>
              </a:pPr>
              <a:t>‹#›</a:t>
            </a:fld>
            <a:endParaRPr lang="nl-NL"/>
          </a:p>
        </p:txBody>
      </p:sp>
    </p:spTree>
    <p:extLst>
      <p:ext uri="{BB962C8B-B14F-4D97-AF65-F5344CB8AC3E}">
        <p14:creationId xmlns:p14="http://schemas.microsoft.com/office/powerpoint/2010/main" val="1942694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ea typeface="ＭＳ Ｐゴシック" pitchFamily="-112" charset="-128"/>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14A6AA08-FCC5-9146-8FE9-80791B29EF23}" type="datetime1">
              <a:rPr lang="nl-NL"/>
              <a:pPr>
                <a:defRPr/>
              </a:pPr>
              <a:t>1/26/11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l-NL"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nl-NL" noProof="0" smtClean="0"/>
              <a:t>Klik om de tekststijl van het model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ea typeface="ＭＳ Ｐゴシック" pitchFamily="-112" charset="-128"/>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459D5781-3B9F-4546-A231-4612C5247E62}" type="slidenum">
              <a:rPr lang="nl-NL"/>
              <a:pPr>
                <a:defRPr/>
              </a:pPr>
              <a:t>‹#›</a:t>
            </a:fld>
            <a:endParaRPr lang="nl-NL"/>
          </a:p>
        </p:txBody>
      </p:sp>
    </p:spTree>
    <p:extLst>
      <p:ext uri="{BB962C8B-B14F-4D97-AF65-F5344CB8AC3E}">
        <p14:creationId xmlns:p14="http://schemas.microsoft.com/office/powerpoint/2010/main" val="36296062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Arial"/>
                <a:ea typeface="ＭＳ Ｐゴシック" charset="0"/>
                <a:cs typeface="Arial"/>
              </a:rPr>
              <a:t>The GRAPPLE project deals with adaptive technology-enhanced learning,</a:t>
            </a:r>
            <a:r>
              <a:rPr lang="en-US" baseline="0" dirty="0" smtClean="0">
                <a:latin typeface="Arial"/>
                <a:ea typeface="ＭＳ Ｐゴシック" charset="0"/>
                <a:cs typeface="Arial"/>
              </a:rPr>
              <a:t> more specifically with combining </a:t>
            </a:r>
            <a:r>
              <a:rPr lang="en-US" i="1" baseline="0" dirty="0" smtClean="0">
                <a:latin typeface="Arial"/>
                <a:ea typeface="ＭＳ Ｐゴシック" charset="0"/>
                <a:cs typeface="Arial"/>
              </a:rPr>
              <a:t>Learning Management Systems </a:t>
            </a:r>
            <a:r>
              <a:rPr lang="en-US" i="0" baseline="0" dirty="0" smtClean="0">
                <a:latin typeface="Arial"/>
                <a:ea typeface="ＭＳ Ｐゴシック" charset="0"/>
                <a:cs typeface="Arial"/>
              </a:rPr>
              <a:t>and </a:t>
            </a:r>
            <a:r>
              <a:rPr lang="en-US" i="1" baseline="0" dirty="0" smtClean="0">
                <a:latin typeface="Arial"/>
                <a:ea typeface="ＭＳ Ｐゴシック" charset="0"/>
                <a:cs typeface="Arial"/>
              </a:rPr>
              <a:t>Adaptive Learning Environments</a:t>
            </a:r>
            <a:r>
              <a:rPr lang="en-US" i="0" baseline="0" dirty="0" smtClean="0">
                <a:latin typeface="Arial"/>
                <a:ea typeface="ＭＳ Ｐゴシック" charset="0"/>
                <a:cs typeface="Arial"/>
              </a:rPr>
              <a:t>.</a:t>
            </a:r>
          </a:p>
          <a:p>
            <a:pPr eaLnBrk="1" hangingPunct="1">
              <a:spcBef>
                <a:spcPct val="0"/>
              </a:spcBef>
            </a:pPr>
            <a:endParaRPr lang="en-US" i="0" baseline="0" dirty="0" smtClean="0">
              <a:latin typeface="Arial"/>
              <a:ea typeface="ＭＳ Ｐゴシック" charset="0"/>
              <a:cs typeface="Arial"/>
            </a:endParaRPr>
          </a:p>
        </p:txBody>
      </p:sp>
      <p:sp>
        <p:nvSpPr>
          <p:cNvPr id="16387"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E0E0AC-3A5B-2541-B3DC-6EC5EBCDF3AB}" type="slidenum">
              <a:rPr lang="nl-NL" sz="1200">
                <a:latin typeface="Calibri" charset="0"/>
              </a:rPr>
              <a:pPr eaLnBrk="1" hangingPunct="1"/>
              <a:t>1</a:t>
            </a:fld>
            <a:endParaRPr lang="nl-NL"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visit the topic Moon we see something peculiar: Some moons are listed with a green ball and blue link, the other moons have a red ball and a black link.</a:t>
            </a:r>
          </a:p>
          <a:p>
            <a:r>
              <a:rPr lang="en-US" dirty="0" smtClean="0"/>
              <a:t>What is going on is that this course uses rules that consider moons suitable for study only after the planet they orbit around has been studied. As we have only studied Jupiter</a:t>
            </a:r>
            <a:r>
              <a:rPr lang="en-US" baseline="0" dirty="0" smtClean="0"/>
              <a:t> the moons of Jupiter are considered </a:t>
            </a:r>
            <a:r>
              <a:rPr lang="en-US" i="1" baseline="0" dirty="0" smtClean="0"/>
              <a:t>suitable</a:t>
            </a:r>
            <a:r>
              <a:rPr lang="en-US" i="0" baseline="0" dirty="0" smtClean="0"/>
              <a:t> study material but the other moons are not.</a:t>
            </a:r>
          </a:p>
          <a:p>
            <a:r>
              <a:rPr lang="en-US" i="0" baseline="0" dirty="0" smtClean="0"/>
              <a:t>Also note that the “Next suggested concept to study” is Europa, the first listed moon of Jupiter, and the first </a:t>
            </a:r>
            <a:r>
              <a:rPr lang="en-US" i="1" baseline="0" dirty="0" smtClean="0"/>
              <a:t>suitable</a:t>
            </a:r>
            <a:r>
              <a:rPr lang="en-US" i="0" baseline="0" dirty="0" smtClean="0"/>
              <a:t> child-concept of Moon.</a:t>
            </a:r>
          </a:p>
          <a:p>
            <a:r>
              <a:rPr lang="en-US" i="0" baseline="0" dirty="0" smtClean="0"/>
              <a:t>Finally we note that the “Moon” page looks similar to the “Jupiter” page, and in fact all the pages of this course look similar, with a consistent layout.</a:t>
            </a:r>
          </a:p>
          <a:p>
            <a:r>
              <a:rPr lang="en-US" i="0" baseline="0" dirty="0" smtClean="0"/>
              <a:t>Let us now see how GRAPPLE achieves this type of advice, and more.</a:t>
            </a:r>
            <a:endParaRPr lang="en-US" dirty="0"/>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10</a:t>
            </a:fld>
            <a:endParaRPr lang="nl-NL"/>
          </a:p>
        </p:txBody>
      </p:sp>
    </p:spTree>
    <p:extLst>
      <p:ext uri="{BB962C8B-B14F-4D97-AF65-F5344CB8AC3E}">
        <p14:creationId xmlns:p14="http://schemas.microsoft.com/office/powerpoint/2010/main" val="2823741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a:ea typeface="ＭＳ Ｐゴシック" charset="0"/>
                <a:cs typeface="Arial"/>
              </a:rPr>
              <a:t>So</a:t>
            </a:r>
            <a:r>
              <a:rPr lang="en-US" baseline="0" dirty="0" smtClean="0">
                <a:latin typeface="Arial"/>
                <a:ea typeface="ＭＳ Ｐゴシック" charset="0"/>
                <a:cs typeface="Arial"/>
              </a:rPr>
              <a:t> what does it really take to create an adaptive course text?</a:t>
            </a:r>
          </a:p>
          <a:p>
            <a:pPr marL="171450" indent="-171450">
              <a:buFont typeface="Arial"/>
              <a:buChar char="•"/>
            </a:pPr>
            <a:r>
              <a:rPr lang="en-US" baseline="0" dirty="0" smtClean="0">
                <a:latin typeface="Arial"/>
                <a:ea typeface="ＭＳ Ｐゴシック" charset="0"/>
                <a:cs typeface="Arial"/>
              </a:rPr>
              <a:t>You need to create a Conceptual Adaptation Model, which is what Jonathan Foss will be explaining. For that you need to understand the meaning of different types of pedagogical relationships, most importantly of </a:t>
            </a:r>
            <a:r>
              <a:rPr lang="en-US" i="1" baseline="0" dirty="0" smtClean="0">
                <a:latin typeface="Arial"/>
                <a:ea typeface="ＭＳ Ｐゴシック" charset="0"/>
                <a:cs typeface="Arial"/>
              </a:rPr>
              <a:t>prerequisites</a:t>
            </a:r>
            <a:r>
              <a:rPr lang="en-US" i="0" baseline="0" dirty="0" smtClean="0">
                <a:latin typeface="Arial"/>
                <a:ea typeface="ＭＳ Ｐゴシック" charset="0"/>
                <a:cs typeface="Arial"/>
              </a:rPr>
              <a:t>.</a:t>
            </a:r>
          </a:p>
          <a:p>
            <a:pPr marL="171450" indent="-171450">
              <a:buFont typeface="Arial"/>
              <a:buChar char="•"/>
            </a:pPr>
            <a:r>
              <a:rPr lang="en-US" i="0" baseline="0" dirty="0" smtClean="0">
                <a:latin typeface="Arial"/>
                <a:ea typeface="ＭＳ Ｐゴシック" charset="0"/>
                <a:cs typeface="Arial"/>
              </a:rPr>
              <a:t>You need to create content. You can create HTML pages, essentially using any HTML editor or generator. The pages can be stored on any web server. This does not require any knowledge of GALE code syntax as the pages need not contain any GALE code. We have created adaptive course examples using pages from Wikipedia for instance.</a:t>
            </a:r>
            <a:br>
              <a:rPr lang="en-US" i="0" baseline="0" dirty="0" smtClean="0">
                <a:latin typeface="Arial"/>
                <a:ea typeface="ＭＳ Ｐゴシック" charset="0"/>
                <a:cs typeface="Arial"/>
              </a:rPr>
            </a:br>
            <a:r>
              <a:rPr lang="en-US" i="0" baseline="0" dirty="0" smtClean="0">
                <a:latin typeface="Arial"/>
                <a:ea typeface="ＭＳ Ｐゴシック" charset="0"/>
                <a:cs typeface="Arial"/>
              </a:rPr>
              <a:t>It is generally better to use templates, as we shall show.</a:t>
            </a:r>
          </a:p>
          <a:p>
            <a:pPr marL="171450" indent="-171450">
              <a:buFont typeface="Arial"/>
              <a:buChar char="•"/>
            </a:pPr>
            <a:r>
              <a:rPr lang="en-US" i="0" baseline="0" dirty="0" smtClean="0">
                <a:latin typeface="Arial"/>
                <a:ea typeface="ＭＳ Ｐゴシック" charset="0"/>
                <a:cs typeface="Arial"/>
              </a:rPr>
              <a:t>You need to have access to a GRAPPLE infrastructure, including an LMS and GALE. As an author you will typically use an infrastructure that your institute or company will set up for you. You will know a bit about it in order to know how the user model information is stored in GUMF and how it can be retrieved for use in adaptation.</a:t>
            </a:r>
            <a:endParaRPr lang="en-US" baseline="0" dirty="0" smtClean="0">
              <a:latin typeface="Arial"/>
              <a:ea typeface="ＭＳ Ｐゴシック" charset="0"/>
              <a:cs typeface="Arial"/>
            </a:endParaRPr>
          </a:p>
          <a:p>
            <a:endParaRPr lang="en-US" dirty="0">
              <a:latin typeface="Arial"/>
              <a:ea typeface="ＭＳ Ｐゴシック" charset="0"/>
              <a:cs typeface="Arial"/>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786CB6-EA3D-7741-ABE6-24ACD68066E4}" type="slidenum">
              <a:rPr lang="nl-NL" sz="1200">
                <a:latin typeface="Calibri" charset="0"/>
              </a:rPr>
              <a:pPr eaLnBrk="1" hangingPunct="1"/>
              <a:t>11</a:t>
            </a:fld>
            <a:endParaRPr lang="nl-NL"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 course in GRAPPLE is represented by a </a:t>
            </a:r>
            <a:r>
              <a:rPr lang="en-US" i="1" dirty="0" smtClean="0"/>
              <a:t>course model</a:t>
            </a:r>
            <a:r>
              <a:rPr lang="en-US" i="0" dirty="0" smtClean="0"/>
              <a:t>. </a:t>
            </a:r>
            <a:r>
              <a:rPr lang="en-US" dirty="0" smtClean="0"/>
              <a:t>In GRAPPLE </a:t>
            </a:r>
            <a:r>
              <a:rPr lang="en-US" baseline="0" dirty="0" smtClean="0"/>
              <a:t>every course consists of </a:t>
            </a:r>
            <a:r>
              <a:rPr lang="en-US" i="1" baseline="0" dirty="0" smtClean="0"/>
              <a:t>concepts</a:t>
            </a:r>
            <a:r>
              <a:rPr lang="en-US" i="0" baseline="0" dirty="0" smtClean="0"/>
              <a:t> and </a:t>
            </a:r>
            <a:r>
              <a:rPr lang="en-US" i="1" baseline="0" dirty="0" smtClean="0"/>
              <a:t>relationships.</a:t>
            </a:r>
          </a:p>
          <a:p>
            <a:r>
              <a:rPr lang="en-US" i="0" baseline="0" dirty="0" smtClean="0"/>
              <a:t>Every concept has a structure consisting of Domain information, created by the author, User Model information, updated for every user while studying the course, </a:t>
            </a:r>
            <a:r>
              <a:rPr lang="en-US" i="1" baseline="0" dirty="0" smtClean="0"/>
              <a:t>resource </a:t>
            </a:r>
            <a:r>
              <a:rPr lang="en-US" i="0" baseline="0" dirty="0" smtClean="0"/>
              <a:t>information and adaptation rules.</a:t>
            </a:r>
          </a:p>
          <a:p>
            <a:r>
              <a:rPr lang="en-US" i="0" baseline="0" dirty="0" smtClean="0"/>
              <a:t>When you create a course you define a structure of </a:t>
            </a:r>
            <a:r>
              <a:rPr lang="en-US" i="1" baseline="0" dirty="0" smtClean="0"/>
              <a:t>concepts</a:t>
            </a:r>
            <a:r>
              <a:rPr lang="en-US" i="0" baseline="0" dirty="0" smtClean="0"/>
              <a:t> and </a:t>
            </a:r>
            <a:r>
              <a:rPr lang="en-US" i="1" baseline="0" dirty="0" smtClean="0"/>
              <a:t>relationships</a:t>
            </a:r>
            <a:r>
              <a:rPr lang="en-US" i="0" baseline="0" dirty="0" smtClean="0"/>
              <a:t> through the authoring tools (as will be shown later, by Jonathan Foss).</a:t>
            </a:r>
          </a:p>
          <a:p>
            <a:pPr marL="171450" indent="-171450">
              <a:buFont typeface="Arial"/>
              <a:buChar char="•"/>
            </a:pPr>
            <a:r>
              <a:rPr lang="en-US" i="0" baseline="0" dirty="0" smtClean="0"/>
              <a:t>The structure of a concept in GALE contains </a:t>
            </a:r>
            <a:r>
              <a:rPr lang="en-US" i="1" baseline="0" dirty="0" smtClean="0"/>
              <a:t>properties</a:t>
            </a:r>
            <a:r>
              <a:rPr lang="en-US" i="0" baseline="0" dirty="0" smtClean="0"/>
              <a:t> that are defined by the author using the authoring tool. In our </a:t>
            </a:r>
            <a:r>
              <a:rPr lang="en-US" i="0" baseline="0" dirty="0" err="1" smtClean="0"/>
              <a:t>Milkyway</a:t>
            </a:r>
            <a:r>
              <a:rPr lang="en-US" i="0" baseline="0" dirty="0" smtClean="0"/>
              <a:t> example for instance there is a “title” property with the name of the planet or moon, an “image” property with the URL of the photo, an “info” property with the URL of the textual description of the planet or moon and an “order” property that is used to determine the order of the planets and moons in the menu.</a:t>
            </a:r>
          </a:p>
          <a:p>
            <a:pPr marL="171450" indent="-171450">
              <a:buFont typeface="Arial"/>
              <a:buChar char="•"/>
            </a:pPr>
            <a:r>
              <a:rPr lang="en-US" i="0" baseline="0" dirty="0" smtClean="0"/>
              <a:t>Each concept has user model attributes, with values that are updated as the learner accesses the concept. The attributes may also have properties, such as a data type and an indication whether the value is persistent or not. The attributes have event code to determine the attribute value and updates. An author does not write this event code manually but it is generated through the authoring tools (as Jonathan Foss will show later).</a:t>
            </a:r>
          </a:p>
          <a:p>
            <a:pPr marL="171450" indent="-171450">
              <a:buFont typeface="Arial"/>
              <a:buChar char="•"/>
            </a:pPr>
            <a:r>
              <a:rPr lang="en-US" i="0" baseline="0" dirty="0" smtClean="0"/>
              <a:t>Each concept has a resource. This can be a URL in case the concept always shows the same page, but it can also be a piece of code to select a URL from a list or to compute the URL of the resource to be shown.</a:t>
            </a:r>
          </a:p>
          <a:p>
            <a:pPr marL="171450" indent="-171450">
              <a:buFont typeface="Arial"/>
              <a:buChar char="•"/>
            </a:pPr>
            <a:r>
              <a:rPr lang="en-US" i="0" baseline="0" dirty="0" smtClean="0"/>
              <a:t>Each concept also has </a:t>
            </a:r>
            <a:r>
              <a:rPr lang="en-US" i="1" baseline="0" dirty="0" smtClean="0"/>
              <a:t>event code</a:t>
            </a:r>
            <a:r>
              <a:rPr lang="en-US" i="0" baseline="0" dirty="0" smtClean="0"/>
              <a:t> that is executed when the concept is accessed. The code may for instance increate the </a:t>
            </a:r>
            <a:r>
              <a:rPr lang="en-US" i="1" baseline="0" dirty="0" smtClean="0"/>
              <a:t>knowledge</a:t>
            </a:r>
            <a:r>
              <a:rPr lang="en-US" i="0" baseline="0" dirty="0" smtClean="0"/>
              <a:t> attribute of the concept, and increment a </a:t>
            </a:r>
            <a:r>
              <a:rPr lang="en-US" i="1" baseline="0" dirty="0" smtClean="0"/>
              <a:t>visited</a:t>
            </a:r>
            <a:r>
              <a:rPr lang="en-US" i="0" baseline="0" dirty="0" smtClean="0"/>
              <a:t> counter. Again the author does not write the code. It is generated by the authoring tool.</a:t>
            </a:r>
          </a:p>
          <a:p>
            <a:pPr marL="0" indent="0">
              <a:buFont typeface="Arial"/>
              <a:buNone/>
            </a:pPr>
            <a:r>
              <a:rPr lang="en-US" i="0" baseline="0" dirty="0" smtClean="0"/>
              <a:t>On the next slides we will show screen shots of the most common authoring process steps.</a:t>
            </a:r>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12</a:t>
            </a:fld>
            <a:endParaRPr lang="nl-NL"/>
          </a:p>
        </p:txBody>
      </p:sp>
    </p:spTree>
    <p:extLst>
      <p:ext uri="{BB962C8B-B14F-4D97-AF65-F5344CB8AC3E}">
        <p14:creationId xmlns:p14="http://schemas.microsoft.com/office/powerpoint/2010/main" val="3404942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first authoring tool: the Domain Tool.</a:t>
            </a:r>
          </a:p>
          <a:p>
            <a:r>
              <a:rPr lang="en-US" dirty="0" smtClean="0"/>
              <a:t>In this tool you create a conceptual</a:t>
            </a:r>
            <a:r>
              <a:rPr lang="en-US" baseline="0" dirty="0" smtClean="0"/>
              <a:t> structure of the topic domain of a course. You create </a:t>
            </a:r>
            <a:r>
              <a:rPr lang="en-US" i="1" baseline="0" dirty="0" smtClean="0"/>
              <a:t>concepts</a:t>
            </a:r>
            <a:r>
              <a:rPr lang="en-US" i="0" baseline="0" dirty="0" smtClean="0"/>
              <a:t>, with properties and resources and you create </a:t>
            </a:r>
            <a:r>
              <a:rPr lang="en-US" i="1" baseline="0" dirty="0" smtClean="0"/>
              <a:t>relationships</a:t>
            </a:r>
            <a:r>
              <a:rPr lang="en-US" i="0" baseline="0" dirty="0" smtClean="0"/>
              <a:t> between concepts. The structure you obtain is something you could roughly compare with an ontology (but a very simple one).</a:t>
            </a:r>
          </a:p>
          <a:p>
            <a:r>
              <a:rPr lang="en-US" i="0" baseline="0" dirty="0" smtClean="0"/>
              <a:t>Typically the structure includes a </a:t>
            </a:r>
            <a:r>
              <a:rPr lang="en-US" i="1" baseline="0" dirty="0" smtClean="0"/>
              <a:t>hierarchy</a:t>
            </a:r>
            <a:r>
              <a:rPr lang="en-US" i="0" baseline="0" dirty="0" smtClean="0"/>
              <a:t> of concepts connected through </a:t>
            </a:r>
            <a:r>
              <a:rPr lang="en-US" i="1" baseline="0" dirty="0" smtClean="0"/>
              <a:t>parent</a:t>
            </a:r>
            <a:r>
              <a:rPr lang="en-US" i="0" baseline="0" dirty="0" smtClean="0"/>
              <a:t> relationships. That hierarchy is used to generate the accordion menu we saw before.</a:t>
            </a:r>
            <a:endParaRPr lang="en-US" dirty="0"/>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13</a:t>
            </a:fld>
            <a:endParaRPr lang="nl-NL"/>
          </a:p>
        </p:txBody>
      </p:sp>
    </p:spTree>
    <p:extLst>
      <p:ext uri="{BB962C8B-B14F-4D97-AF65-F5344CB8AC3E}">
        <p14:creationId xmlns:p14="http://schemas.microsoft.com/office/powerpoint/2010/main" val="380185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latin typeface="Arial" charset="0"/>
                <a:ea typeface="ＭＳ Ｐゴシック" charset="0"/>
                <a:cs typeface="ＭＳ Ｐゴシック" charset="0"/>
              </a:rPr>
              <a:t>A GRAPPLE Pedagogical Relationship Type is unlike a DM relationship type. It defines adaptation behavior, by means of template pieces of code, written in the “GRAPPLE A</a:t>
            </a:r>
            <a:r>
              <a:rPr lang="en-US" baseline="0" dirty="0" smtClean="0">
                <a:latin typeface="Arial" charset="0"/>
                <a:ea typeface="ＭＳ Ｐゴシック" charset="0"/>
                <a:cs typeface="ＭＳ Ｐゴシック" charset="0"/>
              </a:rPr>
              <a:t>daptation</a:t>
            </a:r>
            <a:r>
              <a:rPr lang="en-US" dirty="0" smtClean="0">
                <a:latin typeface="Arial" charset="0"/>
                <a:ea typeface="ＭＳ Ｐゴシック" charset="0"/>
                <a:cs typeface="ＭＳ Ｐゴシック" charset="0"/>
              </a:rPr>
              <a:t> Language”, used by the GRAPPLE Adaptive Learning Environment GALE.</a:t>
            </a:r>
          </a:p>
          <a:p>
            <a:r>
              <a:rPr lang="en-US" dirty="0" smtClean="0">
                <a:latin typeface="Arial" charset="0"/>
                <a:ea typeface="ＭＳ Ｐゴシック" charset="0"/>
                <a:cs typeface="ＭＳ Ｐゴシック" charset="0"/>
              </a:rPr>
              <a:t>A PRT can be something simple like a relationship that expresses that some concept must be studied before some other concept: a </a:t>
            </a:r>
            <a:r>
              <a:rPr lang="en-US" i="1" dirty="0" smtClean="0">
                <a:latin typeface="Arial" charset="0"/>
                <a:ea typeface="ＭＳ Ｐゴシック" charset="0"/>
                <a:cs typeface="ＭＳ Ｐゴシック" charset="0"/>
              </a:rPr>
              <a:t>prerequisite</a:t>
            </a:r>
            <a:r>
              <a:rPr lang="en-US" dirty="0" smtClean="0">
                <a:latin typeface="Arial" charset="0"/>
                <a:ea typeface="ＭＳ Ｐゴシック" charset="0"/>
                <a:cs typeface="ＭＳ Ｐゴシック" charset="0"/>
              </a:rPr>
              <a:t>. This would be a </a:t>
            </a:r>
            <a:r>
              <a:rPr lang="en-US" i="1" dirty="0" smtClean="0">
                <a:latin typeface="Arial" charset="0"/>
                <a:ea typeface="ＭＳ Ｐゴシック" charset="0"/>
                <a:cs typeface="ＭＳ Ｐゴシック" charset="0"/>
              </a:rPr>
              <a:t>directed binary</a:t>
            </a:r>
            <a:r>
              <a:rPr lang="en-US" dirty="0" smtClean="0">
                <a:latin typeface="Arial" charset="0"/>
                <a:ea typeface="ＭＳ Ｐゴシック" charset="0"/>
                <a:cs typeface="ＭＳ Ｐゴシック" charset="0"/>
              </a:rPr>
              <a:t> relationship. However, the source and target sockets may contain more than one concept. So the prerequisite PRT can be used to express that a number of source concepts should be studied before going to any of a number of target concepts.</a:t>
            </a:r>
          </a:p>
          <a:p>
            <a:r>
              <a:rPr lang="en-US" dirty="0" smtClean="0">
                <a:latin typeface="Arial" charset="0"/>
                <a:ea typeface="ＭＳ Ｐゴシック" charset="0"/>
                <a:cs typeface="ＭＳ Ｐゴシック" charset="0"/>
              </a:rPr>
              <a:t>PRTs between more than two sets of concepts are rare but possible. Unary PRTs are much more common, for instance to say that when a concept is visited the user gains knowledge about that concept. This would be a </a:t>
            </a:r>
            <a:r>
              <a:rPr lang="en-US" i="1" dirty="0" smtClean="0">
                <a:latin typeface="Arial" charset="0"/>
                <a:ea typeface="ＭＳ Ｐゴシック" charset="0"/>
                <a:cs typeface="ＭＳ Ｐゴシック" charset="0"/>
              </a:rPr>
              <a:t>knowledge update</a:t>
            </a:r>
            <a:r>
              <a:rPr lang="en-US" dirty="0" smtClean="0">
                <a:latin typeface="Arial" charset="0"/>
                <a:ea typeface="ＭＳ Ｐゴシック" charset="0"/>
                <a:cs typeface="ＭＳ Ｐゴシック" charset="0"/>
              </a:rPr>
              <a:t> PRT.</a:t>
            </a:r>
          </a:p>
          <a:p>
            <a:r>
              <a:rPr lang="en-US" dirty="0" smtClean="0">
                <a:latin typeface="Arial" charset="0"/>
                <a:ea typeface="ＭＳ Ｐゴシック" charset="0"/>
                <a:cs typeface="ＭＳ Ｐゴシック" charset="0"/>
              </a:rPr>
              <a:t>A PRT also defines which user model attributes each concept of each socket should have. These attributes are used in the adaptation rule code.</a:t>
            </a:r>
          </a:p>
          <a:p>
            <a:r>
              <a:rPr lang="en-US" dirty="0" smtClean="0">
                <a:latin typeface="Arial" charset="0"/>
                <a:ea typeface="ＭＳ Ｐゴシック" charset="0"/>
                <a:cs typeface="ＭＳ Ｐゴシック" charset="0"/>
              </a:rPr>
              <a:t>A PRT can also be used just to define a user model attribute, without requiring the use of any adaptation code.</a:t>
            </a:r>
          </a:p>
          <a:p>
            <a:r>
              <a:rPr lang="en-US" dirty="0" smtClean="0">
                <a:latin typeface="Arial" charset="0"/>
                <a:ea typeface="ＭＳ Ｐゴシック" charset="0"/>
                <a:cs typeface="ＭＳ Ｐゴシック" charset="0"/>
              </a:rPr>
              <a:t>It is important to note that PRTs are not intended to define a “learning sequence”. In GRAPPLE we explicitly wish to support</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adaptive hypermedia</a:t>
            </a:r>
            <a:r>
              <a:rPr lang="en-US" i="0" baseline="0" dirty="0" smtClean="0">
                <a:latin typeface="Arial" charset="0"/>
                <a:ea typeface="ＭＳ Ｐゴシック" charset="0"/>
                <a:cs typeface="ＭＳ Ｐゴシック" charset="0"/>
              </a:rPr>
              <a:t> where the learner has a lot of navigation freedom. PRTs such as prerequisites are only used to give some advise as to what to study before what else.</a:t>
            </a:r>
          </a:p>
          <a:p>
            <a:endParaRPr lang="en-US" i="0" baseline="0" dirty="0" smtClean="0">
              <a:latin typeface="Arial" charset="0"/>
              <a:ea typeface="ＭＳ Ｐゴシック" charset="0"/>
              <a:cs typeface="ＭＳ Ｐゴシック" charset="0"/>
            </a:endParaRPr>
          </a:p>
          <a:p>
            <a:r>
              <a:rPr lang="en-US" i="0" baseline="0" dirty="0" smtClean="0">
                <a:latin typeface="Arial" charset="0"/>
                <a:ea typeface="ＭＳ Ｐゴシック" charset="0"/>
                <a:cs typeface="ＭＳ Ｐゴシック" charset="0"/>
              </a:rPr>
              <a:t>We will not study how to create a PRT but we study how PRTs are used to create a Course Model.</a:t>
            </a:r>
            <a:endParaRPr lang="en-US"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14</a:t>
            </a:fld>
            <a:endParaRPr lang="nl-NL"/>
          </a:p>
        </p:txBody>
      </p:sp>
    </p:spTree>
    <p:extLst>
      <p:ext uri="{BB962C8B-B14F-4D97-AF65-F5344CB8AC3E}">
        <p14:creationId xmlns:p14="http://schemas.microsoft.com/office/powerpoint/2010/main" val="4068613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Arial"/>
                <a:cs typeface="Arial"/>
              </a:rPr>
              <a:t>The Course tool shows a number of</a:t>
            </a:r>
            <a:r>
              <a:rPr lang="en-US" baseline="0" dirty="0" smtClean="0">
                <a:latin typeface="Arial"/>
                <a:cs typeface="Arial"/>
              </a:rPr>
              <a:t> available PRTs on the left and these can be dragged to the drawing pane on the right to create instances of the PRTs in the actual Course Model.</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latin typeface="Arial"/>
                <a:cs typeface="Arial"/>
              </a:rPr>
              <a:t>Each instance of a PRT, meaning each unary or binary PRT you see in the graph, defines user model and/or adaptive behavior for the concepts in the sockets of the PRT instance. Some examples from a course called “GRAPPLE” which is actually the GRAPPLE Tutorial:</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latin typeface="Arial"/>
                <a:cs typeface="Arial"/>
              </a:rPr>
              <a:t>The G-Start PRT has one socket with one item: the GRAPPLE concept which is the first concept every visitor to the GRAPPLE Tutorial sees. What this PRT does is add a “start” attribute to the concept (with value “true”). This attribute is used by the adaptation engine to produce a URL to the start concept of the course. (The engine can produce a list of courses which is actually a list of URLs to start concepts of the courses.)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latin typeface="Arial"/>
                <a:cs typeface="Arial"/>
              </a:rPr>
              <a:t>The G-Layout PRT has one socket in which in this example we placed all the concepts from the course. This PRT adds a “layout” attribute to each concept with a default value that defines the layout with the header, footer, menu and content parts. You can define different layouts to have different parts of a course presented in a different way, and you can even have adaptation rules that alter the layout sometime during the study of the course.</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latin typeface="Arial"/>
                <a:cs typeface="Arial"/>
              </a:rPr>
              <a:t>The G-Knowledge-Update PRT is also applied to all the concepts. What this PRT does is to add event code to the concept to increase the value of an attribute </a:t>
            </a:r>
            <a:r>
              <a:rPr lang="en-US" i="1" baseline="0" dirty="0" smtClean="0">
                <a:latin typeface="Arial"/>
                <a:cs typeface="Arial"/>
              </a:rPr>
              <a:t>knowledge</a:t>
            </a:r>
            <a:r>
              <a:rPr lang="en-US" i="0" baseline="0" dirty="0" smtClean="0">
                <a:latin typeface="Arial"/>
                <a:cs typeface="Arial"/>
              </a:rPr>
              <a:t> when the concept is accessed. Likewise we can use a G-Knowledge-Propagation PRT that increases the knowledge value of the parent concept when the knowledge of a concept changes. That PRT has event code associated with the knowledge attribute, not with the concept itself.</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i="0" baseline="0" dirty="0" smtClean="0">
                <a:latin typeface="Arial"/>
                <a:cs typeface="Arial"/>
              </a:rPr>
              <a:t>The G-Prerequisite PRT states that the “target” concept becomes </a:t>
            </a:r>
            <a:r>
              <a:rPr lang="en-US" i="1" baseline="0" dirty="0" smtClean="0">
                <a:latin typeface="Arial"/>
                <a:cs typeface="Arial"/>
              </a:rPr>
              <a:t>suitable</a:t>
            </a:r>
            <a:r>
              <a:rPr lang="en-US" i="0" baseline="0" dirty="0" smtClean="0">
                <a:latin typeface="Arial"/>
                <a:cs typeface="Arial"/>
              </a:rPr>
              <a:t> when the learner has enough knowledge about all the “source” concepts.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i="0" baseline="0" dirty="0" smtClean="0">
                <a:latin typeface="Arial"/>
                <a:cs typeface="Arial"/>
              </a:rPr>
              <a:t>The G-Prerequisite-Parent PRT does the same but is used when the “source” concept is the parent of the “target” concepts. It means the same but has different adaptation code and therefore it is a separate PRT.</a:t>
            </a:r>
          </a:p>
          <a:p>
            <a:pPr marR="0" algn="l" defTabSz="457200" rtl="0" eaLnBrk="0" fontAlgn="base" latinLnBrk="0" hangingPunct="0">
              <a:lnSpc>
                <a:spcPct val="100000"/>
              </a:lnSpc>
              <a:spcBef>
                <a:spcPct val="30000"/>
              </a:spcBef>
              <a:spcAft>
                <a:spcPct val="0"/>
              </a:spcAft>
              <a:buClrTx/>
              <a:buSzTx/>
              <a:tabLst/>
              <a:defRPr/>
            </a:pPr>
            <a:r>
              <a:rPr lang="en-US" dirty="0" smtClean="0">
                <a:latin typeface="Arial"/>
                <a:cs typeface="Arial"/>
              </a:rPr>
              <a:t>Note that we do not “draw” a sequence from the start concept, through a series of prerequisites, as in GRAPPLE we don’t do sequencing (although of course you can).</a:t>
            </a:r>
            <a:endParaRPr lang="en-US" baseline="0" dirty="0" smtClean="0">
              <a:latin typeface="Arial"/>
              <a:cs typeface="Arial"/>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15</a:t>
            </a:fld>
            <a:endParaRPr lang="nl-NL"/>
          </a:p>
        </p:txBody>
      </p:sp>
    </p:spTree>
    <p:extLst>
      <p:ext uri="{BB962C8B-B14F-4D97-AF65-F5344CB8AC3E}">
        <p14:creationId xmlns:p14="http://schemas.microsoft.com/office/powerpoint/2010/main" val="3803391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Before we look in detail at the architecture of GALE we consider the main parts of the functionality.</a:t>
            </a:r>
            <a:r>
              <a:rPr lang="en-US" baseline="0" dirty="0" smtClean="0"/>
              <a:t> GALE works as a web server so it reacts to HTTP requests. In GALE all requests refer to what we call a </a:t>
            </a:r>
            <a:r>
              <a:rPr lang="en-US" i="1" baseline="0" dirty="0" smtClean="0"/>
              <a:t>concept</a:t>
            </a:r>
            <a:r>
              <a:rPr lang="en-US" i="0" baseline="0" dirty="0" smtClean="0"/>
              <a:t>. These concepts are defined by the author of the course and define the </a:t>
            </a:r>
            <a:r>
              <a:rPr lang="en-US" i="1" baseline="0" dirty="0" smtClean="0"/>
              <a:t>structure</a:t>
            </a:r>
            <a:r>
              <a:rPr lang="en-US" i="0" baseline="0" dirty="0" smtClean="0"/>
              <a:t> of the course domain.</a:t>
            </a:r>
          </a:p>
          <a:p>
            <a:r>
              <a:rPr lang="en-US" i="0" baseline="0" dirty="0" smtClean="0"/>
              <a:t>When the learner accesses a concept, typically by clicking on a link.</a:t>
            </a:r>
          </a:p>
          <a:p>
            <a:pPr marL="228600" indent="-228600">
              <a:buFont typeface="+mj-lt"/>
              <a:buAutoNum type="arabicPeriod"/>
            </a:pPr>
            <a:r>
              <a:rPr lang="en-US" i="0" baseline="0" dirty="0" smtClean="0"/>
              <a:t>Each action of the learner triggers event code, called Event-Condition-Action rules, that are used to update the learner’s user model. There is a detailed user model within GALE, used for the generation and adaptation of pages. Some rules may also define updates to user model variables stored in GUMF, the GRAPPLE User Model Framework. The user model in GUMF is typically less detailed than the user model in GALE.</a:t>
            </a:r>
          </a:p>
          <a:p>
            <a:pPr marL="228600" indent="-228600">
              <a:buFont typeface="+mj-lt"/>
              <a:buAutoNum type="arabicPeriod"/>
            </a:pPr>
            <a:r>
              <a:rPr lang="en-US" i="0" baseline="0" dirty="0" smtClean="0"/>
              <a:t>After the user model updates GALE starts preparing the presentation, the response to the HTTP request. The first thing is that GALE constructs a layout for the presentation. Like everything in GALE the layout is adaptive, meaning that the layout might actually be different under different circumstances, like when a different device is used.</a:t>
            </a:r>
          </a:p>
          <a:p>
            <a:pPr marL="228600" indent="-228600">
              <a:buFont typeface="+mj-lt"/>
              <a:buAutoNum type="arabicPeriod"/>
            </a:pPr>
            <a:r>
              <a:rPr lang="en-US" i="0" baseline="0" dirty="0" smtClean="0"/>
              <a:t>A page is retrieved. This can be any xml file but typically it will be </a:t>
            </a:r>
            <a:r>
              <a:rPr lang="en-US" i="0" baseline="0" dirty="0" err="1" smtClean="0"/>
              <a:t>xhtml</a:t>
            </a:r>
            <a:r>
              <a:rPr lang="en-US" i="0" baseline="0" dirty="0" smtClean="0"/>
              <a:t>. Several pages may be associated with a single concept. Again based on the user model one page is chosen. The page may contain fragments or references to objects that are conditionally included, based on values in the user model. Both the destination of links and their presentation can be adapted based on the user model. So when different learners see the same page it may actually show different fragments and when they see the same link it may have a different color, perhaps also a different icon around it, and it may not lead to the same destination.</a:t>
            </a:r>
          </a:p>
          <a:p>
            <a:pPr marL="228600" indent="-228600">
              <a:buFont typeface="+mj-lt"/>
              <a:buAutoNum type="arabicPeriod"/>
            </a:pPr>
            <a:r>
              <a:rPr lang="en-US" i="0" baseline="0" dirty="0" smtClean="0"/>
              <a:t>Finally, the other placeholders in the layout are filled in. In our example we see a header, footer and an accordion menu on the left. GALE comes standard with some so called “views” that generate a fragments of </a:t>
            </a:r>
            <a:r>
              <a:rPr lang="en-US" i="0" baseline="0" dirty="0" err="1" smtClean="0"/>
              <a:t>xhtml</a:t>
            </a:r>
            <a:r>
              <a:rPr lang="en-US" i="0" baseline="0" dirty="0" smtClean="0"/>
              <a:t> based on the user model and the course. The menu is not the only generated part. The “next” link has a destination that is the first unvisited suitable concept.</a:t>
            </a:r>
            <a:endParaRPr lang="en-US" dirty="0"/>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16</a:t>
            </a:fld>
            <a:endParaRPr lang="nl-NL"/>
          </a:p>
        </p:txBody>
      </p:sp>
    </p:spTree>
    <p:extLst>
      <p:ext uri="{BB962C8B-B14F-4D97-AF65-F5344CB8AC3E}">
        <p14:creationId xmlns:p14="http://schemas.microsoft.com/office/powerpoint/2010/main" val="3925743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shows the</a:t>
            </a:r>
            <a:r>
              <a:rPr lang="en-US" baseline="0" dirty="0" smtClean="0"/>
              <a:t> overall architecture of GALE. We will not study this in detail</a:t>
            </a:r>
          </a:p>
          <a:p>
            <a:r>
              <a:rPr lang="en-US" baseline="0" dirty="0" smtClean="0"/>
              <a:t>In the following slides we look at one important detail: the </a:t>
            </a:r>
            <a:r>
              <a:rPr lang="en-US" baseline="0" dirty="0" err="1" smtClean="0"/>
              <a:t>XMLProcessor</a:t>
            </a:r>
            <a:r>
              <a:rPr lang="en-US" baseline="0" dirty="0" smtClean="0"/>
              <a:t>.</a:t>
            </a:r>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17</a:t>
            </a:fld>
            <a:endParaRPr lang="nl-NL"/>
          </a:p>
        </p:txBody>
      </p:sp>
    </p:spTree>
    <p:extLst>
      <p:ext uri="{BB962C8B-B14F-4D97-AF65-F5344CB8AC3E}">
        <p14:creationId xmlns:p14="http://schemas.microsoft.com/office/powerpoint/2010/main" val="2499592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GRAPPLE Adaptive Learning Environment can adapt</a:t>
            </a:r>
            <a:r>
              <a:rPr lang="en-US" baseline="0" dirty="0" smtClean="0"/>
              <a:t> any type of information, but the </a:t>
            </a:r>
            <a:r>
              <a:rPr lang="en-US" baseline="0" dirty="0" err="1" smtClean="0"/>
              <a:t>XMLprocessor</a:t>
            </a:r>
            <a:r>
              <a:rPr lang="en-US" baseline="0" dirty="0" smtClean="0"/>
              <a:t> is standard and adapts XML files, which in hypermedia terms are called nodes or pages.</a:t>
            </a:r>
          </a:p>
          <a:p>
            <a:r>
              <a:rPr lang="en-US" baseline="0" dirty="0" smtClean="0"/>
              <a:t>You can use standard HTML which is then first converted to XHTML. We recommend that pages be written in XHTML to begin with.</a:t>
            </a:r>
          </a:p>
          <a:p>
            <a:r>
              <a:rPr lang="en-US" baseline="0" dirty="0" smtClean="0"/>
              <a:t>Adaptation to the content is done through special “gale” XML tags, which are tags within the “gale” namespace.</a:t>
            </a:r>
          </a:p>
          <a:p>
            <a:pPr marL="171450" indent="-171450">
              <a:buFont typeface="Arial"/>
              <a:buChar char="•"/>
            </a:pPr>
            <a:r>
              <a:rPr lang="en-US" baseline="0" dirty="0" smtClean="0"/>
              <a:t>The &lt;if&gt; &lt;then&gt; &lt;else&gt; tags are used to conditionally include a fragment of the XML file in the presentation. Note that the fragment to be included must be a valid XML fragment.</a:t>
            </a:r>
          </a:p>
          <a:p>
            <a:pPr marL="171450" indent="-171450">
              <a:buFont typeface="Arial"/>
              <a:buChar char="•"/>
            </a:pPr>
            <a:r>
              <a:rPr lang="en-US" baseline="0" dirty="0" smtClean="0"/>
              <a:t>The &lt;object&gt; tag is used to include a file. The object is typically addressed using a </a:t>
            </a:r>
            <a:r>
              <a:rPr lang="en-US" i="1" baseline="0" dirty="0" smtClean="0"/>
              <a:t>concept</a:t>
            </a:r>
            <a:r>
              <a:rPr lang="en-US" i="0" baseline="0" dirty="0" smtClean="0"/>
              <a:t> and then the properties of the resources of the concept are used to adaptively choose between different files to be included.</a:t>
            </a:r>
          </a:p>
          <a:p>
            <a:pPr marL="171450" indent="-171450">
              <a:buFont typeface="Arial"/>
              <a:buChar char="•"/>
            </a:pPr>
            <a:r>
              <a:rPr lang="en-US" i="0" baseline="0" dirty="0" smtClean="0"/>
              <a:t>The &lt;a&gt; tag is used to perform link adaptation. Depending on the user model the link anchor is shown in a different color and optionally some icons may be shown as well.</a:t>
            </a:r>
          </a:p>
          <a:p>
            <a:pPr marL="171450" indent="-171450">
              <a:buFont typeface="Arial"/>
              <a:buChar char="•"/>
            </a:pPr>
            <a:r>
              <a:rPr lang="en-US" i="0" baseline="0" dirty="0" smtClean="0"/>
              <a:t>The &lt;variable&gt; tag is used to insert information from the course model or the user model in the text. This is how the </a:t>
            </a:r>
            <a:r>
              <a:rPr lang="en-US" i="0" baseline="0" dirty="0" err="1" smtClean="0"/>
              <a:t>Milkyway</a:t>
            </a:r>
            <a:r>
              <a:rPr lang="en-US" i="0" baseline="0" dirty="0" smtClean="0"/>
              <a:t> header shows the learner’s name and email address. When the information needs to be inserted not in the text but inside an XML tag you must use the &lt;</a:t>
            </a:r>
            <a:r>
              <a:rPr lang="en-US" i="0" baseline="0" dirty="0" err="1" smtClean="0"/>
              <a:t>attr</a:t>
            </a:r>
            <a:r>
              <a:rPr lang="en-US" i="0" baseline="0" dirty="0" smtClean="0"/>
              <a:t>-variable&gt; tag. It’s just a technical difference caused by a restriction in XML that inside an XML tag (not the element but the tag itself) you cannot use a nested XML tag. &lt;variable&gt; was used in the </a:t>
            </a:r>
            <a:r>
              <a:rPr lang="en-US" i="0" baseline="0" dirty="0" err="1" smtClean="0"/>
              <a:t>Milkyway</a:t>
            </a:r>
            <a:r>
              <a:rPr lang="en-US" i="0" baseline="0" dirty="0" smtClean="0"/>
              <a:t> example to show how often a page was visited.</a:t>
            </a:r>
          </a:p>
          <a:p>
            <a:pPr marL="171450" indent="-171450">
              <a:buFont typeface="Arial"/>
              <a:buChar char="•"/>
            </a:pPr>
            <a:r>
              <a:rPr lang="en-US" i="0" baseline="0" dirty="0" smtClean="0"/>
              <a:t>The &lt;for&gt; tag is used to repeat a fragment for every concept in a list. This was used in the </a:t>
            </a:r>
            <a:r>
              <a:rPr lang="en-US" i="0" baseline="0" dirty="0" err="1" smtClean="0"/>
              <a:t>Milkyway</a:t>
            </a:r>
            <a:r>
              <a:rPr lang="en-US" i="0" baseline="0" dirty="0" smtClean="0"/>
              <a:t> example to generate the list of moons of Jupiter. Any XML fragment can be repeated. We used a bullet list with links to the moons, but that was just an example.</a:t>
            </a:r>
            <a:endParaRPr lang="en-US" dirty="0"/>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18</a:t>
            </a:fld>
            <a:endParaRPr lang="nl-NL"/>
          </a:p>
        </p:txBody>
      </p:sp>
    </p:spTree>
    <p:extLst>
      <p:ext uri="{BB962C8B-B14F-4D97-AF65-F5344CB8AC3E}">
        <p14:creationId xmlns:p14="http://schemas.microsoft.com/office/powerpoint/2010/main" val="3803526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ea typeface="ＭＳ Ｐゴシック" charset="0"/>
                <a:cs typeface="ＭＳ Ｐゴシック" charset="0"/>
              </a:rPr>
              <a:t>The easiest way to write an adaptive course is to</a:t>
            </a:r>
            <a:r>
              <a:rPr lang="en-US" baseline="0" dirty="0" smtClean="0">
                <a:latin typeface="Arial" charset="0"/>
                <a:ea typeface="ＭＳ Ｐゴシック" charset="0"/>
                <a:cs typeface="ＭＳ Ｐゴシック" charset="0"/>
              </a:rPr>
              <a:t> write all the pages separately. </a:t>
            </a:r>
            <a:r>
              <a:rPr lang="en-US" dirty="0" smtClean="0">
                <a:latin typeface="Arial" charset="0"/>
                <a:ea typeface="ＭＳ Ｐゴシック" charset="0"/>
                <a:cs typeface="ＭＳ Ｐゴシック" charset="0"/>
              </a:rPr>
              <a:t>For every concept a page is designed completely by hand. This allows for infinite creativity but unfortunately if most pages look the same they all share a template-like piece of HTML code that is copied many times. Any change to the design requires major effort.</a:t>
            </a:r>
          </a:p>
          <a:p>
            <a:r>
              <a:rPr lang="en-US" dirty="0" smtClean="0">
                <a:latin typeface="Arial" charset="0"/>
                <a:ea typeface="ＭＳ Ｐゴシック" charset="0"/>
                <a:cs typeface="ＭＳ Ｐゴシック" charset="0"/>
              </a:rPr>
              <a:t>In the example here pages A and B are very similar and X and Y are very similar.</a:t>
            </a:r>
          </a:p>
          <a:p>
            <a:r>
              <a:rPr lang="en-US" dirty="0" smtClean="0">
                <a:latin typeface="Arial" charset="0"/>
                <a:ea typeface="ＭＳ Ｐゴシック" charset="0"/>
                <a:cs typeface="ＭＳ Ｐゴシック" charset="0"/>
              </a:rPr>
              <a:t>Any change in the presentation style of pages A and B needs to be done twice, and the same for X and Y.</a:t>
            </a:r>
            <a:endParaRPr lang="en-US" dirty="0">
              <a:latin typeface="Arial" charset="0"/>
              <a:ea typeface="ＭＳ Ｐゴシック" charset="0"/>
              <a:cs typeface="ＭＳ Ｐゴシック" charset="0"/>
            </a:endParaRP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D66311-0FBE-6247-9C88-B631578A4A76}" type="slidenum">
              <a:rPr lang="en-US" sz="1200"/>
              <a:pPr eaLnBrk="1" hangingPunct="1"/>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a:ea typeface="ＭＳ Ｐゴシック" charset="0"/>
                <a:cs typeface="Arial"/>
              </a:rPr>
              <a:t>GRAPPLE </a:t>
            </a:r>
            <a:r>
              <a:rPr lang="en-US" dirty="0" smtClean="0">
                <a:latin typeface="Arial"/>
                <a:ea typeface="ＭＳ Ｐゴシック" charset="0"/>
                <a:cs typeface="Arial"/>
              </a:rPr>
              <a:t>was a </a:t>
            </a:r>
            <a:r>
              <a:rPr lang="en-US" dirty="0">
                <a:latin typeface="Arial"/>
                <a:ea typeface="ＭＳ Ｐゴシック" charset="0"/>
                <a:cs typeface="Arial"/>
              </a:rPr>
              <a:t>3 year EU project that </a:t>
            </a:r>
            <a:r>
              <a:rPr lang="en-US" dirty="0" smtClean="0">
                <a:latin typeface="Arial"/>
                <a:ea typeface="ＭＳ Ｐゴシック" charset="0"/>
                <a:cs typeface="Arial"/>
              </a:rPr>
              <a:t>aimed </a:t>
            </a:r>
            <a:r>
              <a:rPr lang="en-US" dirty="0">
                <a:latin typeface="Arial"/>
                <a:ea typeface="ＭＳ Ｐゴシック" charset="0"/>
                <a:cs typeface="Arial"/>
              </a:rPr>
              <a:t>at turning </a:t>
            </a:r>
            <a:r>
              <a:rPr lang="en-US" i="1" dirty="0">
                <a:latin typeface="Arial"/>
                <a:ea typeface="ＭＳ Ｐゴシック" charset="0"/>
                <a:cs typeface="Arial"/>
              </a:rPr>
              <a:t>adaptive learning</a:t>
            </a:r>
            <a:r>
              <a:rPr lang="en-US" dirty="0">
                <a:latin typeface="Arial"/>
                <a:ea typeface="ＭＳ Ｐゴシック" charset="0"/>
                <a:cs typeface="Arial"/>
              </a:rPr>
              <a:t> into </a:t>
            </a:r>
            <a:r>
              <a:rPr lang="en-US" i="1" dirty="0">
                <a:latin typeface="Arial"/>
                <a:ea typeface="ＭＳ Ｐゴシック" charset="0"/>
                <a:cs typeface="Arial"/>
              </a:rPr>
              <a:t>mainstream technology</a:t>
            </a:r>
            <a:r>
              <a:rPr lang="en-US" dirty="0">
                <a:latin typeface="Arial"/>
                <a:ea typeface="ＭＳ Ｐゴシック" charset="0"/>
                <a:cs typeface="Arial"/>
              </a:rPr>
              <a:t>.</a:t>
            </a:r>
          </a:p>
          <a:p>
            <a:r>
              <a:rPr lang="en-US" dirty="0">
                <a:latin typeface="Arial"/>
                <a:ea typeface="ＭＳ Ｐゴシック" charset="0"/>
                <a:cs typeface="Arial"/>
              </a:rPr>
              <a:t>Currently most teaching or learning institutes are using a </a:t>
            </a:r>
            <a:r>
              <a:rPr lang="en-US" i="1" dirty="0">
                <a:latin typeface="Arial"/>
                <a:ea typeface="ＭＳ Ｐゴシック" charset="0"/>
                <a:cs typeface="Arial"/>
              </a:rPr>
              <a:t>Learning Management System</a:t>
            </a:r>
            <a:r>
              <a:rPr lang="en-US" dirty="0">
                <a:latin typeface="Arial"/>
                <a:ea typeface="ＭＳ Ｐゴシック" charset="0"/>
                <a:cs typeface="Arial"/>
              </a:rPr>
              <a:t> to offer learners access to services and learning material. GRAPPLE </a:t>
            </a:r>
            <a:r>
              <a:rPr lang="en-US" dirty="0" smtClean="0">
                <a:latin typeface="Arial"/>
                <a:ea typeface="ＭＳ Ｐゴシック" charset="0"/>
                <a:cs typeface="Arial"/>
              </a:rPr>
              <a:t>aimed </a:t>
            </a:r>
            <a:r>
              <a:rPr lang="en-US" dirty="0">
                <a:latin typeface="Arial"/>
                <a:ea typeface="ＭＳ Ｐゴシック" charset="0"/>
                <a:cs typeface="Arial"/>
              </a:rPr>
              <a:t>at extending these LMSs with an </a:t>
            </a:r>
            <a:r>
              <a:rPr lang="en-US" i="1" dirty="0">
                <a:latin typeface="Arial"/>
                <a:ea typeface="ＭＳ Ｐゴシック" charset="0"/>
                <a:cs typeface="Arial"/>
              </a:rPr>
              <a:t>Adaptive Learning Environment</a:t>
            </a:r>
            <a:r>
              <a:rPr lang="en-US" dirty="0">
                <a:latin typeface="Arial"/>
                <a:ea typeface="ＭＳ Ｐゴシック" charset="0"/>
                <a:cs typeface="Arial"/>
              </a:rPr>
              <a:t>. GRAPPLE does this in such a way that the ALE can be used with any LMS.</a:t>
            </a:r>
          </a:p>
          <a:p>
            <a:r>
              <a:rPr lang="en-US" dirty="0">
                <a:latin typeface="Arial"/>
                <a:ea typeface="ＭＳ Ｐゴシック" charset="0"/>
                <a:cs typeface="Arial"/>
              </a:rPr>
              <a:t>15 partners from 9 countries </a:t>
            </a:r>
            <a:r>
              <a:rPr lang="en-US" dirty="0" smtClean="0">
                <a:latin typeface="Arial"/>
                <a:ea typeface="ＭＳ Ｐゴシック" charset="0"/>
                <a:cs typeface="Arial"/>
              </a:rPr>
              <a:t>have been </a:t>
            </a:r>
            <a:r>
              <a:rPr lang="en-US" dirty="0">
                <a:latin typeface="Arial"/>
                <a:ea typeface="ＭＳ Ｐゴシック" charset="0"/>
                <a:cs typeface="Arial"/>
              </a:rPr>
              <a:t>working together in this project, each with specific knowledge and experience that is shown on the next slide.</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D8DC4F-26CD-C04E-9FF4-B6E0EABC5231}" type="slidenum">
              <a:rPr lang="nl-NL" sz="1200">
                <a:latin typeface="Calibri" charset="0"/>
              </a:rPr>
              <a:pPr eaLnBrk="1" hangingPunct="1"/>
              <a:t>2</a:t>
            </a:fld>
            <a:endParaRPr lang="nl-NL"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ea typeface="ＭＳ Ｐゴシック" charset="0"/>
                <a:cs typeface="ＭＳ Ｐゴシック" charset="0"/>
              </a:rPr>
              <a:t>We therefore recommend the use of template pages,</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with </a:t>
            </a:r>
            <a:r>
              <a:rPr lang="en-US" dirty="0">
                <a:latin typeface="Arial" charset="0"/>
                <a:ea typeface="ＭＳ Ｐゴシック" charset="0"/>
                <a:cs typeface="ＭＳ Ｐゴシック" charset="0"/>
              </a:rPr>
              <a:t>placeholders for content. The </a:t>
            </a:r>
            <a:r>
              <a:rPr lang="en-US" dirty="0" err="1">
                <a:latin typeface="Arial" charset="0"/>
                <a:ea typeface="ＭＳ Ｐゴシック" charset="0"/>
                <a:cs typeface="ＭＳ Ｐゴシック" charset="0"/>
              </a:rPr>
              <a:t>Milkyway</a:t>
            </a:r>
            <a:r>
              <a:rPr lang="en-US" dirty="0">
                <a:latin typeface="Arial" charset="0"/>
                <a:ea typeface="ＭＳ Ｐゴシック" charset="0"/>
                <a:cs typeface="ＭＳ Ｐゴシック" charset="0"/>
              </a:rPr>
              <a:t> example was created this way. </a:t>
            </a:r>
            <a:r>
              <a:rPr lang="en-US" dirty="0" smtClean="0">
                <a:latin typeface="Arial" charset="0"/>
                <a:ea typeface="ＭＳ Ｐゴシック" charset="0"/>
                <a:cs typeface="ＭＳ Ｐゴシック" charset="0"/>
              </a:rPr>
              <a:t>The name of a planet, the URL for its</a:t>
            </a:r>
            <a:r>
              <a:rPr lang="en-US" baseline="0" dirty="0" smtClean="0">
                <a:latin typeface="Arial" charset="0"/>
                <a:ea typeface="ＭＳ Ｐゴシック" charset="0"/>
                <a:cs typeface="ＭＳ Ｐゴシック" charset="0"/>
              </a:rPr>
              <a:t> image and information fragment, the list of moons, all of this was filled in on the fly by the adaptation engine. The page only has placeholders that refer to the Course Model. </a:t>
            </a:r>
            <a:r>
              <a:rPr lang="en-US" dirty="0" smtClean="0">
                <a:latin typeface="Arial" charset="0"/>
                <a:ea typeface="ＭＳ Ｐゴシック" charset="0"/>
                <a:cs typeface="ＭＳ Ｐゴシック" charset="0"/>
              </a:rPr>
              <a:t>So </a:t>
            </a:r>
            <a:r>
              <a:rPr lang="en-US" dirty="0">
                <a:latin typeface="Arial" charset="0"/>
                <a:ea typeface="ＭＳ Ｐゴシック" charset="0"/>
                <a:cs typeface="ＭＳ Ｐゴシック" charset="0"/>
              </a:rPr>
              <a:t>the many pages that look similar do not look similar by accident. They are actually the same page with content inserted through object inclusion</a:t>
            </a:r>
            <a:r>
              <a:rPr lang="en-US" dirty="0" smtClean="0">
                <a:latin typeface="Arial" charset="0"/>
                <a:ea typeface="ＭＳ Ｐゴシック" charset="0"/>
                <a:cs typeface="ＭＳ Ｐゴシック" charset="0"/>
              </a:rPr>
              <a:t>.</a:t>
            </a:r>
          </a:p>
          <a:p>
            <a:r>
              <a:rPr lang="en-US" dirty="0" smtClean="0">
                <a:latin typeface="Arial" charset="0"/>
                <a:ea typeface="ＭＳ Ｐゴシック" charset="0"/>
                <a:cs typeface="ＭＳ Ｐゴシック" charset="0"/>
              </a:rPr>
              <a:t>If you now want to change the presentation of all pages you only change one or a few templates.</a:t>
            </a:r>
            <a:endParaRPr lang="en-US" dirty="0">
              <a:latin typeface="Arial" charset="0"/>
              <a:ea typeface="ＭＳ Ｐゴシック" charset="0"/>
              <a:cs typeface="ＭＳ Ｐゴシック" charset="0"/>
            </a:endParaRP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2434F6-72B5-B94D-9F8B-F6AF5D63F60A}" type="slidenum">
              <a:rPr lang="en-US" sz="1200"/>
              <a:pPr eaLnBrk="1" hangingPunct="1"/>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5000"/>
              </a:lnSpc>
              <a:spcBef>
                <a:spcPts val="450"/>
              </a:spcBef>
            </a:pPr>
            <a:r>
              <a:rPr lang="en-GB" dirty="0" smtClean="0">
                <a:latin typeface="Arial" charset="0"/>
                <a:ea typeface="ＭＳ Ｐゴシック" charset="0"/>
                <a:cs typeface="Lucida Sans Unicode" charset="0"/>
              </a:rPr>
              <a:t>In this example we use the </a:t>
            </a:r>
            <a:r>
              <a:rPr lang="en-GB" i="1" dirty="0" smtClean="0">
                <a:latin typeface="Arial" charset="0"/>
                <a:ea typeface="ＭＳ Ｐゴシック" charset="0"/>
                <a:cs typeface="Lucida Sans Unicode" charset="0"/>
              </a:rPr>
              <a:t>conditional inclusion of fragments</a:t>
            </a:r>
            <a:r>
              <a:rPr lang="en-GB" i="0" dirty="0" smtClean="0">
                <a:latin typeface="Arial" charset="0"/>
                <a:ea typeface="ＭＳ Ｐゴシック" charset="0"/>
                <a:cs typeface="Lucida Sans Unicode" charset="0"/>
              </a:rPr>
              <a:t> adaptation</a:t>
            </a:r>
            <a:r>
              <a:rPr lang="en-GB" i="0" baseline="0" dirty="0" smtClean="0">
                <a:latin typeface="Arial" charset="0"/>
                <a:ea typeface="ＭＳ Ｐゴシック" charset="0"/>
                <a:cs typeface="Lucida Sans Unicode" charset="0"/>
              </a:rPr>
              <a:t> technique. The example is from an actual page in the course “Hypermedia Structures and Systems” that we teach entirely on-line at the TU/e.</a:t>
            </a:r>
          </a:p>
          <a:p>
            <a:pPr eaLnBrk="1" hangingPunct="1">
              <a:lnSpc>
                <a:spcPct val="95000"/>
              </a:lnSpc>
              <a:spcBef>
                <a:spcPts val="450"/>
              </a:spcBef>
            </a:pPr>
            <a:r>
              <a:rPr lang="en-GB" i="0" baseline="0" dirty="0" smtClean="0">
                <a:latin typeface="Arial" charset="0"/>
                <a:ea typeface="ＭＳ Ｐゴシック" charset="0"/>
                <a:cs typeface="Lucida Sans Unicode" charset="0"/>
              </a:rPr>
              <a:t>For this example we use two concepts: URL and </a:t>
            </a:r>
            <a:r>
              <a:rPr lang="en-GB" i="0" baseline="0" dirty="0" err="1" smtClean="0">
                <a:latin typeface="Arial" charset="0"/>
                <a:ea typeface="ＭＳ Ｐゴシック" charset="0"/>
                <a:cs typeface="Lucida Sans Unicode" charset="0"/>
              </a:rPr>
              <a:t>Xanadu</a:t>
            </a:r>
            <a:r>
              <a:rPr lang="en-GB" i="0" baseline="0" dirty="0" smtClean="0">
                <a:latin typeface="Arial" charset="0"/>
                <a:ea typeface="ＭＳ Ｐゴシック" charset="0"/>
                <a:cs typeface="Lucida Sans Unicode" charset="0"/>
              </a:rPr>
              <a:t>. The excerpt is taken from the page on URL. On this page we refer to the concept </a:t>
            </a:r>
            <a:r>
              <a:rPr lang="en-GB" i="0" baseline="0" dirty="0" err="1" smtClean="0">
                <a:latin typeface="Arial" charset="0"/>
                <a:ea typeface="ＭＳ Ｐゴシック" charset="0"/>
                <a:cs typeface="Lucida Sans Unicode" charset="0"/>
              </a:rPr>
              <a:t>Xanadu</a:t>
            </a:r>
            <a:r>
              <a:rPr lang="en-GB" i="0" baseline="0" dirty="0" smtClean="0">
                <a:latin typeface="Arial" charset="0"/>
                <a:ea typeface="ＭＳ Ｐゴシック" charset="0"/>
                <a:cs typeface="Lucida Sans Unicode" charset="0"/>
              </a:rPr>
              <a:t>. We do this through a link and a short explanation. The short explanation on </a:t>
            </a:r>
            <a:r>
              <a:rPr lang="en-GB" i="0" baseline="0" dirty="0" err="1" smtClean="0">
                <a:latin typeface="Arial" charset="0"/>
                <a:ea typeface="ＭＳ Ｐゴシック" charset="0"/>
                <a:cs typeface="Lucida Sans Unicode" charset="0"/>
              </a:rPr>
              <a:t>Xanadu</a:t>
            </a:r>
            <a:r>
              <a:rPr lang="en-GB" i="0" baseline="0" dirty="0" smtClean="0">
                <a:latin typeface="Arial" charset="0"/>
                <a:ea typeface="ＭＳ Ｐゴシック" charset="0"/>
                <a:cs typeface="Lucida Sans Unicode" charset="0"/>
              </a:rPr>
              <a:t> is only interesting for learners who have not yet studied the </a:t>
            </a:r>
            <a:r>
              <a:rPr lang="en-GB" i="0" baseline="0" dirty="0" err="1" smtClean="0">
                <a:latin typeface="Arial" charset="0"/>
                <a:ea typeface="ＭＳ Ｐゴシック" charset="0"/>
                <a:cs typeface="Lucida Sans Unicode" charset="0"/>
              </a:rPr>
              <a:t>Xanadu</a:t>
            </a:r>
            <a:r>
              <a:rPr lang="en-GB" i="0" baseline="0" dirty="0" smtClean="0">
                <a:latin typeface="Arial" charset="0"/>
                <a:ea typeface="ＭＳ Ｐゴシック" charset="0"/>
                <a:cs typeface="Lucida Sans Unicode" charset="0"/>
              </a:rPr>
              <a:t> concept. So it is only shown to these learners and not to learners who already know about </a:t>
            </a:r>
            <a:r>
              <a:rPr lang="en-GB" i="0" baseline="0" dirty="0" err="1" smtClean="0">
                <a:latin typeface="Arial" charset="0"/>
                <a:ea typeface="ＭＳ Ｐゴシック" charset="0"/>
                <a:cs typeface="Lucida Sans Unicode" charset="0"/>
              </a:rPr>
              <a:t>Xanadu</a:t>
            </a:r>
            <a:r>
              <a:rPr lang="en-GB" i="0" baseline="0" dirty="0" smtClean="0">
                <a:latin typeface="Arial" charset="0"/>
                <a:ea typeface="ＭＳ Ｐゴシック" charset="0"/>
                <a:cs typeface="Lucida Sans Unicode" charset="0"/>
              </a:rPr>
              <a:t>.</a:t>
            </a:r>
          </a:p>
          <a:p>
            <a:pPr eaLnBrk="1" hangingPunct="1">
              <a:lnSpc>
                <a:spcPct val="95000"/>
              </a:lnSpc>
              <a:spcBef>
                <a:spcPts val="450"/>
              </a:spcBef>
            </a:pPr>
            <a:endParaRPr lang="en-GB" i="0" baseline="0" dirty="0" smtClean="0">
              <a:latin typeface="Arial" charset="0"/>
              <a:ea typeface="ＭＳ Ｐゴシック" charset="0"/>
              <a:cs typeface="Lucida Sans Unicode" charset="0"/>
            </a:endParaRPr>
          </a:p>
          <a:p>
            <a:pPr eaLnBrk="1" hangingPunct="1">
              <a:lnSpc>
                <a:spcPct val="95000"/>
              </a:lnSpc>
              <a:spcBef>
                <a:spcPts val="450"/>
              </a:spcBef>
            </a:pPr>
            <a:r>
              <a:rPr lang="en-GB" i="0" baseline="0" dirty="0" smtClean="0">
                <a:latin typeface="Arial" charset="0"/>
                <a:ea typeface="ＭＳ Ｐゴシック" charset="0"/>
                <a:cs typeface="Lucida Sans Unicode" charset="0"/>
              </a:rPr>
              <a:t>Note that when a learner sees the first version of the URL page, with the explanation, then clicks on </a:t>
            </a:r>
            <a:r>
              <a:rPr lang="en-GB" i="0" baseline="0" dirty="0" err="1" smtClean="0">
                <a:latin typeface="Arial" charset="0"/>
                <a:ea typeface="ＭＳ Ｐゴシック" charset="0"/>
                <a:cs typeface="Lucida Sans Unicode" charset="0"/>
              </a:rPr>
              <a:t>Xanadu</a:t>
            </a:r>
            <a:r>
              <a:rPr lang="en-GB" i="0" baseline="0" dirty="0" smtClean="0">
                <a:latin typeface="Arial" charset="0"/>
                <a:ea typeface="ＭＳ Ｐゴシック" charset="0"/>
                <a:cs typeface="Lucida Sans Unicode" charset="0"/>
              </a:rPr>
              <a:t> to study it and then comes back to the URL page, the learner will then see the second version. Despite this apparent difference, no student has ever come forward with a message that “something was changing on me”. As an author you should use conditional fragments with care as content that changes when you revisit a concept may be distracting or even disturbing.</a:t>
            </a:r>
            <a:endParaRPr lang="en-GB" dirty="0" smtClean="0">
              <a:latin typeface="Arial" charset="0"/>
              <a:ea typeface="ＭＳ Ｐゴシック" charset="0"/>
              <a:cs typeface="Lucida Sans Unicode" charset="0"/>
            </a:endParaRPr>
          </a:p>
          <a:p>
            <a:pPr eaLnBrk="1" hangingPunct="1">
              <a:lnSpc>
                <a:spcPct val="95000"/>
              </a:lnSpc>
              <a:spcBef>
                <a:spcPts val="450"/>
              </a:spcBef>
            </a:pPr>
            <a:endParaRPr lang="en-GB" dirty="0" smtClean="0">
              <a:latin typeface="Arial" charset="0"/>
              <a:ea typeface="ＭＳ Ｐゴシック" charset="0"/>
              <a:cs typeface="Lucida Sans Unicode" charset="0"/>
            </a:endParaRPr>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21</a:t>
            </a:fld>
            <a:endParaRPr lang="nl-NL"/>
          </a:p>
        </p:txBody>
      </p:sp>
    </p:spTree>
    <p:extLst>
      <p:ext uri="{BB962C8B-B14F-4D97-AF65-F5344CB8AC3E}">
        <p14:creationId xmlns:p14="http://schemas.microsoft.com/office/powerpoint/2010/main" val="3038345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link adaptation in GALE mainly consists of playing with</a:t>
            </a:r>
            <a:r>
              <a:rPr lang="en-US" baseline="0" dirty="0" smtClean="0"/>
              <a:t> the color of link anchors. The way GALE plays with the colors is as follows:</a:t>
            </a:r>
          </a:p>
          <a:p>
            <a:pPr marL="171450" indent="-171450">
              <a:buFont typeface="Arial"/>
              <a:buChar char="•"/>
            </a:pPr>
            <a:r>
              <a:rPr lang="en-US" baseline="0" dirty="0" smtClean="0"/>
              <a:t>Based on some expression over the course and user model a string is chosen, which becomes the </a:t>
            </a:r>
            <a:r>
              <a:rPr lang="en-US" i="1" baseline="0" dirty="0" smtClean="0"/>
              <a:t>class</a:t>
            </a:r>
            <a:r>
              <a:rPr lang="en-US" i="0" baseline="0" dirty="0" smtClean="0"/>
              <a:t> of the link anchor. GALE comes with a standard/default scheme that has three link classes: good, neutral and bad.</a:t>
            </a:r>
          </a:p>
          <a:p>
            <a:pPr marL="171450" indent="-171450">
              <a:buFont typeface="Arial"/>
              <a:buChar char="•"/>
            </a:pPr>
            <a:r>
              <a:rPr lang="en-US" i="0" baseline="0" dirty="0" smtClean="0"/>
              <a:t>When links are presented a </a:t>
            </a:r>
            <a:r>
              <a:rPr lang="en-US" i="0" baseline="0" dirty="0" err="1" smtClean="0"/>
              <a:t>stylesheet</a:t>
            </a:r>
            <a:r>
              <a:rPr lang="en-US" i="0" baseline="0" dirty="0" smtClean="0"/>
              <a:t> is used to select how a link of a certain class is presented. GALE comes with a standard/default </a:t>
            </a:r>
            <a:r>
              <a:rPr lang="en-US" i="0" baseline="0" dirty="0" err="1" smtClean="0"/>
              <a:t>stylesheet</a:t>
            </a:r>
            <a:r>
              <a:rPr lang="en-US" i="0" baseline="0" dirty="0" smtClean="0"/>
              <a:t> that gives the good links the color blue, neutral links purple and bad links black. This results in the blue and purple links we know as the standard browser link colors, and black which becomes indistinguishable from the black text on a webpage. Bad links, shown as black text, are effectively </a:t>
            </a:r>
            <a:r>
              <a:rPr lang="en-US" i="1" baseline="0" dirty="0" smtClean="0"/>
              <a:t>hidden</a:t>
            </a:r>
            <a:r>
              <a:rPr lang="en-US" i="0" baseline="0" dirty="0" smtClean="0"/>
              <a:t> when used in a page, but of course not hidden when used in a menu as we saw in the </a:t>
            </a:r>
            <a:r>
              <a:rPr lang="en-US" i="0" baseline="0" dirty="0" err="1" smtClean="0"/>
              <a:t>Milkyway</a:t>
            </a:r>
            <a:r>
              <a:rPr lang="en-US" i="0" baseline="0" dirty="0" smtClean="0"/>
              <a:t> example.</a:t>
            </a:r>
          </a:p>
          <a:p>
            <a:pPr marL="0" indent="0">
              <a:buFont typeface="Arial"/>
              <a:buNone/>
            </a:pPr>
            <a:r>
              <a:rPr lang="en-US" i="0" baseline="0" dirty="0" smtClean="0"/>
              <a:t>If you do not like this color scheme, how can you change it?</a:t>
            </a:r>
          </a:p>
          <a:p>
            <a:pPr marL="171450" indent="-171450">
              <a:buFont typeface="Arial"/>
              <a:buChar char="•"/>
            </a:pPr>
            <a:r>
              <a:rPr lang="en-US" i="0" baseline="0" dirty="0" smtClean="0"/>
              <a:t>Any expression can be used to choose between as many link classes as you want. The default expression is </a:t>
            </a:r>
            <a:r>
              <a:rPr lang="en-US" dirty="0" smtClean="0"/>
              <a:t>(${#suitability}?(${#visited}&gt;0?\"neutral\":\"good\"):\"bad\") which Java experts will immediately recognize as an expression that uses the class “neutral” for </a:t>
            </a:r>
            <a:r>
              <a:rPr lang="en-US" i="1" dirty="0" smtClean="0"/>
              <a:t>suitable </a:t>
            </a:r>
            <a:r>
              <a:rPr lang="en-US" i="0" dirty="0" smtClean="0"/>
              <a:t>and </a:t>
            </a:r>
            <a:r>
              <a:rPr lang="en-US" i="1" dirty="0" smtClean="0"/>
              <a:t>visited</a:t>
            </a:r>
            <a:r>
              <a:rPr lang="en-US" i="0" dirty="0" smtClean="0"/>
              <a:t> concepts, “good” for </a:t>
            </a:r>
            <a:r>
              <a:rPr lang="en-US" i="1" dirty="0" smtClean="0"/>
              <a:t>suitable </a:t>
            </a:r>
            <a:r>
              <a:rPr lang="en-US" i="0" dirty="0" smtClean="0"/>
              <a:t>and </a:t>
            </a:r>
            <a:r>
              <a:rPr lang="en-US" i="1" dirty="0" smtClean="0"/>
              <a:t>unvisited</a:t>
            </a:r>
            <a:r>
              <a:rPr lang="en-US" i="0" dirty="0" smtClean="0"/>
              <a:t> concepts, and “bad” for </a:t>
            </a:r>
            <a:r>
              <a:rPr lang="en-US" i="1" dirty="0" smtClean="0"/>
              <a:t>unsuitable</a:t>
            </a:r>
            <a:r>
              <a:rPr lang="en-US" i="0" dirty="0" smtClean="0"/>
              <a:t> concepts.</a:t>
            </a:r>
          </a:p>
          <a:p>
            <a:pPr marL="171450" indent="-171450">
              <a:buFont typeface="Arial"/>
              <a:buChar char="•"/>
            </a:pPr>
            <a:r>
              <a:rPr lang="en-US" i="0" dirty="0" smtClean="0"/>
              <a:t>Any expression can be used to choose the </a:t>
            </a:r>
            <a:r>
              <a:rPr lang="en-US" i="0" dirty="0" err="1" smtClean="0"/>
              <a:t>stylesheet</a:t>
            </a:r>
            <a:r>
              <a:rPr lang="en-US" i="0" dirty="0" smtClean="0"/>
              <a:t>. Typically a single </a:t>
            </a:r>
            <a:r>
              <a:rPr lang="en-US" i="0" dirty="0" err="1" smtClean="0"/>
              <a:t>stylesheet</a:t>
            </a:r>
            <a:r>
              <a:rPr lang="en-US" i="0" dirty="0" smtClean="0"/>
              <a:t> will be used for a whole course.</a:t>
            </a:r>
          </a:p>
          <a:p>
            <a:pPr marL="171450" indent="-171450">
              <a:buFont typeface="Arial"/>
              <a:buChar char="•"/>
            </a:pPr>
            <a:r>
              <a:rPr lang="en-US" i="0" dirty="0" smtClean="0"/>
              <a:t>Any expression can be used to choose icons to be presented either before or after the link anchor.</a:t>
            </a:r>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22</a:t>
            </a:fld>
            <a:endParaRPr lang="nl-NL"/>
          </a:p>
        </p:txBody>
      </p:sp>
    </p:spTree>
    <p:extLst>
      <p:ext uri="{BB962C8B-B14F-4D97-AF65-F5344CB8AC3E}">
        <p14:creationId xmlns:p14="http://schemas.microsoft.com/office/powerpoint/2010/main" val="1728753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GRAPPLE aims at life-long learning. This means that it must support learners in their learning throughout all the moves they make in their life. We don’t want an Adaptive Learning Environment to have the </a:t>
            </a:r>
            <a:r>
              <a:rPr lang="en-US" i="1" dirty="0" smtClean="0"/>
              <a:t>cold start problem</a:t>
            </a:r>
            <a:r>
              <a:rPr lang="en-US" i="0" dirty="0" smtClean="0"/>
              <a:t> each time the learner moves. Three things must be realized to support life-long learning:</a:t>
            </a:r>
          </a:p>
          <a:p>
            <a:pPr marL="171450" indent="-171450">
              <a:buFont typeface="Arial"/>
              <a:buChar char="•"/>
            </a:pPr>
            <a:r>
              <a:rPr lang="en-US" i="0" dirty="0" smtClean="0"/>
              <a:t>The learner information or user model must be</a:t>
            </a:r>
            <a:r>
              <a:rPr lang="en-US" i="0" baseline="0" dirty="0" smtClean="0"/>
              <a:t> independent from the specific LMS or ALE that is used. In GRAPPLE we developed the GRAPPLE User Modeling Framework GUMF as a distributed user model storage, retrieval and reasoning framework. Each LMS and also GALE still have internal user models but they should communicate the essence to GUMF. </a:t>
            </a:r>
          </a:p>
          <a:p>
            <a:pPr marL="171450" indent="-171450">
              <a:buFont typeface="Arial"/>
              <a:buChar char="•"/>
            </a:pPr>
            <a:r>
              <a:rPr lang="en-US" i="0" baseline="0" dirty="0" smtClean="0"/>
              <a:t>In order for LMSs and ALEs to work together and to communicate with GUMF there should be a common communication channel. Within GRAPPLE we developed the asynchronous communication bus GEB to facilitate this communication.</a:t>
            </a:r>
          </a:p>
          <a:p>
            <a:pPr marL="171450" indent="-171450">
              <a:buFont typeface="Arial"/>
              <a:buChar char="•"/>
            </a:pPr>
            <a:r>
              <a:rPr lang="en-US" i="0" baseline="0" dirty="0" smtClean="0"/>
              <a:t>The schema with LMS, GALE and GUMF only works well if users can be identified in a unique way. GRAPPLE relies on Shibboleth to provide a single sign-on facility for learners.</a:t>
            </a:r>
          </a:p>
          <a:p>
            <a:pPr marL="0" indent="0">
              <a:buFont typeface="Arial"/>
              <a:buNone/>
            </a:pPr>
            <a:r>
              <a:rPr lang="en-US" i="0" baseline="0" dirty="0" smtClean="0"/>
              <a:t>These three requirements result in the architecture that is shown on the next slide.</a:t>
            </a:r>
            <a:endParaRPr lang="en-US" dirty="0"/>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23</a:t>
            </a:fld>
            <a:endParaRPr lang="nl-NL"/>
          </a:p>
        </p:txBody>
      </p:sp>
    </p:spTree>
    <p:extLst>
      <p:ext uri="{BB962C8B-B14F-4D97-AF65-F5344CB8AC3E}">
        <p14:creationId xmlns:p14="http://schemas.microsoft.com/office/powerpoint/2010/main" val="380816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final slide shows the architecture of GRAPPLE. It shows the LMS, GALE and GUMF parts, connected through the event bus GEB and the single sign-on facility Shibboleth.</a:t>
            </a:r>
          </a:p>
          <a:p>
            <a:r>
              <a:rPr lang="en-US" dirty="0" smtClean="0"/>
              <a:t>(The careful observer will notice</a:t>
            </a:r>
            <a:r>
              <a:rPr lang="en-US" baseline="0" dirty="0" smtClean="0"/>
              <a:t> that GUMF is not connected to Shibboleth: users are identified for the LMS and GALE and GUMF then automatically gets that user id in the user model updates it processes.)</a:t>
            </a:r>
          </a:p>
          <a:p>
            <a:r>
              <a:rPr lang="en-US" baseline="0" dirty="0" smtClean="0"/>
              <a:t>We also see some additional components like GVIS for the visualization of user model data and GAT which is the authoring tool.</a:t>
            </a:r>
          </a:p>
          <a:p>
            <a:endParaRPr lang="en-US" baseline="0" dirty="0" smtClean="0"/>
          </a:p>
          <a:p>
            <a:endParaRPr lang="en-US" baseline="0" dirty="0" smtClean="0"/>
          </a:p>
          <a:p>
            <a:r>
              <a:rPr lang="en-US" baseline="0" dirty="0" smtClean="0"/>
              <a:t>This is all we have time for, so now on to the questions…</a:t>
            </a:r>
            <a:endParaRPr lang="en-US" dirty="0"/>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24</a:t>
            </a:fld>
            <a:endParaRPr lang="nl-NL"/>
          </a:p>
        </p:txBody>
      </p:sp>
    </p:spTree>
    <p:extLst>
      <p:ext uri="{BB962C8B-B14F-4D97-AF65-F5344CB8AC3E}">
        <p14:creationId xmlns:p14="http://schemas.microsoft.com/office/powerpoint/2010/main" val="1459317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25</a:t>
            </a:fld>
            <a:endParaRPr lang="nl-NL"/>
          </a:p>
        </p:txBody>
      </p:sp>
    </p:spTree>
    <p:extLst>
      <p:ext uri="{BB962C8B-B14F-4D97-AF65-F5344CB8AC3E}">
        <p14:creationId xmlns:p14="http://schemas.microsoft.com/office/powerpoint/2010/main" val="278727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xfrm>
            <a:off x="394155" y="4201076"/>
            <a:ext cx="5977996"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1000" dirty="0" smtClean="0">
                <a:latin typeface="Arial"/>
                <a:ea typeface="ＭＳ Ｐゴシック" charset="0"/>
                <a:cs typeface="Arial"/>
              </a:rPr>
              <a:t>Many </a:t>
            </a:r>
            <a:r>
              <a:rPr lang="en-US" sz="1000" dirty="0">
                <a:latin typeface="Arial"/>
                <a:ea typeface="ＭＳ Ｐゴシック" charset="0"/>
                <a:cs typeface="Arial"/>
              </a:rPr>
              <a:t>competencies need to come together to achieve the goals of </a:t>
            </a:r>
            <a:r>
              <a:rPr lang="en-US" sz="1000" dirty="0" smtClean="0">
                <a:latin typeface="Arial"/>
                <a:ea typeface="ＭＳ Ｐゴシック" charset="0"/>
                <a:cs typeface="Arial"/>
              </a:rPr>
              <a:t>GRAPPLE.</a:t>
            </a:r>
            <a:br>
              <a:rPr lang="en-US" sz="1000" dirty="0" smtClean="0">
                <a:latin typeface="Arial"/>
                <a:ea typeface="ＭＳ Ｐゴシック" charset="0"/>
                <a:cs typeface="Arial"/>
              </a:rPr>
            </a:br>
            <a:r>
              <a:rPr lang="en-US" sz="1000" dirty="0" smtClean="0">
                <a:latin typeface="Arial"/>
                <a:ea typeface="ＭＳ Ｐゴシック" charset="0"/>
                <a:cs typeface="Arial"/>
              </a:rPr>
              <a:t>We are not going to present</a:t>
            </a:r>
            <a:r>
              <a:rPr lang="en-US" sz="1000" baseline="0" dirty="0" smtClean="0">
                <a:latin typeface="Arial"/>
                <a:ea typeface="ＭＳ Ｐゴシック" charset="0"/>
                <a:cs typeface="Arial"/>
              </a:rPr>
              <a:t> all of the work done in GRAPPLE, but we concentrate on the most important aspects:</a:t>
            </a:r>
          </a:p>
          <a:p>
            <a:pPr marL="171450" indent="-171450">
              <a:buFont typeface="Arial"/>
              <a:buChar char="•"/>
            </a:pPr>
            <a:r>
              <a:rPr lang="en-US" sz="1000" dirty="0" smtClean="0">
                <a:latin typeface="Arial"/>
                <a:ea typeface="ＭＳ Ｐゴシック" charset="0"/>
                <a:cs typeface="Arial"/>
              </a:rPr>
              <a:t>What</a:t>
            </a:r>
            <a:r>
              <a:rPr lang="en-US" sz="1000" baseline="0" dirty="0" smtClean="0">
                <a:latin typeface="Arial"/>
                <a:ea typeface="ＭＳ Ｐゴシック" charset="0"/>
                <a:cs typeface="Arial"/>
              </a:rPr>
              <a:t> is </a:t>
            </a:r>
            <a:r>
              <a:rPr lang="en-US" sz="1000" i="1" baseline="0" dirty="0" smtClean="0">
                <a:latin typeface="Arial"/>
                <a:ea typeface="ＭＳ Ｐゴシック" charset="0"/>
                <a:cs typeface="Arial"/>
              </a:rPr>
              <a:t>adaptive</a:t>
            </a:r>
            <a:r>
              <a:rPr lang="en-US" sz="1000" i="0" baseline="0" dirty="0" smtClean="0">
                <a:latin typeface="Arial"/>
                <a:ea typeface="ＭＳ Ｐゴシック" charset="0"/>
                <a:cs typeface="Arial"/>
              </a:rPr>
              <a:t> in GRAPPLE? What do we actually make </a:t>
            </a:r>
            <a:r>
              <a:rPr lang="en-US" sz="1000" i="1" baseline="0" dirty="0" smtClean="0">
                <a:latin typeface="Arial"/>
                <a:ea typeface="ＭＳ Ｐゴシック" charset="0"/>
                <a:cs typeface="Arial"/>
              </a:rPr>
              <a:t>adaptive </a:t>
            </a:r>
            <a:r>
              <a:rPr lang="en-US" sz="1000" i="0" baseline="0" dirty="0" smtClean="0">
                <a:latin typeface="Arial"/>
                <a:ea typeface="ＭＳ Ｐゴシック" charset="0"/>
                <a:cs typeface="Arial"/>
              </a:rPr>
              <a:t>in our view on </a:t>
            </a:r>
            <a:r>
              <a:rPr lang="en-US" sz="1000" i="1" baseline="0" dirty="0" smtClean="0">
                <a:latin typeface="Arial"/>
                <a:ea typeface="ＭＳ Ｐゴシック" charset="0"/>
                <a:cs typeface="Arial"/>
              </a:rPr>
              <a:t>Adaptive TEL </a:t>
            </a:r>
            <a:r>
              <a:rPr lang="en-US" sz="1000" i="0" baseline="0" dirty="0" smtClean="0">
                <a:latin typeface="Arial"/>
                <a:ea typeface="ＭＳ Ｐゴシック" charset="0"/>
                <a:cs typeface="Arial"/>
              </a:rPr>
              <a:t>or </a:t>
            </a:r>
            <a:r>
              <a:rPr lang="en-US" sz="1000" i="1" baseline="0" dirty="0" smtClean="0">
                <a:latin typeface="Arial"/>
                <a:ea typeface="ＭＳ Ｐゴシック" charset="0"/>
                <a:cs typeface="Arial"/>
              </a:rPr>
              <a:t>Adaptive E-Learning</a:t>
            </a:r>
            <a:r>
              <a:rPr lang="en-US" sz="1000" i="0" baseline="0" dirty="0" smtClean="0">
                <a:latin typeface="Arial"/>
                <a:ea typeface="ＭＳ Ｐゴシック" charset="0"/>
                <a:cs typeface="Arial"/>
              </a:rPr>
              <a:t>? </a:t>
            </a:r>
          </a:p>
          <a:p>
            <a:pPr marL="171450" indent="-171450">
              <a:buFont typeface="Arial"/>
              <a:buChar char="•"/>
            </a:pPr>
            <a:r>
              <a:rPr lang="en-US" sz="1000" i="0" baseline="0" dirty="0" smtClean="0">
                <a:latin typeface="Arial"/>
                <a:ea typeface="ＭＳ Ｐゴシック" charset="0"/>
                <a:cs typeface="Arial"/>
              </a:rPr>
              <a:t>The key in GRAPPLE is that we combine Learning Management Systems and Adaptive Learning Environment through a common GRAPPLE </a:t>
            </a:r>
            <a:r>
              <a:rPr lang="en-US" sz="1000" i="0" baseline="0" dirty="0" smtClean="0">
                <a:latin typeface="Arial"/>
                <a:ea typeface="ＭＳ Ｐゴシック" charset="0"/>
                <a:cs typeface="Arial"/>
              </a:rPr>
              <a:t>Infrastructure. </a:t>
            </a:r>
            <a:r>
              <a:rPr lang="en-US" sz="1000" i="0" baseline="0" dirty="0" smtClean="0">
                <a:latin typeface="Arial"/>
                <a:ea typeface="ＭＳ Ｐゴシック" charset="0"/>
                <a:cs typeface="Arial"/>
              </a:rPr>
              <a:t>In GRAPPLE we connected five LMSs to our adaptive environment: Moodle, </a:t>
            </a:r>
            <a:r>
              <a:rPr lang="en-US" sz="1000" i="0" baseline="0" dirty="0" err="1" smtClean="0">
                <a:latin typeface="Arial"/>
                <a:ea typeface="ＭＳ Ｐゴシック" charset="0"/>
                <a:cs typeface="Arial"/>
              </a:rPr>
              <a:t>Claroline</a:t>
            </a:r>
            <a:r>
              <a:rPr lang="en-US" sz="1000" i="0" baseline="0" dirty="0" smtClean="0">
                <a:latin typeface="Arial"/>
                <a:ea typeface="ＭＳ Ｐゴシック" charset="0"/>
                <a:cs typeface="Arial"/>
              </a:rPr>
              <a:t>, Sakai, </a:t>
            </a:r>
            <a:r>
              <a:rPr lang="en-US" sz="1000" i="0" baseline="0" dirty="0" err="1" smtClean="0">
                <a:latin typeface="Arial"/>
                <a:ea typeface="ＭＳ Ｐゴシック" charset="0"/>
                <a:cs typeface="Arial"/>
              </a:rPr>
              <a:t>Clix</a:t>
            </a:r>
            <a:r>
              <a:rPr lang="en-US" sz="1000" i="0" baseline="0" dirty="0" smtClean="0">
                <a:latin typeface="Arial"/>
                <a:ea typeface="ＭＳ Ｐゴシック" charset="0"/>
                <a:cs typeface="Arial"/>
              </a:rPr>
              <a:t> and </a:t>
            </a:r>
            <a:r>
              <a:rPr lang="en-US" sz="1000" i="0" baseline="0" dirty="0" err="1" smtClean="0">
                <a:latin typeface="Arial"/>
                <a:ea typeface="ＭＳ Ｐゴシック" charset="0"/>
                <a:cs typeface="Arial"/>
              </a:rPr>
              <a:t>learneXact</a:t>
            </a:r>
            <a:r>
              <a:rPr lang="en-US" sz="1000" i="0" baseline="0" dirty="0" smtClean="0">
                <a:latin typeface="Arial"/>
                <a:ea typeface="ＭＳ Ｐゴシック" charset="0"/>
                <a:cs typeface="Arial"/>
              </a:rPr>
              <a:t>. Other LMS suppliers should be able to easily connect their LMS to GRAPPLE by studying how it was done for these five systems already.</a:t>
            </a:r>
          </a:p>
          <a:p>
            <a:pPr marL="171450" indent="-171450">
              <a:buFont typeface="Arial"/>
              <a:buChar char="•"/>
            </a:pPr>
            <a:r>
              <a:rPr lang="en-US" sz="1000" i="0" baseline="0" dirty="0" smtClean="0">
                <a:latin typeface="Arial"/>
                <a:ea typeface="ＭＳ Ｐゴシック" charset="0"/>
                <a:cs typeface="Arial"/>
              </a:rPr>
              <a:t>The GRAPPLE  Adaptive Learning Environment, or GALE, is the adaptation engine that takes care of adaptive course delivery. We will present the main features of GALE and show some of the </a:t>
            </a:r>
            <a:r>
              <a:rPr lang="en-US" sz="1000" i="0" baseline="0" dirty="0" smtClean="0">
                <a:latin typeface="Arial"/>
                <a:ea typeface="ＭＳ Ｐゴシック" charset="0"/>
                <a:cs typeface="Arial"/>
              </a:rPr>
              <a:t>adaptation </a:t>
            </a:r>
            <a:r>
              <a:rPr lang="en-US" sz="1000" i="0" baseline="0" dirty="0" smtClean="0">
                <a:latin typeface="Arial"/>
                <a:ea typeface="ＭＳ Ｐゴシック" charset="0"/>
                <a:cs typeface="Arial"/>
              </a:rPr>
              <a:t>in an </a:t>
            </a:r>
            <a:r>
              <a:rPr lang="en-US" sz="1000" i="0" baseline="0" dirty="0" smtClean="0">
                <a:latin typeface="Arial"/>
                <a:ea typeface="ＭＳ Ｐゴシック" charset="0"/>
                <a:cs typeface="Arial"/>
              </a:rPr>
              <a:t>example on</a:t>
            </a:r>
            <a:r>
              <a:rPr lang="en-US" sz="1000" i="0" baseline="0" dirty="0" smtClean="0">
                <a:latin typeface="Arial"/>
                <a:ea typeface="ＭＳ Ｐゴシック" charset="0"/>
                <a:cs typeface="Arial"/>
              </a:rPr>
              <a:t>-line course.</a:t>
            </a:r>
          </a:p>
          <a:p>
            <a:pPr marL="171450" indent="-171450">
              <a:buFont typeface="Arial"/>
              <a:buChar char="•"/>
            </a:pPr>
            <a:r>
              <a:rPr lang="en-US" sz="1000" dirty="0" smtClean="0">
                <a:latin typeface="Arial"/>
                <a:ea typeface="ＭＳ Ｐゴシック" charset="0"/>
                <a:cs typeface="Arial"/>
              </a:rPr>
              <a:t>When you create courses for use within GRAPPLE you</a:t>
            </a:r>
            <a:r>
              <a:rPr lang="en-US" sz="1000" baseline="0" dirty="0" smtClean="0">
                <a:latin typeface="Arial"/>
                <a:ea typeface="ＭＳ Ｐゴシック" charset="0"/>
                <a:cs typeface="Arial"/>
              </a:rPr>
              <a:t> need tools to define the conceptual and pedagogical structure of each course. </a:t>
            </a:r>
            <a:r>
              <a:rPr lang="en-US" sz="1000" baseline="0" dirty="0" smtClean="0">
                <a:latin typeface="Arial"/>
                <a:ea typeface="ＭＳ Ｐゴシック" charset="0"/>
                <a:cs typeface="Arial"/>
              </a:rPr>
              <a:t>We will briefly explain </a:t>
            </a:r>
            <a:r>
              <a:rPr lang="en-US" sz="1000" baseline="0" dirty="0" smtClean="0">
                <a:latin typeface="Arial"/>
                <a:ea typeface="ＭＳ Ｐゴシック" charset="0"/>
                <a:cs typeface="Arial"/>
              </a:rPr>
              <a:t>and demonstrate the GRAPPLE Authoring Tool, or GAT.</a:t>
            </a:r>
          </a:p>
          <a:p>
            <a:pPr marL="171450" indent="-171450">
              <a:buFont typeface="Arial"/>
              <a:buChar char="•"/>
            </a:pPr>
            <a:r>
              <a:rPr lang="en-US" sz="1000" baseline="0" dirty="0" smtClean="0">
                <a:latin typeface="Arial"/>
                <a:ea typeface="ＭＳ Ｐゴシック" charset="0"/>
                <a:cs typeface="Arial"/>
              </a:rPr>
              <a:t>An important aspect of GRAPPLE is its </a:t>
            </a:r>
            <a:r>
              <a:rPr lang="en-US" sz="1000" i="1" baseline="0" dirty="0" smtClean="0">
                <a:latin typeface="Arial"/>
                <a:ea typeface="ＭＳ Ｐゴシック" charset="0"/>
                <a:cs typeface="Arial"/>
              </a:rPr>
              <a:t>extensibility</a:t>
            </a:r>
            <a:r>
              <a:rPr lang="en-US" sz="1000" i="0" baseline="0" dirty="0" smtClean="0">
                <a:latin typeface="Arial"/>
                <a:ea typeface="ＭＳ Ｐゴシック" charset="0"/>
                <a:cs typeface="Arial"/>
              </a:rPr>
              <a:t>. If GRAPPLE offers 90% of what you want you can put in the additional 10% to extend the framework with what you want instead of 100% effort to develop everything from scratch. Within GRAPPLE we have four demonstrators of extensibility: adaptation to </a:t>
            </a:r>
            <a:r>
              <a:rPr lang="en-US" sz="1000" i="1" baseline="0" dirty="0" smtClean="0">
                <a:latin typeface="Arial"/>
                <a:ea typeface="ＭＳ Ｐゴシック" charset="0"/>
                <a:cs typeface="Arial"/>
              </a:rPr>
              <a:t>devices </a:t>
            </a:r>
            <a:r>
              <a:rPr lang="en-US" sz="1000" i="0" baseline="0" dirty="0" smtClean="0">
                <a:latin typeface="Arial"/>
                <a:ea typeface="ＭＳ Ｐゴシック" charset="0"/>
                <a:cs typeface="Arial"/>
              </a:rPr>
              <a:t>like mobile phones with limited screen space, visualization of user model data for individual users or uses groups, using data from GUMF, adaptation in </a:t>
            </a:r>
            <a:r>
              <a:rPr lang="en-US" sz="1000" i="1" baseline="0" dirty="0" smtClean="0">
                <a:latin typeface="Arial"/>
                <a:ea typeface="ＭＳ Ｐゴシック" charset="0"/>
                <a:cs typeface="Arial"/>
              </a:rPr>
              <a:t>simulations</a:t>
            </a:r>
            <a:r>
              <a:rPr lang="en-US" sz="1000" i="0" baseline="0" dirty="0" smtClean="0">
                <a:latin typeface="Arial"/>
                <a:ea typeface="ＭＳ Ｐゴシック" charset="0"/>
                <a:cs typeface="Arial"/>
              </a:rPr>
              <a:t>, and adaptation in </a:t>
            </a:r>
            <a:r>
              <a:rPr lang="en-US" sz="1000" i="1" baseline="0" dirty="0" smtClean="0">
                <a:latin typeface="Arial"/>
                <a:ea typeface="ＭＳ Ｐゴシック" charset="0"/>
                <a:cs typeface="Arial"/>
              </a:rPr>
              <a:t>virtual reality</a:t>
            </a:r>
            <a:r>
              <a:rPr lang="en-US" sz="1000" i="1" baseline="0" dirty="0" smtClean="0">
                <a:latin typeface="Arial"/>
                <a:ea typeface="ＭＳ Ｐゴシック" charset="0"/>
                <a:cs typeface="Arial"/>
              </a:rPr>
              <a:t>. </a:t>
            </a:r>
            <a:r>
              <a:rPr lang="en-US" sz="1000" i="0" baseline="0" dirty="0" smtClean="0">
                <a:latin typeface="Arial"/>
                <a:ea typeface="ＭＳ Ｐゴシック" charset="0"/>
                <a:cs typeface="Arial"/>
              </a:rPr>
              <a:t>The University of </a:t>
            </a:r>
            <a:r>
              <a:rPr lang="en-US" sz="1000" i="0" baseline="0" dirty="0" err="1" smtClean="0">
                <a:latin typeface="Arial"/>
                <a:ea typeface="ＭＳ Ｐゴシック" charset="0"/>
                <a:cs typeface="Arial"/>
              </a:rPr>
              <a:t>Lugano</a:t>
            </a:r>
            <a:r>
              <a:rPr lang="en-US" sz="1000" i="0" baseline="0" dirty="0" smtClean="0">
                <a:latin typeface="Arial"/>
                <a:ea typeface="ＭＳ Ｐゴシック" charset="0"/>
                <a:cs typeface="Arial"/>
              </a:rPr>
              <a:t>, Trinity College Dublin and the University of </a:t>
            </a:r>
            <a:r>
              <a:rPr lang="en-US" sz="1000" i="0" baseline="0" dirty="0" err="1" smtClean="0">
                <a:latin typeface="Arial"/>
                <a:ea typeface="ＭＳ Ｐゴシック" charset="0"/>
                <a:cs typeface="Arial"/>
              </a:rPr>
              <a:t>Lugano</a:t>
            </a:r>
            <a:r>
              <a:rPr lang="en-US" sz="1000" i="0" baseline="0" dirty="0" smtClean="0">
                <a:latin typeface="Arial"/>
                <a:ea typeface="ＭＳ Ｐゴシック" charset="0"/>
                <a:cs typeface="Arial"/>
              </a:rPr>
              <a:t> have worked on such extensions.</a:t>
            </a:r>
            <a:endParaRPr lang="en-US" sz="1000" i="0" baseline="0" dirty="0" smtClean="0">
              <a:latin typeface="Arial"/>
              <a:ea typeface="ＭＳ Ｐゴシック" charset="0"/>
              <a:cs typeface="Arial"/>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C11CD6-0441-1D4B-8C50-7325969A5FEA}" type="slidenum">
              <a:rPr lang="nl-NL" sz="1200">
                <a:latin typeface="Calibri" charset="0"/>
              </a:rPr>
              <a:pPr eaLnBrk="1" hangingPunct="1"/>
              <a:t>3</a:t>
            </a:fld>
            <a:endParaRPr lang="nl-NL"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a:ea typeface="ＭＳ Ｐゴシック" charset="0"/>
                <a:cs typeface="Arial"/>
              </a:rPr>
              <a:t>For many years every type of computer use in the learning process was associated with the term E-Learning. However the term E-Learning became more or less synonymous for electronic </a:t>
            </a:r>
            <a:r>
              <a:rPr lang="en-US" i="1" dirty="0">
                <a:latin typeface="Arial"/>
                <a:ea typeface="ＭＳ Ｐゴシック" charset="0"/>
                <a:cs typeface="Arial"/>
              </a:rPr>
              <a:t>distance </a:t>
            </a:r>
            <a:r>
              <a:rPr lang="en-US" dirty="0">
                <a:latin typeface="Arial"/>
                <a:ea typeface="ＭＳ Ｐゴシック" charset="0"/>
                <a:cs typeface="Arial"/>
              </a:rPr>
              <a:t>learning, which isn’t enough any more. We needed a term that also covers </a:t>
            </a:r>
            <a:r>
              <a:rPr lang="en-US" i="1" dirty="0">
                <a:latin typeface="Arial"/>
                <a:ea typeface="ＭＳ Ｐゴシック" charset="0"/>
                <a:cs typeface="Arial"/>
              </a:rPr>
              <a:t>blended</a:t>
            </a:r>
            <a:r>
              <a:rPr lang="en-US" dirty="0">
                <a:latin typeface="Arial"/>
                <a:ea typeface="ＭＳ Ｐゴシック" charset="0"/>
                <a:cs typeface="Arial"/>
              </a:rPr>
              <a:t> learning: using on-line material and activities as well as off-line activities like lectures and assignments. The term </a:t>
            </a:r>
            <a:r>
              <a:rPr lang="en-US" i="1" dirty="0">
                <a:latin typeface="Arial"/>
                <a:ea typeface="ＭＳ Ｐゴシック" charset="0"/>
                <a:cs typeface="Arial"/>
              </a:rPr>
              <a:t>Technology-Enhanced Learning cover</a:t>
            </a:r>
            <a:r>
              <a:rPr lang="en-US" dirty="0">
                <a:latin typeface="Arial"/>
                <a:ea typeface="ＭＳ Ｐゴシック" charset="0"/>
                <a:cs typeface="Arial"/>
              </a:rPr>
              <a:t>s this nicely because it says technology is involved but only enhances the learning and isn’t everything.</a:t>
            </a:r>
          </a:p>
          <a:p>
            <a:r>
              <a:rPr lang="en-US" dirty="0">
                <a:latin typeface="Arial"/>
                <a:ea typeface="ＭＳ Ｐゴシック" charset="0"/>
                <a:cs typeface="Arial"/>
              </a:rPr>
              <a:t>The term </a:t>
            </a:r>
            <a:r>
              <a:rPr lang="en-US" i="1" dirty="0">
                <a:latin typeface="Arial"/>
                <a:ea typeface="ＭＳ Ｐゴシック" charset="0"/>
                <a:cs typeface="Arial"/>
              </a:rPr>
              <a:t>Adaptive</a:t>
            </a:r>
            <a:r>
              <a:rPr lang="en-US" dirty="0">
                <a:latin typeface="Arial"/>
                <a:ea typeface="ＭＳ Ｐゴシック" charset="0"/>
                <a:cs typeface="Arial"/>
              </a:rPr>
              <a:t> has been abused a lot, so let’s make clear what we mean: it is about </a:t>
            </a:r>
            <a:r>
              <a:rPr lang="en-US" i="1" dirty="0">
                <a:latin typeface="Arial"/>
                <a:ea typeface="ＭＳ Ｐゴシック" charset="0"/>
                <a:cs typeface="Arial"/>
              </a:rPr>
              <a:t>automatic personalization</a:t>
            </a:r>
            <a:r>
              <a:rPr lang="en-US" dirty="0">
                <a:latin typeface="Arial"/>
                <a:ea typeface="ＭＳ Ｐゴシック" charset="0"/>
                <a:cs typeface="Arial"/>
              </a:rPr>
              <a:t> where the word </a:t>
            </a:r>
            <a:r>
              <a:rPr lang="en-US" i="1" dirty="0">
                <a:latin typeface="Arial"/>
                <a:ea typeface="ＭＳ Ｐゴシック" charset="0"/>
                <a:cs typeface="Arial"/>
              </a:rPr>
              <a:t>automatic</a:t>
            </a:r>
            <a:r>
              <a:rPr lang="en-US" dirty="0">
                <a:latin typeface="Arial"/>
                <a:ea typeface="ＭＳ Ｐゴシック" charset="0"/>
                <a:cs typeface="Arial"/>
              </a:rPr>
              <a:t> actually has a double meaning: the system needs to automatically decide what the personalization applies to, so it needs to decide who the learner is, what her properties are, without asking this explicitly, and then the adaptation itself needs to be done automatically, using the description of the learner.</a:t>
            </a:r>
          </a:p>
          <a:p>
            <a:endParaRPr lang="en-US" dirty="0">
              <a:latin typeface="Arial"/>
              <a:ea typeface="ＭＳ Ｐゴシック" charset="0"/>
              <a:cs typeface="Arial"/>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16EFAB-CDD1-1142-ADC8-925ACA144783}" type="slidenum">
              <a:rPr lang="nl-NL" sz="1200">
                <a:latin typeface="Calibri" charset="0"/>
              </a:rPr>
              <a:pPr eaLnBrk="1" hangingPunct="1"/>
              <a:t>4</a:t>
            </a:fld>
            <a:endParaRPr lang="nl-NL"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GRAPPLE deals with Learning</a:t>
            </a:r>
            <a:r>
              <a:rPr lang="en-US" baseline="0" dirty="0" smtClean="0"/>
              <a:t> Management Systems and Adaptive Learning Environments.</a:t>
            </a:r>
          </a:p>
          <a:p>
            <a:r>
              <a:rPr lang="en-US" dirty="0" smtClean="0"/>
              <a:t>These two types of systems</a:t>
            </a:r>
            <a:r>
              <a:rPr lang="en-US" baseline="0" dirty="0" smtClean="0"/>
              <a:t> serve a very different purpose:</a:t>
            </a:r>
          </a:p>
          <a:p>
            <a:pPr marL="171450" indent="-171450">
              <a:buFont typeface="Arial"/>
              <a:buChar char="•"/>
            </a:pPr>
            <a:r>
              <a:rPr lang="en-US" baseline="0" dirty="0" smtClean="0"/>
              <a:t>A Learning Management System is a </a:t>
            </a:r>
            <a:r>
              <a:rPr lang="en-US" i="1" baseline="0" dirty="0" smtClean="0"/>
              <a:t>management</a:t>
            </a:r>
            <a:r>
              <a:rPr lang="en-US" i="0" baseline="0" dirty="0" smtClean="0"/>
              <a:t> tool: it supports controlling the </a:t>
            </a:r>
            <a:r>
              <a:rPr lang="en-US" i="1" baseline="0" dirty="0" smtClean="0"/>
              <a:t>process</a:t>
            </a:r>
            <a:r>
              <a:rPr lang="en-US" i="0" baseline="0" dirty="0" smtClean="0"/>
              <a:t> of learning. It allows learners to </a:t>
            </a:r>
            <a:r>
              <a:rPr lang="en-US" i="1" baseline="0" dirty="0" smtClean="0"/>
              <a:t>enroll</a:t>
            </a:r>
            <a:r>
              <a:rPr lang="en-US" i="0" baseline="0" dirty="0" smtClean="0"/>
              <a:t> in a course; it offers access to course material, on-line exams, handing in of assignment work, and perhaps discussion forums, messages, chat, etc. The LMS is a great tool for the teacher to “address” his students, and for the institute to keep track of the learner’s progress, grades, course enrollment and completion. For the learner the LMS is often a burden rather than a helpful tool. It may offer some personalized context: a learner can see which courses he or she can enroll in, and not be bothered with messages about other courses.</a:t>
            </a:r>
          </a:p>
          <a:p>
            <a:pPr marL="171450" indent="-171450">
              <a:buFont typeface="Arial"/>
              <a:buChar char="•"/>
            </a:pPr>
            <a:r>
              <a:rPr lang="en-US" i="0" baseline="0" dirty="0" smtClean="0"/>
              <a:t>An Adaptive Learning Environment is a </a:t>
            </a:r>
            <a:r>
              <a:rPr lang="en-US" i="1" baseline="0" dirty="0" smtClean="0"/>
              <a:t>learning </a:t>
            </a:r>
            <a:r>
              <a:rPr lang="en-US" i="0" baseline="0" dirty="0" smtClean="0"/>
              <a:t>tool: it offers personalized course material and guidance. It keeps track of the learner’s progress in order to offer additional learning material when needed, enable tests only when the learner is prepared for them, etc. This type of tool helps the learner, not the institute.</a:t>
            </a:r>
          </a:p>
          <a:p>
            <a:pPr marL="0" indent="0">
              <a:buFont typeface="Arial"/>
              <a:buNone/>
            </a:pPr>
            <a:r>
              <a:rPr lang="en-US" i="0" baseline="0" dirty="0" smtClean="0"/>
              <a:t>You probably guessed it: Learning management Systems are popular because the institutes that offers them benefit from them. An Adaptive Learning Environment is not popular because it offers no direct benefit to the institute, only to the learners. And while we would hope that institutes are interested in helping the learner whenever possible, the reality is that they are not.</a:t>
            </a:r>
          </a:p>
          <a:p>
            <a:pPr marL="0" indent="0">
              <a:buFont typeface="Arial"/>
              <a:buNone/>
            </a:pPr>
            <a:r>
              <a:rPr lang="en-US" i="0" baseline="0" dirty="0" smtClean="0"/>
              <a:t>The main goal of GRAPPLE is to </a:t>
            </a:r>
            <a:r>
              <a:rPr lang="en-US" i="1" baseline="0" dirty="0" smtClean="0"/>
              <a:t>include</a:t>
            </a:r>
            <a:r>
              <a:rPr lang="en-US" i="0" baseline="0" dirty="0" smtClean="0"/>
              <a:t> an ALE in existing LMSs so as to automatically provide an ALE to every LMS user. And when you get a tool anyway the chances are higher that you will actually use it.</a:t>
            </a:r>
          </a:p>
          <a:p>
            <a:pPr marL="0" indent="0">
              <a:buFont typeface="Arial"/>
              <a:buNone/>
            </a:pPr>
            <a:r>
              <a:rPr lang="en-US" i="0" baseline="0" dirty="0" smtClean="0"/>
              <a:t>In GRAPPLE the GRAPPLE Adaptive Learning Environment is called GALE.</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5</a:t>
            </a:fld>
            <a:endParaRPr lang="nl-NL"/>
          </a:p>
        </p:txBody>
      </p:sp>
    </p:spTree>
    <p:extLst>
      <p:ext uri="{BB962C8B-B14F-4D97-AF65-F5344CB8AC3E}">
        <p14:creationId xmlns:p14="http://schemas.microsoft.com/office/powerpoint/2010/main" val="138856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GRAPPLE is about</a:t>
            </a:r>
            <a:r>
              <a:rPr lang="en-US" baseline="0" dirty="0" smtClean="0"/>
              <a:t> </a:t>
            </a:r>
            <a:r>
              <a:rPr lang="en-US" i="1" baseline="0" dirty="0" smtClean="0"/>
              <a:t>adaptation</a:t>
            </a:r>
            <a:r>
              <a:rPr lang="en-US" i="0" baseline="0" dirty="0" smtClean="0"/>
              <a:t>, so let’s see what we mean by that.</a:t>
            </a:r>
          </a:p>
          <a:p>
            <a:pPr marL="171450" indent="-171450">
              <a:buFont typeface="Arial"/>
              <a:buChar char="•"/>
            </a:pPr>
            <a:r>
              <a:rPr lang="en-US" i="0" baseline="0" dirty="0" smtClean="0"/>
              <a:t>Traditionally adaptation in TEL is implemented as </a:t>
            </a:r>
            <a:r>
              <a:rPr lang="en-US" i="1" baseline="0" dirty="0" smtClean="0"/>
              <a:t>course sequencing</a:t>
            </a:r>
            <a:r>
              <a:rPr lang="en-US" i="0" baseline="0" dirty="0" smtClean="0"/>
              <a:t>: based on things like prior knowledge or learning style a single learning path is calculated and learning material is presented in that order. Doing a test may result in a recalculation of the learning path, but as a learner you have no control over what you study next. WE DEFINITELY DO NOT LIKE THIS. WE WANT A DIFFERENT FORM OF ADAPTATION.</a:t>
            </a:r>
          </a:p>
          <a:p>
            <a:pPr marL="171450" indent="-171450">
              <a:buFont typeface="Arial"/>
              <a:buChar char="•"/>
            </a:pPr>
            <a:r>
              <a:rPr lang="en-US" i="0" baseline="0" dirty="0" smtClean="0"/>
              <a:t>We consider a course as a </a:t>
            </a:r>
            <a:r>
              <a:rPr lang="en-US" i="1" baseline="0" dirty="0" smtClean="0"/>
              <a:t>hypermedia</a:t>
            </a:r>
            <a:r>
              <a:rPr lang="en-US" i="0" baseline="0" dirty="0" smtClean="0"/>
              <a:t> application. This means that we have information objects, like pages of text, illustrations, perhaps also audio and video fragments, or as we shall see later a virtual reality presentation. These objects are connected by hypertext links, that let the learner choose which page or object to go to. Adaptation in such a course is of two types:</a:t>
            </a:r>
          </a:p>
          <a:p>
            <a:pPr marL="628650" lvl="1" indent="-171450">
              <a:buFont typeface="Arial"/>
              <a:buChar char="•"/>
            </a:pPr>
            <a:r>
              <a:rPr lang="en-US" i="0" baseline="0" dirty="0" smtClean="0"/>
              <a:t>Typically the learner can choose between many different pages to go to. Not all choices are equally suitable. Prior knowledge can be used to decide which pages are suitable. This is done by means of </a:t>
            </a:r>
            <a:r>
              <a:rPr lang="en-US" i="1" baseline="0" dirty="0" smtClean="0"/>
              <a:t>prerequisite</a:t>
            </a:r>
            <a:r>
              <a:rPr lang="en-US" i="0" baseline="0" dirty="0" smtClean="0"/>
              <a:t> relationships. But advice on which pages to go to can also depend on your </a:t>
            </a:r>
            <a:r>
              <a:rPr lang="en-US" i="1" baseline="0" dirty="0" smtClean="0"/>
              <a:t>learning style</a:t>
            </a:r>
            <a:r>
              <a:rPr lang="en-US" i="0" baseline="0" dirty="0" smtClean="0"/>
              <a:t> for instance.</a:t>
            </a:r>
          </a:p>
          <a:p>
            <a:pPr marL="628650" lvl="1" indent="-171450">
              <a:buFont typeface="Arial"/>
              <a:buChar char="•"/>
            </a:pPr>
            <a:r>
              <a:rPr lang="en-US" i="0" baseline="0" dirty="0" smtClean="0"/>
              <a:t>The pages of a course can also be adapted. If needed the learner can get an additional or alternative explanation; perhaps the learner gets an additional example or gets an example before explanation or after the explanation depending on his/her learning style.</a:t>
            </a:r>
          </a:p>
          <a:p>
            <a:pPr marL="0" lvl="0" indent="0">
              <a:buFont typeface="Arial"/>
              <a:buNone/>
            </a:pPr>
            <a:r>
              <a:rPr lang="en-US" i="0" baseline="0" dirty="0" smtClean="0"/>
              <a:t>The adaptation in the course depends on which pages you already studied, but may also depend on results scored on a test that is served through an LMS.</a:t>
            </a:r>
          </a:p>
          <a:p>
            <a:pPr marL="0" lvl="0" indent="0">
              <a:buFont typeface="Arial"/>
              <a:buNone/>
            </a:pPr>
            <a:endParaRPr lang="en-US" i="0" baseline="0" dirty="0" smtClean="0"/>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6</a:t>
            </a:fld>
            <a:endParaRPr lang="nl-NL"/>
          </a:p>
        </p:txBody>
      </p:sp>
    </p:spTree>
    <p:extLst>
      <p:ext uri="{BB962C8B-B14F-4D97-AF65-F5344CB8AC3E}">
        <p14:creationId xmlns:p14="http://schemas.microsoft.com/office/powerpoint/2010/main" val="2655197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diagram shows the</a:t>
            </a:r>
            <a:r>
              <a:rPr lang="en-US" baseline="0" dirty="0" smtClean="0"/>
              <a:t> functionality of an adaptive system in an abstract way.</a:t>
            </a:r>
          </a:p>
          <a:p>
            <a:r>
              <a:rPr lang="en-US" baseline="0" dirty="0" smtClean="0"/>
              <a:t>Here is what happens:</a:t>
            </a:r>
          </a:p>
          <a:p>
            <a:pPr marL="228600" indent="-228600">
              <a:buFont typeface="+mj-lt"/>
              <a:buAutoNum type="arabicPeriod"/>
            </a:pPr>
            <a:r>
              <a:rPr lang="en-US" baseline="0" dirty="0" smtClean="0"/>
              <a:t>The learner initiates a request, for instance by clicking on a link found on a page of learning material, or in a menu, of perhaps the “next” button in a guided tour.</a:t>
            </a:r>
          </a:p>
          <a:p>
            <a:pPr marL="228600" indent="-228600">
              <a:buFont typeface="+mj-lt"/>
              <a:buAutoNum type="arabicPeriod"/>
            </a:pPr>
            <a:r>
              <a:rPr lang="en-US" baseline="0" dirty="0" smtClean="0"/>
              <a:t>The request generates an “event”. We do not necessarily record the “event” as such but compute what the event tells us about the learner. The event is translated into a “user model update”. The system maintains a model of the user in a database, and updates this model each time the user does something.</a:t>
            </a:r>
          </a:p>
          <a:p>
            <a:pPr marL="228600" indent="-228600">
              <a:buFont typeface="+mj-lt"/>
              <a:buAutoNum type="arabicPeriod"/>
            </a:pPr>
            <a:r>
              <a:rPr lang="en-US" baseline="0" dirty="0" smtClean="0"/>
              <a:t>The request is a request for new learning material. This learning material is selected from a repository. It is possible that based on the user model the same request may result in the selection of different learning material. But also, the learning material is adapted (changed) to the individual learner, based on the user model.</a:t>
            </a:r>
          </a:p>
          <a:p>
            <a:pPr marL="228600" indent="-228600">
              <a:buFont typeface="+mj-lt"/>
              <a:buAutoNum type="arabicPeriod"/>
            </a:pPr>
            <a:r>
              <a:rPr lang="en-US" baseline="0" dirty="0" smtClean="0"/>
              <a:t>The retrieved and adapted learning material is returned to the learner.</a:t>
            </a:r>
          </a:p>
          <a:p>
            <a:pPr marL="0" indent="0">
              <a:buFont typeface="+mj-lt"/>
              <a:buNone/>
            </a:pPr>
            <a:r>
              <a:rPr lang="en-US" baseline="0" dirty="0" smtClean="0"/>
              <a:t>The most interesting bit here is </a:t>
            </a:r>
            <a:r>
              <a:rPr lang="en-US" i="0" baseline="0" dirty="0" smtClean="0"/>
              <a:t>that</a:t>
            </a:r>
            <a:r>
              <a:rPr lang="en-US" i="1" baseline="0" dirty="0" smtClean="0"/>
              <a:t> in theory </a:t>
            </a:r>
            <a:r>
              <a:rPr lang="en-US" baseline="0" dirty="0" smtClean="0"/>
              <a:t>there is no limit to how accurately the system can “model” the user, and there is no limit to how the system can “adapt” the learning material to the learner. And this is where all adaptive learning environments differ from each other: what information can they store about the learner, and in what way can they adapt learning material to the learner (based on that user model)?</a:t>
            </a:r>
          </a:p>
          <a:p>
            <a:pPr marL="0" indent="0">
              <a:buFont typeface="+mj-lt"/>
              <a:buNone/>
            </a:pPr>
            <a:r>
              <a:rPr lang="en-US" baseline="0" dirty="0" smtClean="0"/>
              <a:t>So on the next slide we see the GRAPPLE approach to user modeling and adaptation!</a:t>
            </a:r>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7</a:t>
            </a:fld>
            <a:endParaRPr lang="nl-NL"/>
          </a:p>
        </p:txBody>
      </p:sp>
    </p:spTree>
    <p:extLst>
      <p:ext uri="{BB962C8B-B14F-4D97-AF65-F5344CB8AC3E}">
        <p14:creationId xmlns:p14="http://schemas.microsoft.com/office/powerpoint/2010/main" val="138387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The GRAPPLE philosophy is: ANYTHING GOES!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The user model can contain any data format, with any information that you can compute from any incoming event (compute using any programming language). The only restriction is that the new user model state must be computable from the data associated with the event and the old user model state.</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The adaptation can be applied to any information data format, and anything you can change using any programming language can be adapted, based on any information from the user model</a:t>
            </a:r>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There are some restrictions on the use </a:t>
            </a:r>
            <a:r>
              <a:rPr lang="en-US" i="0" baseline="0" dirty="0" smtClean="0"/>
              <a:t>of</a:t>
            </a:r>
            <a:r>
              <a:rPr lang="en-US" i="1" baseline="0" dirty="0" smtClean="0"/>
              <a:t> information from other users’ user models </a:t>
            </a:r>
            <a:r>
              <a:rPr lang="en-US" baseline="0" dirty="0" smtClean="0"/>
              <a:t>in order to have some form of privacy and security in GRAPPLE. Until now we have concentrated on adaptation for a user based on knowledge about that user only. It is possible to define a “group entity” and have events contribute to a “group model” and adaptation based on a “group model” but we have not experimented with that at all within the GRAPPLE project.</a:t>
            </a:r>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Another restriction in GRAPPLE is that it is based entirely on the HTTP request/response paradigm. Serving and adapting information is only done when the browser sends a request to the server. In most cases such a request means the leaner clicked on a link or the submit button of a form. It is possible to have automated requests through </a:t>
            </a:r>
            <a:r>
              <a:rPr lang="en-US" baseline="0" dirty="0" err="1" smtClean="0"/>
              <a:t>Javascriipt</a:t>
            </a:r>
            <a:r>
              <a:rPr lang="en-US" baseline="0" dirty="0" smtClean="0"/>
              <a:t> to simulate a more continuous stream of communication between client and server.</a:t>
            </a:r>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In all that follows we will use an example where we define one specific type of user model and where we use Java code to define user model updates. We will use XML and in particular XHTML as the format for pages of learning material, and we will use Java code to change, insert or delete XML fragments or tags in this learning material, based on the learner’s user model. This is </a:t>
            </a:r>
            <a:r>
              <a:rPr lang="en-US" i="1" baseline="0" dirty="0" smtClean="0"/>
              <a:t>just an example of w</a:t>
            </a:r>
            <a:r>
              <a:rPr lang="en-US" i="0" baseline="0" dirty="0" smtClean="0"/>
              <a:t>hat we can do. We show this example because this can be done with the default GRAPPLE configuration, without requiring *you* to add support for different data formats and/or programming languages.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8</a:t>
            </a:fld>
            <a:endParaRPr lang="nl-NL"/>
          </a:p>
        </p:txBody>
      </p:sp>
    </p:spTree>
    <p:extLst>
      <p:ext uri="{BB962C8B-B14F-4D97-AF65-F5344CB8AC3E}">
        <p14:creationId xmlns:p14="http://schemas.microsoft.com/office/powerpoint/2010/main" val="281236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Let</a:t>
            </a:r>
            <a:r>
              <a:rPr lang="en-US" baseline="0" dirty="0" smtClean="0"/>
              <a:t> us start by having a look at what the GRAPPLE Adaptive Learning Environment does.</a:t>
            </a:r>
          </a:p>
          <a:p>
            <a:r>
              <a:rPr lang="en-US" baseline="0" dirty="0" smtClean="0"/>
              <a:t>What we are seeing here is a screenshot from a toy example called “</a:t>
            </a:r>
            <a:r>
              <a:rPr lang="en-US" baseline="0" dirty="0" err="1" smtClean="0"/>
              <a:t>Milkyway</a:t>
            </a:r>
            <a:r>
              <a:rPr lang="en-US" baseline="0" dirty="0" smtClean="0"/>
              <a:t>”. We studied a few pages from this course: Star, Sun (you don’t see that concept here), Planet, Moon and Jupiter. We recognize the blue/purple color scheme to indicate visited versus unvisited pages as well.</a:t>
            </a:r>
          </a:p>
          <a:p>
            <a:r>
              <a:rPr lang="en-US" baseline="0" dirty="0" smtClean="0"/>
              <a:t>What’s typical in this type of course is that the learner has </a:t>
            </a:r>
            <a:r>
              <a:rPr lang="en-US" i="1" baseline="0" dirty="0" smtClean="0"/>
              <a:t>a lot of freedom </a:t>
            </a:r>
            <a:r>
              <a:rPr lang="en-US" baseline="0" dirty="0" smtClean="0"/>
              <a:t>in navigating the course. There is no prescribed order to study the different topics.</a:t>
            </a:r>
          </a:p>
          <a:p>
            <a:r>
              <a:rPr lang="en-US" baseline="0" dirty="0" smtClean="0"/>
              <a:t>What do we see here:</a:t>
            </a:r>
          </a:p>
          <a:p>
            <a:pPr marL="171450" indent="-171450">
              <a:buFont typeface="Arial"/>
              <a:buChar char="•"/>
            </a:pPr>
            <a:r>
              <a:rPr lang="en-US" baseline="0" dirty="0" smtClean="0"/>
              <a:t>There is a header that shows the name and email of the learner, number of pages read, number of pages still to do, etc. The adaptive system consults the </a:t>
            </a:r>
            <a:r>
              <a:rPr lang="en-US" i="1" baseline="0" dirty="0" smtClean="0"/>
              <a:t>user</a:t>
            </a:r>
            <a:r>
              <a:rPr lang="en-US" baseline="0" dirty="0" smtClean="0"/>
              <a:t> mo</a:t>
            </a:r>
            <a:r>
              <a:rPr lang="en-US" i="1" baseline="0" dirty="0" smtClean="0"/>
              <a:t>del</a:t>
            </a:r>
            <a:r>
              <a:rPr lang="en-US" i="0" baseline="0" dirty="0" smtClean="0"/>
              <a:t> to retrieve name and email and to count the number of pages read, and it consults a </a:t>
            </a:r>
            <a:r>
              <a:rPr lang="en-US" i="1" baseline="0" dirty="0" smtClean="0"/>
              <a:t>course model</a:t>
            </a:r>
            <a:r>
              <a:rPr lang="en-US" i="0" baseline="0" dirty="0" smtClean="0"/>
              <a:t> to see how many pages are there so it can produce the second number.</a:t>
            </a:r>
          </a:p>
          <a:p>
            <a:pPr marL="171450" indent="-171450">
              <a:buFont typeface="Arial"/>
              <a:buChar char="•"/>
            </a:pPr>
            <a:r>
              <a:rPr lang="en-US" baseline="0" dirty="0" smtClean="0"/>
              <a:t>We see an accordion menu that shows part of the concept hierarchy of this course. This menu is generated from the </a:t>
            </a:r>
            <a:r>
              <a:rPr lang="en-US" i="1" baseline="0" dirty="0" smtClean="0"/>
              <a:t>course model</a:t>
            </a:r>
            <a:r>
              <a:rPr lang="en-US" i="0" baseline="0" dirty="0" smtClean="0"/>
              <a:t>. The colors of the links and the colored icons are chosen based on what the user has read and whether the concepts are “suitable”. (In this example all concepts are suitable.)</a:t>
            </a:r>
          </a:p>
          <a:p>
            <a:pPr marL="171450" indent="-171450">
              <a:buFont typeface="Arial"/>
              <a:buChar char="•"/>
            </a:pPr>
            <a:r>
              <a:rPr lang="en-US" baseline="0" dirty="0" smtClean="0"/>
              <a:t>We see information that is extracted from the course model and inserted in the page. The title “Jupiter” is not written in an HTML page here but extracted from the course model. The same is true for the image and information paragraph as well, so as to have only one page “template” for every planet.</a:t>
            </a:r>
          </a:p>
          <a:p>
            <a:pPr marL="171450" indent="-171450">
              <a:buFont typeface="Arial"/>
              <a:buChar char="•"/>
            </a:pPr>
            <a:r>
              <a:rPr lang="en-US" baseline="0" dirty="0" smtClean="0"/>
              <a:t>There is a list of “moons” of “Jupiter”. The list is generated by using </a:t>
            </a:r>
            <a:r>
              <a:rPr lang="en-US" i="1" baseline="0" dirty="0" smtClean="0"/>
              <a:t>relations</a:t>
            </a:r>
            <a:r>
              <a:rPr lang="en-US" i="0" baseline="0" dirty="0" smtClean="0"/>
              <a:t> between concepts in the course model. All the concepts that have an “</a:t>
            </a:r>
            <a:r>
              <a:rPr lang="en-US" i="0" baseline="0" dirty="0" err="1" smtClean="0"/>
              <a:t>isMoonOf</a:t>
            </a:r>
            <a:r>
              <a:rPr lang="en-US" i="0" baseline="0" dirty="0" smtClean="0"/>
              <a:t>” relationship with Jupiter are listed.</a:t>
            </a:r>
          </a:p>
          <a:p>
            <a:pPr marL="171450" indent="-171450">
              <a:buFont typeface="Arial"/>
              <a:buChar char="•"/>
            </a:pPr>
            <a:r>
              <a:rPr lang="en-US" i="0" baseline="0" dirty="0" smtClean="0"/>
              <a:t>There </a:t>
            </a:r>
            <a:r>
              <a:rPr lang="en-US" baseline="0" dirty="0" smtClean="0"/>
              <a:t>is a “suggested” reading order, resulting in the “Next suggested” concept at the bottom. </a:t>
            </a:r>
          </a:p>
          <a:p>
            <a:r>
              <a:rPr lang="en-US" baseline="0" dirty="0" smtClean="0"/>
              <a:t>On the next slide we see what happens when we revisit the topic “Moon”.</a:t>
            </a:r>
            <a:endParaRPr lang="en-US" dirty="0"/>
          </a:p>
        </p:txBody>
      </p:sp>
      <p:sp>
        <p:nvSpPr>
          <p:cNvPr id="4" name="Slide Number Placeholder 3"/>
          <p:cNvSpPr>
            <a:spLocks noGrp="1"/>
          </p:cNvSpPr>
          <p:nvPr>
            <p:ph type="sldNum" sz="quarter" idx="10"/>
          </p:nvPr>
        </p:nvSpPr>
        <p:spPr/>
        <p:txBody>
          <a:bodyPr/>
          <a:lstStyle/>
          <a:p>
            <a:pPr>
              <a:defRPr/>
            </a:pPr>
            <a:fld id="{459D5781-3B9F-4546-A231-4612C5247E62}" type="slidenum">
              <a:rPr lang="nl-NL" smtClean="0"/>
              <a:pPr>
                <a:defRPr/>
              </a:pPr>
              <a:t>9</a:t>
            </a:fld>
            <a:endParaRPr lang="nl-NL"/>
          </a:p>
        </p:txBody>
      </p:sp>
    </p:spTree>
    <p:extLst>
      <p:ext uri="{BB962C8B-B14F-4D97-AF65-F5344CB8AC3E}">
        <p14:creationId xmlns:p14="http://schemas.microsoft.com/office/powerpoint/2010/main" val="1143534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dirty="0" smtClean="0"/>
              <a:t>Titelstijl van model bewerken</a:t>
            </a:r>
            <a:endParaRPr lang="nl-NL" dirty="0"/>
          </a:p>
        </p:txBody>
      </p:sp>
      <p:sp>
        <p:nvSpPr>
          <p:cNvPr id="3" name="Subtitel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Lucida Sans Unicode" charset="0"/>
                <a:ea typeface="ＭＳ Ｐゴシック" charset="0"/>
                <a:cs typeface="ＭＳ Ｐゴシック" charset="0"/>
              </a:defRPr>
            </a:lvl1pPr>
          </a:lstStyle>
          <a:p>
            <a:pPr>
              <a:defRPr/>
            </a:pPr>
            <a:r>
              <a:rPr lang="en-US" dirty="0" smtClean="0"/>
              <a:t>February 1, 2011</a:t>
            </a:r>
            <a:endParaRPr lang="nl-NL" dirty="0"/>
          </a:p>
        </p:txBody>
      </p:sp>
      <p:sp>
        <p:nvSpPr>
          <p:cNvPr id="5" name="Tijdelijke aanduiding voor voettekst 4"/>
          <p:cNvSpPr>
            <a:spLocks noGrp="1"/>
          </p:cNvSpPr>
          <p:nvPr>
            <p:ph type="ftr" sz="quarter" idx="11"/>
          </p:nvPr>
        </p:nvSpPr>
        <p:spPr/>
        <p:txBody>
          <a:bodyPr/>
          <a:lstStyle>
            <a:lvl1pPr>
              <a:defRPr>
                <a:latin typeface="Lucida Sans Unicode" charset="0"/>
                <a:ea typeface="ＭＳ Ｐゴシック" charset="0"/>
                <a:cs typeface="ＭＳ Ｐゴシック" charset="0"/>
              </a:defRPr>
            </a:lvl1pPr>
          </a:lstStyle>
          <a:p>
            <a:pPr>
              <a:defRPr/>
            </a:pPr>
            <a:r>
              <a:rPr lang="en-US" dirty="0" err="1" smtClean="0"/>
              <a:t>Learntec</a:t>
            </a:r>
            <a:endParaRPr lang="nl-NL" dirty="0"/>
          </a:p>
        </p:txBody>
      </p:sp>
      <p:sp>
        <p:nvSpPr>
          <p:cNvPr id="6" name="Tijdelijke aanduiding voor dianummer 5"/>
          <p:cNvSpPr>
            <a:spLocks noGrp="1"/>
          </p:cNvSpPr>
          <p:nvPr>
            <p:ph type="sldNum" sz="quarter" idx="12"/>
          </p:nvPr>
        </p:nvSpPr>
        <p:spPr/>
        <p:txBody>
          <a:bodyPr/>
          <a:lstStyle>
            <a:lvl1pPr>
              <a:defRPr smtClean="0"/>
            </a:lvl1pPr>
          </a:lstStyle>
          <a:p>
            <a:pPr>
              <a:defRPr/>
            </a:pPr>
            <a:r>
              <a:rPr lang="nl-NL"/>
              <a:t>Slide </a:t>
            </a:r>
            <a:fld id="{67936583-7DFD-134B-A04A-4B2ED5DDD78B}" type="slidenum">
              <a:rPr lang="nl-NL"/>
              <a:pPr>
                <a:defRPr/>
              </a:pPr>
              <a:t>‹#›</a:t>
            </a:fld>
            <a:endParaRPr lang="nl-NL"/>
          </a:p>
        </p:txBody>
      </p:sp>
    </p:spTree>
    <p:extLst>
      <p:ext uri="{BB962C8B-B14F-4D97-AF65-F5344CB8AC3E}">
        <p14:creationId xmlns:p14="http://schemas.microsoft.com/office/powerpoint/2010/main" val="370048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marL="0" marR="0" indent="0" algn="r" defTabSz="457200" rtl="0" eaLnBrk="1" fontAlgn="base" latinLnBrk="0" hangingPunct="1">
              <a:lnSpc>
                <a:spcPct val="100000"/>
              </a:lnSpc>
              <a:spcBef>
                <a:spcPct val="0"/>
              </a:spcBef>
              <a:spcAft>
                <a:spcPct val="0"/>
              </a:spcAft>
              <a:buClrTx/>
              <a:buSzTx/>
              <a:buFontTx/>
              <a:buNone/>
              <a:tabLst/>
              <a:defRPr>
                <a:latin typeface="Lucida Sans Unicode" charset="0"/>
                <a:ea typeface="ＭＳ Ｐゴシック" charset="0"/>
                <a:cs typeface="ＭＳ Ｐゴシック" charset="0"/>
              </a:defRPr>
            </a:lvl1pPr>
          </a:lstStyle>
          <a:p>
            <a:pPr>
              <a:defRPr/>
            </a:pPr>
            <a:r>
              <a:rPr lang="en-US" dirty="0" smtClean="0"/>
              <a:t>February 1, 2011</a:t>
            </a:r>
            <a:endParaRPr lang="nl-NL" dirty="0" smtClean="0"/>
          </a:p>
          <a:p>
            <a:pPr>
              <a:defRPr/>
            </a:pPr>
            <a:endParaRPr lang="nl-NL" dirty="0"/>
          </a:p>
        </p:txBody>
      </p:sp>
      <p:sp>
        <p:nvSpPr>
          <p:cNvPr id="5" name="Tijdelijke aanduiding voor voettekst 4"/>
          <p:cNvSpPr>
            <a:spLocks noGrp="1"/>
          </p:cNvSpPr>
          <p:nvPr>
            <p:ph type="ftr" sz="quarter" idx="11"/>
          </p:nvPr>
        </p:nvSpPr>
        <p:spPr/>
        <p:txBody>
          <a:bodyPr/>
          <a:lstStyle>
            <a:lvl1pPr>
              <a:defRPr>
                <a:latin typeface="Lucida Sans Unicode" charset="0"/>
                <a:ea typeface="ＭＳ Ｐゴシック" charset="0"/>
                <a:cs typeface="ＭＳ Ｐゴシック" charset="0"/>
              </a:defRPr>
            </a:lvl1pPr>
          </a:lstStyle>
          <a:p>
            <a:pPr>
              <a:defRPr/>
            </a:pPr>
            <a:r>
              <a:rPr lang="en-US" dirty="0" err="1" smtClean="0"/>
              <a:t>Learntec</a:t>
            </a:r>
            <a:endParaRPr lang="nl-NL" dirty="0"/>
          </a:p>
        </p:txBody>
      </p:sp>
      <p:sp>
        <p:nvSpPr>
          <p:cNvPr id="6" name="Tijdelijke aanduiding voor dianummer 5"/>
          <p:cNvSpPr>
            <a:spLocks noGrp="1"/>
          </p:cNvSpPr>
          <p:nvPr>
            <p:ph type="sldNum" sz="quarter" idx="12"/>
          </p:nvPr>
        </p:nvSpPr>
        <p:spPr/>
        <p:txBody>
          <a:bodyPr/>
          <a:lstStyle>
            <a:lvl1pPr>
              <a:defRPr smtClean="0"/>
            </a:lvl1pPr>
          </a:lstStyle>
          <a:p>
            <a:pPr>
              <a:defRPr/>
            </a:pPr>
            <a:r>
              <a:rPr lang="nl-NL"/>
              <a:t>Slide </a:t>
            </a:r>
            <a:fld id="{7F932116-6EF1-F041-B3A9-FD683494366F}" type="slidenum">
              <a:rPr lang="nl-NL"/>
              <a:pPr>
                <a:defRPr/>
              </a:pPr>
              <a:t>‹#›</a:t>
            </a:fld>
            <a:endParaRPr lang="nl-NL"/>
          </a:p>
        </p:txBody>
      </p:sp>
    </p:spTree>
    <p:extLst>
      <p:ext uri="{BB962C8B-B14F-4D97-AF65-F5344CB8AC3E}">
        <p14:creationId xmlns:p14="http://schemas.microsoft.com/office/powerpoint/2010/main" val="196540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592763"/>
          </a:xfrm>
        </p:spPr>
        <p:txBody>
          <a:bodyPr vert="eaVert"/>
          <a:lstStyle>
            <a:lvl1pPr>
              <a:defRPr sz="4400"/>
            </a:lvl1pPr>
          </a:lstStyle>
          <a:p>
            <a:r>
              <a:rPr lang="nl-NL" dirty="0" smtClean="0"/>
              <a:t>Titelstijl van model bewerken</a:t>
            </a:r>
            <a:endParaRPr lang="nl-NL" dirty="0"/>
          </a:p>
        </p:txBody>
      </p:sp>
      <p:sp>
        <p:nvSpPr>
          <p:cNvPr id="3" name="Tijdelijke aanduiding voor verticale tekst 2"/>
          <p:cNvSpPr>
            <a:spLocks noGrp="1"/>
          </p:cNvSpPr>
          <p:nvPr>
            <p:ph type="body" orient="vert" idx="1"/>
          </p:nvPr>
        </p:nvSpPr>
        <p:spPr>
          <a:xfrm>
            <a:off x="457200" y="274639"/>
            <a:ext cx="6019800" cy="5592762"/>
          </a:xfrm>
        </p:spPr>
        <p:txBody>
          <a:bodyPr vert="eaVert"/>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marL="0" marR="0" indent="0" algn="r" defTabSz="457200" rtl="0" eaLnBrk="1" fontAlgn="base" latinLnBrk="0" hangingPunct="1">
              <a:lnSpc>
                <a:spcPct val="100000"/>
              </a:lnSpc>
              <a:spcBef>
                <a:spcPct val="0"/>
              </a:spcBef>
              <a:spcAft>
                <a:spcPct val="0"/>
              </a:spcAft>
              <a:buClrTx/>
              <a:buSzTx/>
              <a:buFontTx/>
              <a:buNone/>
              <a:tabLst/>
              <a:defRPr>
                <a:latin typeface="Lucida Sans Unicode" charset="0"/>
                <a:ea typeface="ＭＳ Ｐゴシック" charset="0"/>
                <a:cs typeface="ＭＳ Ｐゴシック" charset="0"/>
              </a:defRPr>
            </a:lvl1pPr>
          </a:lstStyle>
          <a:p>
            <a:pPr>
              <a:defRPr/>
            </a:pPr>
            <a:r>
              <a:rPr lang="en-US" dirty="0" smtClean="0"/>
              <a:t>February 1, 2011</a:t>
            </a:r>
            <a:endParaRPr lang="nl-NL" dirty="0" smtClean="0"/>
          </a:p>
          <a:p>
            <a:pPr>
              <a:defRPr/>
            </a:pPr>
            <a:endParaRPr lang="nl-NL" dirty="0"/>
          </a:p>
        </p:txBody>
      </p:sp>
      <p:sp>
        <p:nvSpPr>
          <p:cNvPr id="5" name="Tijdelijke aanduiding voor voettekst 4"/>
          <p:cNvSpPr>
            <a:spLocks noGrp="1"/>
          </p:cNvSpPr>
          <p:nvPr>
            <p:ph type="ftr" sz="quarter" idx="11"/>
          </p:nvPr>
        </p:nvSpPr>
        <p:spPr/>
        <p:txBody>
          <a:bodyPr/>
          <a:lstStyle>
            <a:lvl1pPr>
              <a:defRPr>
                <a:latin typeface="Lucida Sans Unicode" charset="0"/>
                <a:ea typeface="ＭＳ Ｐゴシック" charset="0"/>
                <a:cs typeface="ＭＳ Ｐゴシック" charset="0"/>
              </a:defRPr>
            </a:lvl1pPr>
          </a:lstStyle>
          <a:p>
            <a:pPr>
              <a:defRPr/>
            </a:pPr>
            <a:r>
              <a:rPr lang="en-US" dirty="0" err="1" smtClean="0"/>
              <a:t>Learntec</a:t>
            </a:r>
            <a:endParaRPr lang="nl-NL" dirty="0"/>
          </a:p>
        </p:txBody>
      </p:sp>
      <p:sp>
        <p:nvSpPr>
          <p:cNvPr id="6" name="Tijdelijke aanduiding voor dianummer 5"/>
          <p:cNvSpPr>
            <a:spLocks noGrp="1"/>
          </p:cNvSpPr>
          <p:nvPr>
            <p:ph type="sldNum" sz="quarter" idx="12"/>
          </p:nvPr>
        </p:nvSpPr>
        <p:spPr/>
        <p:txBody>
          <a:bodyPr/>
          <a:lstStyle>
            <a:lvl1pPr>
              <a:defRPr smtClean="0"/>
            </a:lvl1pPr>
          </a:lstStyle>
          <a:p>
            <a:pPr>
              <a:defRPr/>
            </a:pPr>
            <a:r>
              <a:rPr lang="nl-NL"/>
              <a:t>Slide </a:t>
            </a:r>
            <a:fld id="{AF9EEBB3-5B0B-1A4E-85FF-803103EC1603}" type="slidenum">
              <a:rPr lang="nl-NL"/>
              <a:pPr>
                <a:defRPr/>
              </a:pPr>
              <a:t>‹#›</a:t>
            </a:fld>
            <a:endParaRPr lang="nl-NL"/>
          </a:p>
        </p:txBody>
      </p:sp>
    </p:spTree>
    <p:extLst>
      <p:ext uri="{BB962C8B-B14F-4D97-AF65-F5344CB8AC3E}">
        <p14:creationId xmlns:p14="http://schemas.microsoft.com/office/powerpoint/2010/main" val="175001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atin typeface="Lucida Sans Unicode" charset="0"/>
                <a:ea typeface="ＭＳ Ｐゴシック" charset="0"/>
                <a:cs typeface="ＭＳ Ｐゴシック" charset="0"/>
              </a:defRPr>
            </a:lvl1pPr>
          </a:lstStyle>
          <a:p>
            <a:pPr>
              <a:defRPr/>
            </a:pPr>
            <a:r>
              <a:rPr lang="en-US" dirty="0" smtClean="0"/>
              <a:t>February 1, 2011</a:t>
            </a:r>
            <a:endParaRPr lang="nl-NL" dirty="0"/>
          </a:p>
        </p:txBody>
      </p:sp>
      <p:sp>
        <p:nvSpPr>
          <p:cNvPr id="5" name="Tijdelijke aanduiding voor voettekst 4"/>
          <p:cNvSpPr>
            <a:spLocks noGrp="1"/>
          </p:cNvSpPr>
          <p:nvPr>
            <p:ph type="ftr" sz="quarter" idx="11"/>
          </p:nvPr>
        </p:nvSpPr>
        <p:spPr/>
        <p:txBody>
          <a:bodyPr/>
          <a:lstStyle>
            <a:lvl1pPr>
              <a:defRPr>
                <a:latin typeface="Lucida Sans Unicode" charset="0"/>
                <a:ea typeface="ＭＳ Ｐゴシック" charset="0"/>
                <a:cs typeface="ＭＳ Ｐゴシック" charset="0"/>
              </a:defRPr>
            </a:lvl1pPr>
          </a:lstStyle>
          <a:p>
            <a:pPr>
              <a:defRPr/>
            </a:pPr>
            <a:r>
              <a:rPr lang="en-US" dirty="0" err="1" smtClean="0"/>
              <a:t>Learntec</a:t>
            </a:r>
            <a:endParaRPr lang="nl-NL" dirty="0"/>
          </a:p>
        </p:txBody>
      </p:sp>
      <p:sp>
        <p:nvSpPr>
          <p:cNvPr id="6" name="Tijdelijke aanduiding voor dianummer 5"/>
          <p:cNvSpPr>
            <a:spLocks noGrp="1"/>
          </p:cNvSpPr>
          <p:nvPr>
            <p:ph type="sldNum" sz="quarter" idx="12"/>
          </p:nvPr>
        </p:nvSpPr>
        <p:spPr/>
        <p:txBody>
          <a:bodyPr/>
          <a:lstStyle>
            <a:lvl1pPr>
              <a:defRPr smtClean="0"/>
            </a:lvl1pPr>
          </a:lstStyle>
          <a:p>
            <a:pPr>
              <a:defRPr/>
            </a:pPr>
            <a:r>
              <a:rPr lang="nl-NL"/>
              <a:t>Slide </a:t>
            </a:r>
            <a:fld id="{EA72975C-79DC-7242-BC26-EF128F22ED01}" type="slidenum">
              <a:rPr lang="nl-NL"/>
              <a:pPr>
                <a:defRPr/>
              </a:pPr>
              <a:t>‹#›</a:t>
            </a:fld>
            <a:endParaRPr lang="nl-NL"/>
          </a:p>
        </p:txBody>
      </p:sp>
    </p:spTree>
    <p:extLst>
      <p:ext uri="{BB962C8B-B14F-4D97-AF65-F5344CB8AC3E}">
        <p14:creationId xmlns:p14="http://schemas.microsoft.com/office/powerpoint/2010/main" val="39857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tekststijl van het model te bewerken</a:t>
            </a:r>
          </a:p>
        </p:txBody>
      </p:sp>
      <p:sp>
        <p:nvSpPr>
          <p:cNvPr id="4" name="Tijdelijke aanduiding voor datum 3"/>
          <p:cNvSpPr>
            <a:spLocks noGrp="1"/>
          </p:cNvSpPr>
          <p:nvPr>
            <p:ph type="dt" sz="half" idx="10"/>
          </p:nvPr>
        </p:nvSpPr>
        <p:spPr/>
        <p:txBody>
          <a:bodyPr/>
          <a:lstStyle>
            <a:lvl1pPr>
              <a:defRPr>
                <a:latin typeface="Lucida Sans Unicode" charset="0"/>
                <a:ea typeface="ＭＳ Ｐゴシック" charset="0"/>
                <a:cs typeface="ＭＳ Ｐゴシック" charset="0"/>
              </a:defRPr>
            </a:lvl1pPr>
          </a:lstStyle>
          <a:p>
            <a:pPr>
              <a:defRPr/>
            </a:pPr>
            <a:r>
              <a:rPr lang="en-US" dirty="0" smtClean="0"/>
              <a:t>February 1, 2011</a:t>
            </a:r>
            <a:endParaRPr lang="nl-NL" dirty="0"/>
          </a:p>
        </p:txBody>
      </p:sp>
      <p:sp>
        <p:nvSpPr>
          <p:cNvPr id="5" name="Tijdelijke aanduiding voor voettekst 4"/>
          <p:cNvSpPr>
            <a:spLocks noGrp="1"/>
          </p:cNvSpPr>
          <p:nvPr>
            <p:ph type="ftr" sz="quarter" idx="11"/>
          </p:nvPr>
        </p:nvSpPr>
        <p:spPr/>
        <p:txBody>
          <a:bodyPr/>
          <a:lstStyle>
            <a:lvl1pPr>
              <a:defRPr>
                <a:latin typeface="Lucida Sans Unicode" charset="0"/>
                <a:ea typeface="ＭＳ Ｐゴシック" charset="0"/>
                <a:cs typeface="ＭＳ Ｐゴシック" charset="0"/>
              </a:defRPr>
            </a:lvl1pPr>
          </a:lstStyle>
          <a:p>
            <a:pPr>
              <a:defRPr/>
            </a:pPr>
            <a:r>
              <a:rPr lang="en-US" dirty="0" err="1" smtClean="0"/>
              <a:t>Learntec</a:t>
            </a:r>
            <a:endParaRPr lang="nl-NL" dirty="0"/>
          </a:p>
        </p:txBody>
      </p:sp>
      <p:sp>
        <p:nvSpPr>
          <p:cNvPr id="6" name="Tijdelijke aanduiding voor dianummer 5"/>
          <p:cNvSpPr>
            <a:spLocks noGrp="1"/>
          </p:cNvSpPr>
          <p:nvPr>
            <p:ph type="sldNum" sz="quarter" idx="12"/>
          </p:nvPr>
        </p:nvSpPr>
        <p:spPr/>
        <p:txBody>
          <a:bodyPr/>
          <a:lstStyle>
            <a:lvl1pPr>
              <a:defRPr smtClean="0"/>
            </a:lvl1pPr>
          </a:lstStyle>
          <a:p>
            <a:pPr>
              <a:defRPr/>
            </a:pPr>
            <a:r>
              <a:rPr lang="nl-NL"/>
              <a:t>Slide </a:t>
            </a:r>
            <a:fld id="{AF95F893-DAB2-0444-B2DE-72DDA1832A6E}" type="slidenum">
              <a:rPr lang="nl-NL"/>
              <a:pPr>
                <a:defRPr/>
              </a:pPr>
              <a:t>‹#›</a:t>
            </a:fld>
            <a:endParaRPr lang="nl-NL"/>
          </a:p>
        </p:txBody>
      </p:sp>
    </p:spTree>
    <p:extLst>
      <p:ext uri="{BB962C8B-B14F-4D97-AF65-F5344CB8AC3E}">
        <p14:creationId xmlns:p14="http://schemas.microsoft.com/office/powerpoint/2010/main" val="261795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1"/>
            <a:ext cx="4038600" cy="43434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1600200"/>
            <a:ext cx="4038600" cy="434340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3"/>
          <p:cNvSpPr>
            <a:spLocks noGrp="1"/>
          </p:cNvSpPr>
          <p:nvPr>
            <p:ph type="dt" sz="half" idx="10"/>
          </p:nvPr>
        </p:nvSpPr>
        <p:spPr/>
        <p:txBody>
          <a:bodyPr/>
          <a:lstStyle>
            <a:lvl1pPr>
              <a:defRPr>
                <a:latin typeface="Lucida Sans Unicode" charset="0"/>
                <a:ea typeface="ＭＳ Ｐゴシック" charset="0"/>
                <a:cs typeface="ＭＳ Ｐゴシック" charset="0"/>
              </a:defRPr>
            </a:lvl1pPr>
          </a:lstStyle>
          <a:p>
            <a:pPr>
              <a:defRPr/>
            </a:pPr>
            <a:r>
              <a:rPr lang="en-US" dirty="0" smtClean="0"/>
              <a:t>February 1, 2011</a:t>
            </a:r>
            <a:endParaRPr lang="nl-NL" dirty="0"/>
          </a:p>
        </p:txBody>
      </p:sp>
      <p:sp>
        <p:nvSpPr>
          <p:cNvPr id="6" name="Tijdelijke aanduiding voor voettekst 4"/>
          <p:cNvSpPr>
            <a:spLocks noGrp="1"/>
          </p:cNvSpPr>
          <p:nvPr>
            <p:ph type="ftr" sz="quarter" idx="11"/>
          </p:nvPr>
        </p:nvSpPr>
        <p:spPr/>
        <p:txBody>
          <a:bodyPr/>
          <a:lstStyle>
            <a:lvl1pPr>
              <a:defRPr>
                <a:latin typeface="Lucida Sans Unicode" charset="0"/>
                <a:ea typeface="ＭＳ Ｐゴシック" charset="0"/>
                <a:cs typeface="ＭＳ Ｐゴシック" charset="0"/>
              </a:defRPr>
            </a:lvl1pPr>
          </a:lstStyle>
          <a:p>
            <a:pPr>
              <a:defRPr/>
            </a:pPr>
            <a:r>
              <a:rPr lang="en-US" dirty="0" err="1" smtClean="0"/>
              <a:t>Learntec</a:t>
            </a:r>
            <a:endParaRPr lang="nl-NL" dirty="0"/>
          </a:p>
        </p:txBody>
      </p:sp>
      <p:sp>
        <p:nvSpPr>
          <p:cNvPr id="7" name="Tijdelijke aanduiding voor dianummer 5"/>
          <p:cNvSpPr>
            <a:spLocks noGrp="1"/>
          </p:cNvSpPr>
          <p:nvPr>
            <p:ph type="sldNum" sz="quarter" idx="12"/>
          </p:nvPr>
        </p:nvSpPr>
        <p:spPr/>
        <p:txBody>
          <a:bodyPr/>
          <a:lstStyle>
            <a:lvl1pPr>
              <a:defRPr smtClean="0"/>
            </a:lvl1pPr>
          </a:lstStyle>
          <a:p>
            <a:pPr>
              <a:defRPr/>
            </a:pPr>
            <a:r>
              <a:rPr lang="nl-NL"/>
              <a:t>Slide </a:t>
            </a:r>
            <a:fld id="{C36B19AC-5989-7646-8AD7-D55E8D14F560}" type="slidenum">
              <a:rPr lang="nl-NL"/>
              <a:pPr>
                <a:defRPr/>
              </a:pPr>
              <a:t>‹#›</a:t>
            </a:fld>
            <a:endParaRPr lang="nl-NL"/>
          </a:p>
        </p:txBody>
      </p:sp>
    </p:spTree>
    <p:extLst>
      <p:ext uri="{BB962C8B-B14F-4D97-AF65-F5344CB8AC3E}">
        <p14:creationId xmlns:p14="http://schemas.microsoft.com/office/powerpoint/2010/main" val="1461707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4000"/>
            </a:lvl1p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tekststijl van het model te bewerken</a:t>
            </a:r>
          </a:p>
        </p:txBody>
      </p:sp>
      <p:sp>
        <p:nvSpPr>
          <p:cNvPr id="4" name="Tijdelijke aanduiding voor inhoud 3"/>
          <p:cNvSpPr>
            <a:spLocks noGrp="1"/>
          </p:cNvSpPr>
          <p:nvPr>
            <p:ph sz="half" idx="2"/>
          </p:nvPr>
        </p:nvSpPr>
        <p:spPr>
          <a:xfrm>
            <a:off x="457200" y="2174875"/>
            <a:ext cx="4040188" cy="37687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tekststijl van het model te bewerken</a:t>
            </a:r>
          </a:p>
        </p:txBody>
      </p:sp>
      <p:sp>
        <p:nvSpPr>
          <p:cNvPr id="6" name="Tijdelijke aanduiding voor inhoud 5"/>
          <p:cNvSpPr>
            <a:spLocks noGrp="1"/>
          </p:cNvSpPr>
          <p:nvPr>
            <p:ph sz="quarter" idx="4"/>
          </p:nvPr>
        </p:nvSpPr>
        <p:spPr>
          <a:xfrm>
            <a:off x="4645025" y="2174875"/>
            <a:ext cx="4041775" cy="37687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datum 3"/>
          <p:cNvSpPr>
            <a:spLocks noGrp="1"/>
          </p:cNvSpPr>
          <p:nvPr>
            <p:ph type="dt" sz="half" idx="10"/>
          </p:nvPr>
        </p:nvSpPr>
        <p:spPr/>
        <p:txBody>
          <a:bodyPr/>
          <a:lstStyle>
            <a:lvl1pPr>
              <a:defRPr>
                <a:latin typeface="Lucida Sans Unicode" charset="0"/>
                <a:ea typeface="ＭＳ Ｐゴシック" charset="0"/>
                <a:cs typeface="ＭＳ Ｐゴシック" charset="0"/>
              </a:defRPr>
            </a:lvl1pPr>
          </a:lstStyle>
          <a:p>
            <a:pPr>
              <a:defRPr/>
            </a:pPr>
            <a:r>
              <a:rPr lang="en-US" dirty="0" smtClean="0"/>
              <a:t>February 1, 2011</a:t>
            </a:r>
            <a:endParaRPr lang="nl-NL" dirty="0"/>
          </a:p>
        </p:txBody>
      </p:sp>
      <p:sp>
        <p:nvSpPr>
          <p:cNvPr id="8" name="Tijdelijke aanduiding voor voettekst 4"/>
          <p:cNvSpPr>
            <a:spLocks noGrp="1"/>
          </p:cNvSpPr>
          <p:nvPr>
            <p:ph type="ftr" sz="quarter" idx="11"/>
          </p:nvPr>
        </p:nvSpPr>
        <p:spPr/>
        <p:txBody>
          <a:bodyPr/>
          <a:lstStyle>
            <a:lvl1pPr>
              <a:defRPr>
                <a:latin typeface="Lucida Sans Unicode" charset="0"/>
                <a:ea typeface="ＭＳ Ｐゴシック" charset="0"/>
                <a:cs typeface="ＭＳ Ｐゴシック" charset="0"/>
              </a:defRPr>
            </a:lvl1pPr>
          </a:lstStyle>
          <a:p>
            <a:pPr>
              <a:defRPr/>
            </a:pPr>
            <a:r>
              <a:rPr lang="en-US" dirty="0" err="1" smtClean="0"/>
              <a:t>Learntec</a:t>
            </a:r>
            <a:endParaRPr lang="nl-NL" dirty="0"/>
          </a:p>
        </p:txBody>
      </p:sp>
      <p:sp>
        <p:nvSpPr>
          <p:cNvPr id="9" name="Tijdelijke aanduiding voor dianummer 5"/>
          <p:cNvSpPr>
            <a:spLocks noGrp="1"/>
          </p:cNvSpPr>
          <p:nvPr>
            <p:ph type="sldNum" sz="quarter" idx="12"/>
          </p:nvPr>
        </p:nvSpPr>
        <p:spPr/>
        <p:txBody>
          <a:bodyPr/>
          <a:lstStyle>
            <a:lvl1pPr>
              <a:defRPr smtClean="0"/>
            </a:lvl1pPr>
          </a:lstStyle>
          <a:p>
            <a:pPr>
              <a:defRPr/>
            </a:pPr>
            <a:r>
              <a:rPr lang="nl-NL"/>
              <a:t>Slide </a:t>
            </a:r>
            <a:fld id="{EEBE4D41-BE9C-2C45-8EC3-48A9505C766F}" type="slidenum">
              <a:rPr lang="nl-NL"/>
              <a:pPr>
                <a:defRPr/>
              </a:pPr>
              <a:t>‹#›</a:t>
            </a:fld>
            <a:endParaRPr lang="nl-NL"/>
          </a:p>
        </p:txBody>
      </p:sp>
    </p:spTree>
    <p:extLst>
      <p:ext uri="{BB962C8B-B14F-4D97-AF65-F5344CB8AC3E}">
        <p14:creationId xmlns:p14="http://schemas.microsoft.com/office/powerpoint/2010/main" val="17821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3"/>
          <p:cNvSpPr>
            <a:spLocks noGrp="1"/>
          </p:cNvSpPr>
          <p:nvPr>
            <p:ph type="dt" sz="half" idx="10"/>
          </p:nvPr>
        </p:nvSpPr>
        <p:spPr/>
        <p:txBody>
          <a:bodyPr/>
          <a:lstStyle>
            <a:lvl1pPr>
              <a:defRPr>
                <a:latin typeface="Lucida Sans Unicode" charset="0"/>
                <a:ea typeface="ＭＳ Ｐゴシック" charset="0"/>
                <a:cs typeface="ＭＳ Ｐゴシック" charset="0"/>
              </a:defRPr>
            </a:lvl1pPr>
          </a:lstStyle>
          <a:p>
            <a:pPr>
              <a:defRPr/>
            </a:pPr>
            <a:r>
              <a:rPr lang="en-US" dirty="0" smtClean="0"/>
              <a:t>February 1, 2011</a:t>
            </a:r>
            <a:endParaRPr lang="nl-NL" dirty="0"/>
          </a:p>
        </p:txBody>
      </p:sp>
      <p:sp>
        <p:nvSpPr>
          <p:cNvPr id="4" name="Tijdelijke aanduiding voor voettekst 4"/>
          <p:cNvSpPr>
            <a:spLocks noGrp="1"/>
          </p:cNvSpPr>
          <p:nvPr>
            <p:ph type="ftr" sz="quarter" idx="11"/>
          </p:nvPr>
        </p:nvSpPr>
        <p:spPr/>
        <p:txBody>
          <a:bodyPr/>
          <a:lstStyle>
            <a:lvl1pPr>
              <a:defRPr>
                <a:latin typeface="Lucida Sans Unicode" charset="0"/>
                <a:ea typeface="ＭＳ Ｐゴシック" charset="0"/>
                <a:cs typeface="ＭＳ Ｐゴシック" charset="0"/>
              </a:defRPr>
            </a:lvl1pPr>
          </a:lstStyle>
          <a:p>
            <a:pPr>
              <a:defRPr/>
            </a:pPr>
            <a:r>
              <a:rPr lang="en-US" dirty="0" err="1" smtClean="0"/>
              <a:t>Learntec</a:t>
            </a:r>
            <a:endParaRPr lang="nl-NL" dirty="0"/>
          </a:p>
        </p:txBody>
      </p:sp>
      <p:sp>
        <p:nvSpPr>
          <p:cNvPr id="5" name="Tijdelijke aanduiding voor dianummer 5"/>
          <p:cNvSpPr>
            <a:spLocks noGrp="1"/>
          </p:cNvSpPr>
          <p:nvPr>
            <p:ph type="sldNum" sz="quarter" idx="12"/>
          </p:nvPr>
        </p:nvSpPr>
        <p:spPr/>
        <p:txBody>
          <a:bodyPr/>
          <a:lstStyle>
            <a:lvl1pPr>
              <a:defRPr smtClean="0"/>
            </a:lvl1pPr>
          </a:lstStyle>
          <a:p>
            <a:pPr>
              <a:defRPr/>
            </a:pPr>
            <a:r>
              <a:rPr lang="nl-NL"/>
              <a:t>Slide </a:t>
            </a:r>
            <a:fld id="{CCDE8CCA-0F88-9746-9F81-68C5934439E2}" type="slidenum">
              <a:rPr lang="nl-NL"/>
              <a:pPr>
                <a:defRPr/>
              </a:pPr>
              <a:t>‹#›</a:t>
            </a:fld>
            <a:endParaRPr lang="nl-NL"/>
          </a:p>
        </p:txBody>
      </p:sp>
    </p:spTree>
    <p:extLst>
      <p:ext uri="{BB962C8B-B14F-4D97-AF65-F5344CB8AC3E}">
        <p14:creationId xmlns:p14="http://schemas.microsoft.com/office/powerpoint/2010/main" val="53015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marL="0" marR="0" indent="0" algn="r" defTabSz="457200" rtl="0" eaLnBrk="1" fontAlgn="base" latinLnBrk="0" hangingPunct="1">
              <a:lnSpc>
                <a:spcPct val="100000"/>
              </a:lnSpc>
              <a:spcBef>
                <a:spcPct val="0"/>
              </a:spcBef>
              <a:spcAft>
                <a:spcPct val="0"/>
              </a:spcAft>
              <a:buClrTx/>
              <a:buSzTx/>
              <a:buFontTx/>
              <a:buNone/>
              <a:tabLst/>
              <a:defRPr>
                <a:latin typeface="Lucida Sans Unicode" charset="0"/>
                <a:ea typeface="ＭＳ Ｐゴシック" charset="0"/>
                <a:cs typeface="ＭＳ Ｐゴシック" charset="0"/>
              </a:defRPr>
            </a:lvl1pPr>
          </a:lstStyle>
          <a:p>
            <a:pPr>
              <a:defRPr/>
            </a:pPr>
            <a:r>
              <a:rPr lang="en-US" dirty="0" smtClean="0"/>
              <a:t>February 1, 2011</a:t>
            </a:r>
            <a:endParaRPr lang="nl-NL" dirty="0" smtClean="0"/>
          </a:p>
          <a:p>
            <a:pPr>
              <a:defRPr/>
            </a:pPr>
            <a:endParaRPr lang="nl-NL" dirty="0"/>
          </a:p>
        </p:txBody>
      </p:sp>
      <p:sp>
        <p:nvSpPr>
          <p:cNvPr id="3" name="Tijdelijke aanduiding voor voettekst 4"/>
          <p:cNvSpPr>
            <a:spLocks noGrp="1"/>
          </p:cNvSpPr>
          <p:nvPr>
            <p:ph type="ftr" sz="quarter" idx="11"/>
          </p:nvPr>
        </p:nvSpPr>
        <p:spPr/>
        <p:txBody>
          <a:bodyPr/>
          <a:lstStyle>
            <a:lvl1pPr>
              <a:defRPr>
                <a:latin typeface="Lucida Sans Unicode" charset="0"/>
                <a:ea typeface="ＭＳ Ｐゴシック" charset="0"/>
                <a:cs typeface="ＭＳ Ｐゴシック" charset="0"/>
              </a:defRPr>
            </a:lvl1pPr>
          </a:lstStyle>
          <a:p>
            <a:pPr>
              <a:defRPr/>
            </a:pPr>
            <a:r>
              <a:rPr lang="en-US" dirty="0" err="1" smtClean="0"/>
              <a:t>Learntec</a:t>
            </a:r>
            <a:endParaRPr lang="nl-NL" dirty="0"/>
          </a:p>
        </p:txBody>
      </p:sp>
      <p:sp>
        <p:nvSpPr>
          <p:cNvPr id="4" name="Tijdelijke aanduiding voor dianummer 5"/>
          <p:cNvSpPr>
            <a:spLocks noGrp="1"/>
          </p:cNvSpPr>
          <p:nvPr>
            <p:ph type="sldNum" sz="quarter" idx="12"/>
          </p:nvPr>
        </p:nvSpPr>
        <p:spPr/>
        <p:txBody>
          <a:bodyPr/>
          <a:lstStyle>
            <a:lvl1pPr>
              <a:defRPr smtClean="0"/>
            </a:lvl1pPr>
          </a:lstStyle>
          <a:p>
            <a:pPr>
              <a:defRPr/>
            </a:pPr>
            <a:r>
              <a:rPr lang="nl-NL"/>
              <a:t>Slide </a:t>
            </a:r>
            <a:fld id="{D67153DB-9729-F94E-A78D-E92B41C04A26}" type="slidenum">
              <a:rPr lang="nl-NL"/>
              <a:pPr>
                <a:defRPr/>
              </a:pPr>
              <a:t>‹#›</a:t>
            </a:fld>
            <a:endParaRPr lang="nl-NL"/>
          </a:p>
        </p:txBody>
      </p:sp>
    </p:spTree>
    <p:extLst>
      <p:ext uri="{BB962C8B-B14F-4D97-AF65-F5344CB8AC3E}">
        <p14:creationId xmlns:p14="http://schemas.microsoft.com/office/powerpoint/2010/main" val="28363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670551"/>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3"/>
          <p:cNvSpPr>
            <a:spLocks noGrp="1"/>
          </p:cNvSpPr>
          <p:nvPr>
            <p:ph type="dt" sz="half" idx="10"/>
          </p:nvPr>
        </p:nvSpPr>
        <p:spPr/>
        <p:txBody>
          <a:bodyPr/>
          <a:lstStyle>
            <a:lvl1pPr marL="0" marR="0" indent="0" algn="r" defTabSz="457200" rtl="0" eaLnBrk="1" fontAlgn="base" latinLnBrk="0" hangingPunct="1">
              <a:lnSpc>
                <a:spcPct val="100000"/>
              </a:lnSpc>
              <a:spcBef>
                <a:spcPct val="0"/>
              </a:spcBef>
              <a:spcAft>
                <a:spcPct val="0"/>
              </a:spcAft>
              <a:buClrTx/>
              <a:buSzTx/>
              <a:buFontTx/>
              <a:buNone/>
              <a:tabLst/>
              <a:defRPr>
                <a:latin typeface="Lucida Sans Unicode" charset="0"/>
                <a:ea typeface="ＭＳ Ｐゴシック" charset="0"/>
                <a:cs typeface="ＭＳ Ｐゴシック" charset="0"/>
              </a:defRPr>
            </a:lvl1pPr>
          </a:lstStyle>
          <a:p>
            <a:pPr>
              <a:defRPr/>
            </a:pPr>
            <a:r>
              <a:rPr lang="en-US" dirty="0" smtClean="0"/>
              <a:t>February 1, 2011</a:t>
            </a:r>
            <a:endParaRPr lang="nl-NL" dirty="0" smtClean="0"/>
          </a:p>
          <a:p>
            <a:pPr>
              <a:defRPr/>
            </a:pPr>
            <a:endParaRPr lang="nl-NL" dirty="0"/>
          </a:p>
        </p:txBody>
      </p:sp>
      <p:sp>
        <p:nvSpPr>
          <p:cNvPr id="6" name="Tijdelijke aanduiding voor voettekst 4"/>
          <p:cNvSpPr>
            <a:spLocks noGrp="1"/>
          </p:cNvSpPr>
          <p:nvPr>
            <p:ph type="ftr" sz="quarter" idx="11"/>
          </p:nvPr>
        </p:nvSpPr>
        <p:spPr/>
        <p:txBody>
          <a:bodyPr/>
          <a:lstStyle>
            <a:lvl1pPr>
              <a:defRPr>
                <a:latin typeface="Lucida Sans Unicode" charset="0"/>
                <a:ea typeface="ＭＳ Ｐゴシック" charset="0"/>
                <a:cs typeface="ＭＳ Ｐゴシック" charset="0"/>
              </a:defRPr>
            </a:lvl1pPr>
          </a:lstStyle>
          <a:p>
            <a:pPr>
              <a:defRPr/>
            </a:pPr>
            <a:r>
              <a:rPr lang="en-US" dirty="0" err="1" smtClean="0"/>
              <a:t>Learntec</a:t>
            </a:r>
            <a:endParaRPr lang="nl-NL" dirty="0"/>
          </a:p>
        </p:txBody>
      </p:sp>
      <p:sp>
        <p:nvSpPr>
          <p:cNvPr id="7" name="Tijdelijke aanduiding voor dianummer 5"/>
          <p:cNvSpPr>
            <a:spLocks noGrp="1"/>
          </p:cNvSpPr>
          <p:nvPr>
            <p:ph type="sldNum" sz="quarter" idx="12"/>
          </p:nvPr>
        </p:nvSpPr>
        <p:spPr/>
        <p:txBody>
          <a:bodyPr/>
          <a:lstStyle>
            <a:lvl1pPr>
              <a:defRPr smtClean="0"/>
            </a:lvl1pPr>
          </a:lstStyle>
          <a:p>
            <a:pPr>
              <a:defRPr/>
            </a:pPr>
            <a:r>
              <a:rPr lang="nl-NL"/>
              <a:t>Slide </a:t>
            </a:r>
            <a:fld id="{DB5F0D9C-7B94-524C-B50A-1C38661B2BCA}" type="slidenum">
              <a:rPr lang="nl-NL"/>
              <a:pPr>
                <a:defRPr/>
              </a:pPr>
              <a:t>‹#›</a:t>
            </a:fld>
            <a:endParaRPr lang="nl-NL"/>
          </a:p>
        </p:txBody>
      </p:sp>
    </p:spTree>
    <p:extLst>
      <p:ext uri="{BB962C8B-B14F-4D97-AF65-F5344CB8AC3E}">
        <p14:creationId xmlns:p14="http://schemas.microsoft.com/office/powerpoint/2010/main" val="165899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dirty="0" smtClean="0"/>
              <a:t>Titelstijl van model bewerken</a:t>
            </a:r>
            <a:endParaRPr lang="nl-NL" dirty="0"/>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3"/>
          <p:cNvSpPr>
            <a:spLocks noGrp="1"/>
          </p:cNvSpPr>
          <p:nvPr>
            <p:ph type="dt" sz="half" idx="10"/>
          </p:nvPr>
        </p:nvSpPr>
        <p:spPr/>
        <p:txBody>
          <a:bodyPr/>
          <a:lstStyle>
            <a:lvl1pPr marL="0" marR="0" indent="0" algn="r" defTabSz="457200" rtl="0" eaLnBrk="1" fontAlgn="base" latinLnBrk="0" hangingPunct="1">
              <a:lnSpc>
                <a:spcPct val="100000"/>
              </a:lnSpc>
              <a:spcBef>
                <a:spcPct val="0"/>
              </a:spcBef>
              <a:spcAft>
                <a:spcPct val="0"/>
              </a:spcAft>
              <a:buClrTx/>
              <a:buSzTx/>
              <a:buFontTx/>
              <a:buNone/>
              <a:tabLst/>
              <a:defRPr>
                <a:latin typeface="Lucida Sans Unicode" charset="0"/>
                <a:ea typeface="ＭＳ Ｐゴシック" charset="0"/>
                <a:cs typeface="ＭＳ Ｐゴシック" charset="0"/>
              </a:defRPr>
            </a:lvl1pPr>
          </a:lstStyle>
          <a:p>
            <a:pPr>
              <a:defRPr/>
            </a:pPr>
            <a:r>
              <a:rPr lang="en-US" dirty="0" smtClean="0"/>
              <a:t>February 1, 2011</a:t>
            </a:r>
            <a:endParaRPr lang="nl-NL" dirty="0" smtClean="0"/>
          </a:p>
          <a:p>
            <a:pPr>
              <a:defRPr/>
            </a:pPr>
            <a:endParaRPr lang="nl-NL" dirty="0"/>
          </a:p>
        </p:txBody>
      </p:sp>
      <p:sp>
        <p:nvSpPr>
          <p:cNvPr id="6" name="Tijdelijke aanduiding voor voettekst 4"/>
          <p:cNvSpPr>
            <a:spLocks noGrp="1"/>
          </p:cNvSpPr>
          <p:nvPr>
            <p:ph type="ftr" sz="quarter" idx="11"/>
          </p:nvPr>
        </p:nvSpPr>
        <p:spPr/>
        <p:txBody>
          <a:bodyPr/>
          <a:lstStyle>
            <a:lvl1pPr>
              <a:defRPr>
                <a:latin typeface="Lucida Sans Unicode" charset="0"/>
                <a:ea typeface="ＭＳ Ｐゴシック" charset="0"/>
                <a:cs typeface="ＭＳ Ｐゴシック" charset="0"/>
              </a:defRPr>
            </a:lvl1pPr>
          </a:lstStyle>
          <a:p>
            <a:pPr>
              <a:defRPr/>
            </a:pPr>
            <a:r>
              <a:rPr lang="en-US" dirty="0" err="1" smtClean="0"/>
              <a:t>Learntec</a:t>
            </a:r>
            <a:endParaRPr lang="nl-NL" dirty="0"/>
          </a:p>
        </p:txBody>
      </p:sp>
      <p:sp>
        <p:nvSpPr>
          <p:cNvPr id="7" name="Tijdelijke aanduiding voor dianummer 5"/>
          <p:cNvSpPr>
            <a:spLocks noGrp="1"/>
          </p:cNvSpPr>
          <p:nvPr>
            <p:ph type="sldNum" sz="quarter" idx="12"/>
          </p:nvPr>
        </p:nvSpPr>
        <p:spPr/>
        <p:txBody>
          <a:bodyPr/>
          <a:lstStyle>
            <a:lvl1pPr>
              <a:defRPr smtClean="0"/>
            </a:lvl1pPr>
          </a:lstStyle>
          <a:p>
            <a:pPr>
              <a:defRPr/>
            </a:pPr>
            <a:r>
              <a:rPr lang="nl-NL"/>
              <a:t>Slide </a:t>
            </a:r>
            <a:fld id="{1244DA68-D104-0E41-8042-1FDC87A4F3DA}" type="slidenum">
              <a:rPr lang="nl-NL"/>
              <a:pPr>
                <a:defRPr/>
              </a:pPr>
              <a:t>‹#›</a:t>
            </a:fld>
            <a:endParaRPr lang="nl-NL"/>
          </a:p>
        </p:txBody>
      </p:sp>
    </p:spTree>
    <p:extLst>
      <p:ext uri="{BB962C8B-B14F-4D97-AF65-F5344CB8AC3E}">
        <p14:creationId xmlns:p14="http://schemas.microsoft.com/office/powerpoint/2010/main" val="50764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l-NL"/>
              <a:t>Titelstijl van model bewerken</a:t>
            </a:r>
          </a:p>
        </p:txBody>
      </p:sp>
      <p:sp>
        <p:nvSpPr>
          <p:cNvPr id="1027" name="Tijdelijke aanduiding voor tekst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3"/>
          <p:cNvSpPr>
            <a:spLocks noGrp="1"/>
          </p:cNvSpPr>
          <p:nvPr>
            <p:ph type="dt" sz="half" idx="2"/>
          </p:nvPr>
        </p:nvSpPr>
        <p:spPr>
          <a:xfrm>
            <a:off x="6553200" y="624840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100" dirty="0" smtClean="0">
                <a:latin typeface="Lucida Sans Unicode" pitchFamily="-109" charset="-52"/>
                <a:ea typeface="ＭＳ Ｐゴシック" pitchFamily="-109" charset="-128"/>
                <a:cs typeface="ＭＳ Ｐゴシック" pitchFamily="-109" charset="-128"/>
              </a:defRPr>
            </a:lvl1pPr>
          </a:lstStyle>
          <a:p>
            <a:pPr>
              <a:defRPr/>
            </a:pPr>
            <a:r>
              <a:rPr lang="en-US" dirty="0" smtClean="0"/>
              <a:t>February 1, 2011</a:t>
            </a:r>
            <a:endParaRPr lang="nl-NL" dirty="0"/>
          </a:p>
        </p:txBody>
      </p:sp>
      <p:sp>
        <p:nvSpPr>
          <p:cNvPr id="11" name="Tijdelijke aanduiding voor voetteks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B2C73"/>
                </a:solidFill>
                <a:latin typeface="Lucida Sans Unicode" pitchFamily="-112" charset="-52"/>
                <a:ea typeface="ＭＳ Ｐゴシック" pitchFamily="-112" charset="-128"/>
                <a:cs typeface="+mn-cs"/>
              </a:defRPr>
            </a:lvl1pPr>
          </a:lstStyle>
          <a:p>
            <a:pPr>
              <a:defRPr/>
            </a:pPr>
            <a:r>
              <a:rPr lang="nl-NL" dirty="0" err="1" smtClean="0"/>
              <a:t>Learntec</a:t>
            </a:r>
            <a:endParaRPr lang="nl-NL" dirty="0"/>
          </a:p>
        </p:txBody>
      </p:sp>
      <p:sp>
        <p:nvSpPr>
          <p:cNvPr id="12" name="Tijdelijke aanduiding voor dianummer 5"/>
          <p:cNvSpPr>
            <a:spLocks noGrp="1"/>
          </p:cNvSpPr>
          <p:nvPr>
            <p:ph type="sldNum" sz="quarter" idx="4"/>
          </p:nvPr>
        </p:nvSpPr>
        <p:spPr>
          <a:xfrm>
            <a:off x="6553200" y="647858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100" smtClean="0">
                <a:latin typeface="Lucida Sans Unicode" charset="0"/>
              </a:defRPr>
            </a:lvl1pPr>
          </a:lstStyle>
          <a:p>
            <a:pPr>
              <a:defRPr/>
            </a:pPr>
            <a:r>
              <a:rPr lang="nl-NL"/>
              <a:t>Slide </a:t>
            </a:r>
            <a:fld id="{66A52BA8-8EE2-4B4F-B375-7A494CCA8099}" type="slidenum">
              <a:rPr lang="nl-NL"/>
              <a:pPr>
                <a:defRPr/>
              </a:pPr>
              <a:t>‹#›</a:t>
            </a:fld>
            <a:endParaRPr lang="nl-NL"/>
          </a:p>
        </p:txBody>
      </p:sp>
    </p:spTree>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Lucida Sans Unicode" pitchFamily="-112" charset="-52"/>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Lucida Sans Unicode" pitchFamily="-112" charset="-52"/>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Lucida Sans Unicode" pitchFamily="-112" charset="-52"/>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Lucida Sans Unicode" pitchFamily="-112" charset="-52"/>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Lucida Sans Unicode" pitchFamily="-112" charset="-52"/>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Lucida Sans Unicode" pitchFamily="-112" charset="-52"/>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Lucida Sans Unicode" pitchFamily="-112" charset="-52"/>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Lucida Sans Unicode" pitchFamily="-112" charset="-52"/>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file:///\\localhost\Users\debra\projecten\grapple\!OLE_LINK2" TargetMode="External"/><Relationship Id="rId5"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a:xfrm>
            <a:off x="381000" y="2130425"/>
            <a:ext cx="8458200" cy="1470025"/>
          </a:xfrm>
        </p:spPr>
        <p:txBody>
          <a:bodyPr/>
          <a:lstStyle/>
          <a:p>
            <a:r>
              <a:rPr lang="en-GB" sz="4000" dirty="0">
                <a:latin typeface="Lucida Sans Unicode" charset="0"/>
                <a:ea typeface="ＭＳ Ｐゴシック" charset="0"/>
                <a:cs typeface="ＭＳ Ｐゴシック" charset="0"/>
              </a:rPr>
              <a:t>	</a:t>
            </a:r>
            <a:r>
              <a:rPr lang="en-GB" sz="4000" dirty="0" smtClean="0">
                <a:latin typeface="Lucida Sans Unicode" charset="0"/>
                <a:ea typeface="ＭＳ Ｐゴシック" charset="0"/>
                <a:cs typeface="ＭＳ Ｐゴシック" charset="0"/>
              </a:rPr>
              <a:t>Personalization </a:t>
            </a:r>
            <a:r>
              <a:rPr lang="en-GB" sz="4000" dirty="0">
                <a:latin typeface="Lucida Sans Unicode" charset="0"/>
                <a:ea typeface="ＭＳ Ｐゴシック" charset="0"/>
                <a:cs typeface="ＭＳ Ｐゴシック" charset="0"/>
              </a:rPr>
              <a:t>and Adaptation in Learning Management Systems</a:t>
            </a:r>
          </a:p>
        </p:txBody>
      </p:sp>
      <p:sp>
        <p:nvSpPr>
          <p:cNvPr id="7" name="Subtitle 6"/>
          <p:cNvSpPr>
            <a:spLocks noGrp="1"/>
          </p:cNvSpPr>
          <p:nvPr>
            <p:ph type="subTitle" idx="1"/>
          </p:nvPr>
        </p:nvSpPr>
        <p:spPr>
          <a:xfrm>
            <a:off x="1371600" y="4495800"/>
            <a:ext cx="6400800" cy="914400"/>
          </a:xfrm>
        </p:spPr>
        <p:txBody>
          <a:bodyPr/>
          <a:lstStyle/>
          <a:p>
            <a:pPr>
              <a:buFont typeface="Arial" pitchFamily="-109" charset="0"/>
              <a:buNone/>
              <a:defRPr/>
            </a:pPr>
            <a:r>
              <a:rPr lang="en-US" dirty="0" smtClean="0"/>
              <a:t>Prof. dr. Paul De Bra</a:t>
            </a:r>
          </a:p>
          <a:p>
            <a:pPr>
              <a:buFont typeface="Arial" pitchFamily="-109" charset="0"/>
              <a:buNone/>
              <a:defRPr/>
            </a:pPr>
            <a:r>
              <a:rPr lang="en-US" dirty="0" smtClean="0"/>
              <a:t>Eindhoven University of Technology</a:t>
            </a:r>
          </a:p>
        </p:txBody>
      </p:sp>
      <p:sp>
        <p:nvSpPr>
          <p:cNvPr id="15363" name="Tijdelijke aanduiding voor datum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smtClean="0">
                <a:latin typeface="Lucida Sans Unicode" charset="0"/>
              </a:rPr>
              <a:t>February 1, 2011</a:t>
            </a:r>
            <a:endParaRPr lang="nl-NL" sz="1100" dirty="0">
              <a:latin typeface="Lucida Sans Unicode" charset="0"/>
            </a:endParaRPr>
          </a:p>
        </p:txBody>
      </p:sp>
      <p:sp>
        <p:nvSpPr>
          <p:cNvPr id="15364" name="Tijdelijke aanduiding voor voettekst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err="1" smtClean="0">
                <a:solidFill>
                  <a:srgbClr val="0B2C73"/>
                </a:solidFill>
                <a:latin typeface="Lucida Sans Unicode" charset="0"/>
              </a:rPr>
              <a:t>Learntec</a:t>
            </a:r>
            <a:endParaRPr lang="nl-NL" sz="1400" dirty="0">
              <a:solidFill>
                <a:srgbClr val="0B2C73"/>
              </a:solidFill>
              <a:latin typeface="Lucida Sans Unicode" charset="0"/>
            </a:endParaRPr>
          </a:p>
        </p:txBody>
      </p:sp>
      <p:sp>
        <p:nvSpPr>
          <p:cNvPr id="15365" name="Tijdelijke aanduiding voor dianumm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l-NL" sz="1100">
                <a:latin typeface="Lucida Sans Unicode" charset="0"/>
              </a:rPr>
              <a:t>Slide </a:t>
            </a:r>
            <a:fld id="{0EDE2171-AE60-AE46-A60E-17F680D9744A}" type="slidenum">
              <a:rPr lang="nl-NL" sz="1100">
                <a:latin typeface="Lucida Sans Unicode" charset="0"/>
              </a:rPr>
              <a:pPr eaLnBrk="1" hangingPunct="1"/>
              <a:t>1</a:t>
            </a:fld>
            <a:endParaRPr lang="nl-NL" sz="1100">
              <a:latin typeface="Lucida Sans Unicode" charset="0"/>
            </a:endParaRPr>
          </a:p>
        </p:txBody>
      </p:sp>
      <p:pic>
        <p:nvPicPr>
          <p:cNvPr id="15366" name="Picture 12" descr="GRAPPLE_logo.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6550"/>
            <a:ext cx="31242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t>February 1, </a:t>
            </a:r>
            <a:r>
              <a:rPr lang="en-US" dirty="0"/>
              <a:t>2011</a:t>
            </a:r>
            <a:endParaRPr lang="nl-NL" dirty="0"/>
          </a:p>
        </p:txBody>
      </p:sp>
      <p:sp>
        <p:nvSpPr>
          <p:cNvPr id="3" name="Footer Placeholder 2"/>
          <p:cNvSpPr>
            <a:spLocks noGrp="1"/>
          </p:cNvSpPr>
          <p:nvPr>
            <p:ph type="ftr" sz="quarter" idx="11"/>
          </p:nvPr>
        </p:nvSpPr>
        <p:spPr/>
        <p:txBody>
          <a:bodyPr/>
          <a:lstStyle/>
          <a:p>
            <a:pPr>
              <a:defRPr/>
            </a:pPr>
            <a:r>
              <a:rPr lang="en-US" dirty="0" err="1" smtClean="0"/>
              <a:t>Learntec</a:t>
            </a:r>
            <a:endParaRPr lang="nl-NL" dirty="0"/>
          </a:p>
        </p:txBody>
      </p:sp>
      <p:sp>
        <p:nvSpPr>
          <p:cNvPr id="4" name="Slide Number Placeholder 3"/>
          <p:cNvSpPr>
            <a:spLocks noGrp="1"/>
          </p:cNvSpPr>
          <p:nvPr>
            <p:ph type="sldNum" sz="quarter" idx="12"/>
          </p:nvPr>
        </p:nvSpPr>
        <p:spPr/>
        <p:txBody>
          <a:bodyPr/>
          <a:lstStyle/>
          <a:p>
            <a:pPr>
              <a:defRPr/>
            </a:pPr>
            <a:r>
              <a:rPr lang="nl-NL" smtClean="0"/>
              <a:t>Slide </a:t>
            </a:r>
            <a:fld id="{D67153DB-9729-F94E-A78D-E92B41C04A26}" type="slidenum">
              <a:rPr lang="nl-NL" smtClean="0"/>
              <a:pPr>
                <a:defRPr/>
              </a:pPr>
              <a:t>10</a:t>
            </a:fld>
            <a:endParaRPr lang="nl-NL"/>
          </a:p>
        </p:txBody>
      </p:sp>
      <p:pic>
        <p:nvPicPr>
          <p:cNvPr id="5" name="Picture 4"/>
          <p:cNvPicPr>
            <a:picLocks noChangeAspect="1"/>
          </p:cNvPicPr>
          <p:nvPr/>
        </p:nvPicPr>
        <p:blipFill>
          <a:blip r:embed="rId3"/>
          <a:stretch>
            <a:fillRect/>
          </a:stretch>
        </p:blipFill>
        <p:spPr>
          <a:xfrm>
            <a:off x="132844" y="0"/>
            <a:ext cx="8831644" cy="6858000"/>
          </a:xfrm>
          <a:prstGeom prst="rect">
            <a:avLst/>
          </a:prstGeom>
        </p:spPr>
      </p:pic>
    </p:spTree>
    <p:extLst>
      <p:ext uri="{BB962C8B-B14F-4D97-AF65-F5344CB8AC3E}">
        <p14:creationId xmlns:p14="http://schemas.microsoft.com/office/powerpoint/2010/main" val="23558731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Lucida Sans Unicode" charset="0"/>
                <a:ea typeface="ＭＳ Ｐゴシック" charset="0"/>
                <a:cs typeface="ＭＳ Ｐゴシック" charset="0"/>
              </a:rPr>
              <a:t>Creating Adaptive Courses</a:t>
            </a:r>
          </a:p>
        </p:txBody>
      </p:sp>
      <p:sp>
        <p:nvSpPr>
          <p:cNvPr id="48130" name="Content Placeholder 2"/>
          <p:cNvSpPr>
            <a:spLocks noGrp="1"/>
          </p:cNvSpPr>
          <p:nvPr>
            <p:ph idx="1"/>
          </p:nvPr>
        </p:nvSpPr>
        <p:spPr/>
        <p:txBody>
          <a:bodyPr/>
          <a:lstStyle/>
          <a:p>
            <a:r>
              <a:rPr lang="en-US" dirty="0">
                <a:latin typeface="Lucida Sans Unicode" charset="0"/>
                <a:ea typeface="ＭＳ Ｐゴシック" charset="0"/>
                <a:cs typeface="ＭＳ Ｐゴシック" charset="0"/>
              </a:rPr>
              <a:t>Creating conceptual adaptation models</a:t>
            </a:r>
          </a:p>
          <a:p>
            <a:pPr lvl="1"/>
            <a:r>
              <a:rPr lang="en-US" sz="2400" dirty="0">
                <a:latin typeface="Lucida Sans Unicode" charset="0"/>
                <a:ea typeface="ＭＳ Ｐゴシック" charset="0"/>
              </a:rPr>
              <a:t>using authoring tools</a:t>
            </a:r>
          </a:p>
          <a:p>
            <a:pPr lvl="1"/>
            <a:r>
              <a:rPr lang="en-US" sz="2400" dirty="0">
                <a:latin typeface="Lucida Sans Unicode" charset="0"/>
                <a:ea typeface="ＭＳ Ｐゴシック" charset="0"/>
              </a:rPr>
              <a:t>understanding prerequisites</a:t>
            </a:r>
          </a:p>
          <a:p>
            <a:r>
              <a:rPr lang="en-US" dirty="0">
                <a:latin typeface="Lucida Sans Unicode" charset="0"/>
                <a:ea typeface="ＭＳ Ｐゴシック" charset="0"/>
                <a:cs typeface="ＭＳ Ｐゴシック" charset="0"/>
              </a:rPr>
              <a:t>Creating content (pages) for GALE</a:t>
            </a:r>
          </a:p>
          <a:p>
            <a:pPr lvl="1"/>
            <a:r>
              <a:rPr lang="en-US" sz="2400" dirty="0">
                <a:latin typeface="Lucida Sans Unicode" charset="0"/>
                <a:ea typeface="ＭＳ Ｐゴシック" charset="0"/>
              </a:rPr>
              <a:t>using templates and layout definitions</a:t>
            </a:r>
          </a:p>
          <a:p>
            <a:pPr lvl="1"/>
            <a:r>
              <a:rPr lang="en-US" sz="2400" dirty="0">
                <a:latin typeface="Lucida Sans Unicode" charset="0"/>
                <a:ea typeface="ＭＳ Ｐゴシック" charset="0"/>
              </a:rPr>
              <a:t>user model operations within pages</a:t>
            </a:r>
          </a:p>
          <a:p>
            <a:r>
              <a:rPr lang="en-US" dirty="0">
                <a:latin typeface="Lucida Sans Unicode" charset="0"/>
                <a:ea typeface="ＭＳ Ｐゴシック" charset="0"/>
                <a:cs typeface="ＭＳ Ｐゴシック" charset="0"/>
              </a:rPr>
              <a:t>Setting up the GRAPPLE infrastructure</a:t>
            </a:r>
          </a:p>
          <a:p>
            <a:pPr lvl="1"/>
            <a:r>
              <a:rPr lang="en-US" sz="2400" dirty="0">
                <a:latin typeface="Lucida Sans Unicode" charset="0"/>
                <a:ea typeface="ＭＳ Ｐゴシック" charset="0"/>
              </a:rPr>
              <a:t>combining an LMS with GALE</a:t>
            </a:r>
          </a:p>
          <a:p>
            <a:pPr lvl="1"/>
            <a:r>
              <a:rPr lang="en-US" sz="2400" dirty="0">
                <a:latin typeface="Lucida Sans Unicode" charset="0"/>
                <a:ea typeface="ＭＳ Ｐゴシック" charset="0"/>
              </a:rPr>
              <a:t>exchanging user model information</a:t>
            </a:r>
          </a:p>
        </p:txBody>
      </p:sp>
      <p:sp>
        <p:nvSpPr>
          <p:cNvPr id="4813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smtClean="0">
                <a:latin typeface="Lucida Sans Unicode" charset="0"/>
              </a:rPr>
              <a:t>February 1, 2011</a:t>
            </a:r>
            <a:endParaRPr lang="nl-NL" sz="1100" dirty="0">
              <a:latin typeface="Lucida Sans Unicode" charset="0"/>
            </a:endParaRPr>
          </a:p>
        </p:txBody>
      </p:sp>
      <p:sp>
        <p:nvSpPr>
          <p:cNvPr id="481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err="1" smtClean="0">
                <a:solidFill>
                  <a:srgbClr val="0B2C73"/>
                </a:solidFill>
                <a:latin typeface="Lucida Sans Unicode" charset="0"/>
              </a:rPr>
              <a:t>Learntec</a:t>
            </a:r>
            <a:endParaRPr lang="nl-NL" sz="1400" dirty="0">
              <a:solidFill>
                <a:srgbClr val="0B2C73"/>
              </a:solidFill>
              <a:latin typeface="Lucida Sans Unicode" charset="0"/>
            </a:endParaRPr>
          </a:p>
        </p:txBody>
      </p:sp>
      <p:sp>
        <p:nvSpPr>
          <p:cNvPr id="481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l-NL" sz="1100">
                <a:latin typeface="Lucida Sans Unicode" charset="0"/>
              </a:rPr>
              <a:t>Slide </a:t>
            </a:r>
            <a:fld id="{47CE1039-FDFB-D948-9194-049D1BF4D7B8}" type="slidenum">
              <a:rPr lang="nl-NL" sz="1100">
                <a:latin typeface="Lucida Sans Unicode" charset="0"/>
              </a:rPr>
              <a:pPr eaLnBrk="1" hangingPunct="1"/>
              <a:t>11</a:t>
            </a:fld>
            <a:endParaRPr lang="nl-NL" sz="1100">
              <a:latin typeface="Lucida Sans Unicode"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13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13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130">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1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GRAPPLE Course Model</a:t>
            </a:r>
            <a:endParaRPr lang="en-US" dirty="0"/>
          </a:p>
        </p:txBody>
      </p:sp>
      <p:sp>
        <p:nvSpPr>
          <p:cNvPr id="3" name="Content Placeholder 2"/>
          <p:cNvSpPr>
            <a:spLocks noGrp="1"/>
          </p:cNvSpPr>
          <p:nvPr>
            <p:ph idx="1"/>
          </p:nvPr>
        </p:nvSpPr>
        <p:spPr>
          <a:xfrm>
            <a:off x="457200" y="1412776"/>
            <a:ext cx="8229600" cy="4267200"/>
          </a:xfrm>
        </p:spPr>
        <p:txBody>
          <a:bodyPr/>
          <a:lstStyle/>
          <a:p>
            <a:r>
              <a:rPr lang="en-US" sz="2400" dirty="0" smtClean="0"/>
              <a:t>A course consists of </a:t>
            </a:r>
            <a:r>
              <a:rPr lang="en-US" sz="2400" i="1" dirty="0" smtClean="0"/>
              <a:t>concepts</a:t>
            </a:r>
            <a:r>
              <a:rPr lang="en-US" sz="2400" dirty="0" smtClean="0"/>
              <a:t> and </a:t>
            </a:r>
            <a:r>
              <a:rPr lang="en-US" sz="2400" i="1" dirty="0" smtClean="0"/>
              <a:t>relationships</a:t>
            </a:r>
          </a:p>
          <a:p>
            <a:r>
              <a:rPr lang="en-US" sz="2400" dirty="0" smtClean="0"/>
              <a:t>A concept has</a:t>
            </a:r>
          </a:p>
          <a:p>
            <a:pPr lvl="1"/>
            <a:r>
              <a:rPr lang="en-US" sz="2400" i="1" dirty="0" smtClean="0"/>
              <a:t>properties</a:t>
            </a:r>
            <a:r>
              <a:rPr lang="en-US" sz="2400" dirty="0" smtClean="0"/>
              <a:t>: value given by the author</a:t>
            </a:r>
          </a:p>
          <a:p>
            <a:pPr lvl="1"/>
            <a:r>
              <a:rPr lang="en-US" sz="2400" i="1" dirty="0" smtClean="0"/>
              <a:t>attributes</a:t>
            </a:r>
            <a:r>
              <a:rPr lang="en-US" sz="2400" dirty="0" smtClean="0"/>
              <a:t>: (generated by the authoring tool)</a:t>
            </a:r>
          </a:p>
          <a:p>
            <a:pPr lvl="2"/>
            <a:r>
              <a:rPr lang="en-US" sz="2000" i="1" dirty="0" smtClean="0"/>
              <a:t>value</a:t>
            </a:r>
            <a:r>
              <a:rPr lang="en-US" sz="2000" dirty="0" smtClean="0"/>
              <a:t> determined by adaptation rules;</a:t>
            </a:r>
          </a:p>
          <a:p>
            <a:pPr lvl="2"/>
            <a:r>
              <a:rPr lang="en-US" sz="2000" i="1" dirty="0" smtClean="0"/>
              <a:t>properties</a:t>
            </a:r>
            <a:r>
              <a:rPr lang="en-US" sz="2000" dirty="0" smtClean="0"/>
              <a:t>, includes data type, persistence, …</a:t>
            </a:r>
          </a:p>
          <a:p>
            <a:pPr lvl="2"/>
            <a:r>
              <a:rPr lang="en-US" sz="2000" i="1" dirty="0" smtClean="0"/>
              <a:t>event code</a:t>
            </a:r>
            <a:r>
              <a:rPr lang="en-US" sz="2000" dirty="0" smtClean="0"/>
              <a:t>: what to do when the value changes</a:t>
            </a:r>
          </a:p>
          <a:p>
            <a:pPr lvl="1"/>
            <a:r>
              <a:rPr lang="en-US" sz="2400" i="1" dirty="0" smtClean="0"/>
              <a:t>resources</a:t>
            </a:r>
            <a:r>
              <a:rPr lang="en-US" sz="2400" dirty="0" smtClean="0"/>
              <a:t>:</a:t>
            </a:r>
          </a:p>
          <a:p>
            <a:pPr lvl="2"/>
            <a:r>
              <a:rPr lang="en-US" sz="2000" i="1" dirty="0" smtClean="0"/>
              <a:t>URL</a:t>
            </a:r>
            <a:r>
              <a:rPr lang="en-US" sz="2000" dirty="0" smtClean="0"/>
              <a:t> to locate the file</a:t>
            </a:r>
          </a:p>
          <a:p>
            <a:pPr lvl="2"/>
            <a:r>
              <a:rPr lang="en-US" sz="2000" i="1" dirty="0" smtClean="0"/>
              <a:t>properties </a:t>
            </a:r>
            <a:r>
              <a:rPr lang="en-US" sz="2000" dirty="0" smtClean="0"/>
              <a:t>can be used to select between resources</a:t>
            </a:r>
            <a:endParaRPr lang="en-US" sz="2000" dirty="0"/>
          </a:p>
          <a:p>
            <a:pPr lvl="1"/>
            <a:r>
              <a:rPr lang="en-US" sz="2400" i="1" dirty="0" smtClean="0"/>
              <a:t>event code</a:t>
            </a:r>
            <a:r>
              <a:rPr lang="en-US" sz="2400" dirty="0" smtClean="0"/>
              <a:t>: (code on access, also generated) </a:t>
            </a:r>
            <a:endParaRPr lang="en-US" sz="2400" i="1" dirty="0" smtClean="0"/>
          </a:p>
        </p:txBody>
      </p:sp>
      <p:sp>
        <p:nvSpPr>
          <p:cNvPr id="4" name="Date Placeholder 3"/>
          <p:cNvSpPr>
            <a:spLocks noGrp="1"/>
          </p:cNvSpPr>
          <p:nvPr>
            <p:ph type="dt" sz="half" idx="10"/>
          </p:nvPr>
        </p:nvSpPr>
        <p:spPr/>
        <p:txBody>
          <a:bodyPr/>
          <a:lstStyle/>
          <a:p>
            <a:pPr>
              <a:defRPr/>
            </a:pPr>
            <a:r>
              <a:rPr lang="en-US" dirty="0" smtClean="0"/>
              <a:t>February 1, 2011</a:t>
            </a:r>
            <a:endParaRPr lang="nl-NL" dirty="0"/>
          </a:p>
        </p:txBody>
      </p:sp>
      <p:sp>
        <p:nvSpPr>
          <p:cNvPr id="5" name="Footer Placeholder 4"/>
          <p:cNvSpPr>
            <a:spLocks noGrp="1"/>
          </p:cNvSpPr>
          <p:nvPr>
            <p:ph type="ftr" sz="quarter" idx="11"/>
          </p:nvPr>
        </p:nvSpPr>
        <p:spPr/>
        <p:txBody>
          <a:bodyPr/>
          <a:lstStyle/>
          <a:p>
            <a:pPr>
              <a:defRPr/>
            </a:pPr>
            <a:r>
              <a:rPr lang="en-US" dirty="0" err="1" smtClean="0"/>
              <a:t>Learntec</a:t>
            </a:r>
            <a:endParaRPr lang="nl-NL" dirty="0"/>
          </a:p>
        </p:txBody>
      </p:sp>
      <p:sp>
        <p:nvSpPr>
          <p:cNvPr id="6" name="Slide Number Placeholder 5"/>
          <p:cNvSpPr>
            <a:spLocks noGrp="1"/>
          </p:cNvSpPr>
          <p:nvPr>
            <p:ph type="sldNum" sz="quarter" idx="12"/>
          </p:nvPr>
        </p:nvSpPr>
        <p:spPr/>
        <p:txBody>
          <a:bodyPr/>
          <a:lstStyle/>
          <a:p>
            <a:pPr>
              <a:defRPr/>
            </a:pPr>
            <a:r>
              <a:rPr lang="nl-NL" smtClean="0"/>
              <a:t>Slide </a:t>
            </a:r>
            <a:fld id="{EA72975C-79DC-7242-BC26-EF128F22ED01}" type="slidenum">
              <a:rPr lang="nl-NL" smtClean="0"/>
              <a:pPr>
                <a:defRPr/>
              </a:pPr>
              <a:t>12</a:t>
            </a:fld>
            <a:endParaRPr lang="nl-NL"/>
          </a:p>
        </p:txBody>
      </p:sp>
    </p:spTree>
    <p:extLst>
      <p:ext uri="{BB962C8B-B14F-4D97-AF65-F5344CB8AC3E}">
        <p14:creationId xmlns:p14="http://schemas.microsoft.com/office/powerpoint/2010/main" val="1863321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February 1, 2011</a:t>
            </a:r>
            <a:endParaRPr lang="nl-NL" smtClean="0"/>
          </a:p>
          <a:p>
            <a:pPr>
              <a:defRPr/>
            </a:pPr>
            <a:endParaRPr lang="nl-NL" dirty="0"/>
          </a:p>
        </p:txBody>
      </p:sp>
      <p:sp>
        <p:nvSpPr>
          <p:cNvPr id="3" name="Footer Placeholder 2"/>
          <p:cNvSpPr>
            <a:spLocks noGrp="1"/>
          </p:cNvSpPr>
          <p:nvPr>
            <p:ph type="ftr" sz="quarter" idx="11"/>
          </p:nvPr>
        </p:nvSpPr>
        <p:spPr/>
        <p:txBody>
          <a:bodyPr/>
          <a:lstStyle/>
          <a:p>
            <a:pPr>
              <a:defRPr/>
            </a:pPr>
            <a:r>
              <a:rPr lang="en-US" smtClean="0"/>
              <a:t>Learntec</a:t>
            </a:r>
            <a:endParaRPr lang="nl-NL" dirty="0"/>
          </a:p>
        </p:txBody>
      </p:sp>
      <p:sp>
        <p:nvSpPr>
          <p:cNvPr id="4" name="Slide Number Placeholder 3"/>
          <p:cNvSpPr>
            <a:spLocks noGrp="1"/>
          </p:cNvSpPr>
          <p:nvPr>
            <p:ph type="sldNum" sz="quarter" idx="12"/>
          </p:nvPr>
        </p:nvSpPr>
        <p:spPr/>
        <p:txBody>
          <a:bodyPr/>
          <a:lstStyle/>
          <a:p>
            <a:pPr>
              <a:defRPr/>
            </a:pPr>
            <a:r>
              <a:rPr lang="nl-NL" smtClean="0"/>
              <a:t>Slide </a:t>
            </a:r>
            <a:fld id="{D67153DB-9729-F94E-A78D-E92B41C04A26}" type="slidenum">
              <a:rPr lang="nl-NL" smtClean="0"/>
              <a:pPr>
                <a:defRPr/>
              </a:pPr>
              <a:t>13</a:t>
            </a:fld>
            <a:endParaRPr lang="nl-NL"/>
          </a:p>
        </p:txBody>
      </p:sp>
      <p:pic>
        <p:nvPicPr>
          <p:cNvPr id="5" name="Picture 4" descr="dm-addrelationsh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534"/>
            <a:ext cx="9144000" cy="6505332"/>
          </a:xfrm>
          <a:prstGeom prst="rect">
            <a:avLst/>
          </a:prstGeom>
        </p:spPr>
      </p:pic>
    </p:spTree>
    <p:extLst>
      <p:ext uri="{BB962C8B-B14F-4D97-AF65-F5344CB8AC3E}">
        <p14:creationId xmlns:p14="http://schemas.microsoft.com/office/powerpoint/2010/main" val="672595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lstStyle/>
          <a:p>
            <a:r>
              <a:rPr lang="en-US" sz="4200" dirty="0" smtClean="0"/>
              <a:t>Pedagogical Relationship Types</a:t>
            </a:r>
            <a:endParaRPr lang="en-US" sz="4200" dirty="0"/>
          </a:p>
        </p:txBody>
      </p:sp>
      <p:sp>
        <p:nvSpPr>
          <p:cNvPr id="3" name="Content Placeholder 2"/>
          <p:cNvSpPr>
            <a:spLocks noGrp="1"/>
          </p:cNvSpPr>
          <p:nvPr>
            <p:ph idx="1"/>
          </p:nvPr>
        </p:nvSpPr>
        <p:spPr/>
        <p:txBody>
          <a:bodyPr/>
          <a:lstStyle/>
          <a:p>
            <a:r>
              <a:rPr lang="en-US" sz="2400" dirty="0">
                <a:latin typeface="Lucida Sans Unicode" charset="0"/>
                <a:ea typeface="ＭＳ Ｐゴシック" charset="0"/>
                <a:cs typeface="ＭＳ Ｐゴシック" charset="0"/>
              </a:rPr>
              <a:t>PRTs define </a:t>
            </a:r>
            <a:r>
              <a:rPr lang="en-US" sz="2400" i="1" dirty="0">
                <a:latin typeface="Lucida Sans Unicode" charset="0"/>
                <a:ea typeface="ＭＳ Ｐゴシック" charset="0"/>
                <a:cs typeface="ＭＳ Ｐゴシック" charset="0"/>
              </a:rPr>
              <a:t>pedagogical</a:t>
            </a:r>
            <a:r>
              <a:rPr lang="en-US" sz="2400" dirty="0">
                <a:latin typeface="Lucida Sans Unicode" charset="0"/>
                <a:ea typeface="ＭＳ Ｐゴシック" charset="0"/>
                <a:cs typeface="ＭＳ Ｐゴシック" charset="0"/>
              </a:rPr>
              <a:t> relationships between (sets of) concepts:</a:t>
            </a:r>
          </a:p>
          <a:p>
            <a:pPr lvl="1"/>
            <a:r>
              <a:rPr lang="en-US" sz="2400" dirty="0">
                <a:latin typeface="Lucida Sans Unicode" charset="0"/>
                <a:ea typeface="ＭＳ Ｐゴシック" charset="0"/>
              </a:rPr>
              <a:t>can be </a:t>
            </a:r>
            <a:r>
              <a:rPr lang="en-US" sz="2400" i="1" dirty="0">
                <a:latin typeface="Lucida Sans Unicode" charset="0"/>
                <a:ea typeface="ＭＳ Ｐゴシック" charset="0"/>
              </a:rPr>
              <a:t>directed</a:t>
            </a:r>
            <a:r>
              <a:rPr lang="en-US" sz="2400" dirty="0">
                <a:latin typeface="Lucida Sans Unicode" charset="0"/>
                <a:ea typeface="ＭＳ Ｐゴシック" charset="0"/>
              </a:rPr>
              <a:t> or </a:t>
            </a:r>
            <a:r>
              <a:rPr lang="en-US" sz="2400" i="1" dirty="0">
                <a:latin typeface="Lucida Sans Unicode" charset="0"/>
                <a:ea typeface="ＭＳ Ｐゴシック" charset="0"/>
              </a:rPr>
              <a:t>undirected</a:t>
            </a:r>
            <a:r>
              <a:rPr lang="en-US" sz="2400" dirty="0">
                <a:latin typeface="Lucida Sans Unicode" charset="0"/>
                <a:ea typeface="ＭＳ Ｐゴシック" charset="0"/>
              </a:rPr>
              <a:t> (this is mainly a visualization aspect)</a:t>
            </a:r>
          </a:p>
          <a:p>
            <a:pPr lvl="1"/>
            <a:r>
              <a:rPr lang="en-US" sz="2400" dirty="0">
                <a:latin typeface="Lucida Sans Unicode" charset="0"/>
                <a:ea typeface="ＭＳ Ｐゴシック" charset="0"/>
              </a:rPr>
              <a:t>can have one or more </a:t>
            </a:r>
            <a:r>
              <a:rPr lang="en-US" sz="2400" i="1" dirty="0">
                <a:latin typeface="Lucida Sans Unicode" charset="0"/>
                <a:ea typeface="ＭＳ Ｐゴシック" charset="0"/>
              </a:rPr>
              <a:t>sockets</a:t>
            </a:r>
            <a:endParaRPr lang="en-US" sz="2400" dirty="0">
              <a:latin typeface="Lucida Sans Unicode" charset="0"/>
              <a:ea typeface="ＭＳ Ｐゴシック" charset="0"/>
            </a:endParaRPr>
          </a:p>
          <a:p>
            <a:pPr lvl="1"/>
            <a:r>
              <a:rPr lang="en-US" sz="2400" dirty="0">
                <a:latin typeface="Lucida Sans Unicode" charset="0"/>
                <a:ea typeface="ＭＳ Ｐゴシック" charset="0"/>
              </a:rPr>
              <a:t>each </a:t>
            </a:r>
            <a:r>
              <a:rPr lang="en-US" sz="2400" i="1" dirty="0">
                <a:latin typeface="Lucida Sans Unicode" charset="0"/>
                <a:ea typeface="ＭＳ Ｐゴシック" charset="0"/>
              </a:rPr>
              <a:t>socket</a:t>
            </a:r>
            <a:r>
              <a:rPr lang="en-US" sz="2400" dirty="0">
                <a:latin typeface="Lucida Sans Unicode" charset="0"/>
                <a:ea typeface="ＭＳ Ｐゴシック" charset="0"/>
              </a:rPr>
              <a:t> is a placeholder for a set of concepts</a:t>
            </a:r>
          </a:p>
          <a:p>
            <a:pPr lvl="1"/>
            <a:r>
              <a:rPr lang="en-US" sz="2400" dirty="0">
                <a:latin typeface="Lucida Sans Unicode" charset="0"/>
                <a:ea typeface="ＭＳ Ｐゴシック" charset="0"/>
              </a:rPr>
              <a:t>a PRT has </a:t>
            </a:r>
            <a:r>
              <a:rPr lang="en-US" sz="2400" i="1" dirty="0">
                <a:latin typeface="Lucida Sans Unicode" charset="0"/>
                <a:ea typeface="ＭＳ Ｐゴシック" charset="0"/>
              </a:rPr>
              <a:t>template</a:t>
            </a:r>
            <a:r>
              <a:rPr lang="en-US" sz="2400" dirty="0">
                <a:latin typeface="Lucida Sans Unicode" charset="0"/>
                <a:ea typeface="ＭＳ Ｐゴシック" charset="0"/>
              </a:rPr>
              <a:t> adaptation rule code</a:t>
            </a:r>
          </a:p>
          <a:p>
            <a:pPr lvl="1"/>
            <a:r>
              <a:rPr lang="en-US" sz="2400" dirty="0">
                <a:latin typeface="Lucida Sans Unicode" charset="0"/>
                <a:ea typeface="ＭＳ Ｐゴシック" charset="0"/>
              </a:rPr>
              <a:t>a PRT defines which </a:t>
            </a:r>
            <a:r>
              <a:rPr lang="en-US" sz="2400" i="1" dirty="0">
                <a:latin typeface="Lucida Sans Unicode" charset="0"/>
                <a:ea typeface="ＭＳ Ｐゴシック" charset="0"/>
              </a:rPr>
              <a:t>user model attributes</a:t>
            </a:r>
            <a:r>
              <a:rPr lang="en-US" sz="2400" dirty="0">
                <a:latin typeface="Lucida Sans Unicode" charset="0"/>
                <a:ea typeface="ＭＳ Ｐゴシック" charset="0"/>
              </a:rPr>
              <a:t> the concepts in each socket must have</a:t>
            </a:r>
          </a:p>
          <a:p>
            <a:endParaRPr lang="en-US" dirty="0"/>
          </a:p>
        </p:txBody>
      </p:sp>
      <p:sp>
        <p:nvSpPr>
          <p:cNvPr id="4" name="Date Placeholder 3"/>
          <p:cNvSpPr>
            <a:spLocks noGrp="1"/>
          </p:cNvSpPr>
          <p:nvPr>
            <p:ph type="dt" sz="half" idx="10"/>
          </p:nvPr>
        </p:nvSpPr>
        <p:spPr/>
        <p:txBody>
          <a:bodyPr/>
          <a:lstStyle/>
          <a:p>
            <a:pPr>
              <a:defRPr/>
            </a:pPr>
            <a:r>
              <a:rPr lang="en-US" smtClean="0"/>
              <a:t>February 1, 2011</a:t>
            </a:r>
            <a:endParaRPr lang="nl-NL" dirty="0"/>
          </a:p>
        </p:txBody>
      </p:sp>
      <p:sp>
        <p:nvSpPr>
          <p:cNvPr id="5" name="Footer Placeholder 4"/>
          <p:cNvSpPr>
            <a:spLocks noGrp="1"/>
          </p:cNvSpPr>
          <p:nvPr>
            <p:ph type="ftr" sz="quarter" idx="11"/>
          </p:nvPr>
        </p:nvSpPr>
        <p:spPr/>
        <p:txBody>
          <a:bodyPr/>
          <a:lstStyle/>
          <a:p>
            <a:pPr>
              <a:defRPr/>
            </a:pPr>
            <a:r>
              <a:rPr lang="en-US" smtClean="0"/>
              <a:t>Learntec</a:t>
            </a:r>
            <a:endParaRPr lang="nl-NL" dirty="0"/>
          </a:p>
        </p:txBody>
      </p:sp>
      <p:sp>
        <p:nvSpPr>
          <p:cNvPr id="6" name="Slide Number Placeholder 5"/>
          <p:cNvSpPr>
            <a:spLocks noGrp="1"/>
          </p:cNvSpPr>
          <p:nvPr>
            <p:ph type="sldNum" sz="quarter" idx="12"/>
          </p:nvPr>
        </p:nvSpPr>
        <p:spPr/>
        <p:txBody>
          <a:bodyPr/>
          <a:lstStyle/>
          <a:p>
            <a:pPr>
              <a:defRPr/>
            </a:pPr>
            <a:r>
              <a:rPr lang="nl-NL" smtClean="0"/>
              <a:t>Slide </a:t>
            </a:r>
            <a:fld id="{EA72975C-79DC-7242-BC26-EF128F22ED01}" type="slidenum">
              <a:rPr lang="nl-NL" smtClean="0"/>
              <a:pPr>
                <a:defRPr/>
              </a:pPr>
              <a:t>14</a:t>
            </a:fld>
            <a:endParaRPr lang="nl-NL"/>
          </a:p>
        </p:txBody>
      </p:sp>
    </p:spTree>
    <p:extLst>
      <p:ext uri="{BB962C8B-B14F-4D97-AF65-F5344CB8AC3E}">
        <p14:creationId xmlns:p14="http://schemas.microsoft.com/office/powerpoint/2010/main" val="1871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February 1, 2011</a:t>
            </a:r>
            <a:endParaRPr lang="nl-NL" smtClean="0"/>
          </a:p>
          <a:p>
            <a:pPr>
              <a:defRPr/>
            </a:pPr>
            <a:endParaRPr lang="nl-NL" dirty="0"/>
          </a:p>
        </p:txBody>
      </p:sp>
      <p:sp>
        <p:nvSpPr>
          <p:cNvPr id="3" name="Footer Placeholder 2"/>
          <p:cNvSpPr>
            <a:spLocks noGrp="1"/>
          </p:cNvSpPr>
          <p:nvPr>
            <p:ph type="ftr" sz="quarter" idx="11"/>
          </p:nvPr>
        </p:nvSpPr>
        <p:spPr/>
        <p:txBody>
          <a:bodyPr/>
          <a:lstStyle/>
          <a:p>
            <a:pPr>
              <a:defRPr/>
            </a:pPr>
            <a:r>
              <a:rPr lang="en-US" smtClean="0"/>
              <a:t>Learntec</a:t>
            </a:r>
            <a:endParaRPr lang="nl-NL" dirty="0"/>
          </a:p>
        </p:txBody>
      </p:sp>
      <p:sp>
        <p:nvSpPr>
          <p:cNvPr id="4" name="Slide Number Placeholder 3"/>
          <p:cNvSpPr>
            <a:spLocks noGrp="1"/>
          </p:cNvSpPr>
          <p:nvPr>
            <p:ph type="sldNum" sz="quarter" idx="12"/>
          </p:nvPr>
        </p:nvSpPr>
        <p:spPr/>
        <p:txBody>
          <a:bodyPr/>
          <a:lstStyle/>
          <a:p>
            <a:pPr>
              <a:defRPr/>
            </a:pPr>
            <a:r>
              <a:rPr lang="nl-NL" smtClean="0"/>
              <a:t>Slide </a:t>
            </a:r>
            <a:fld id="{D67153DB-9729-F94E-A78D-E92B41C04A26}" type="slidenum">
              <a:rPr lang="nl-NL" smtClean="0"/>
              <a:pPr>
                <a:defRPr/>
              </a:pPr>
              <a:t>15</a:t>
            </a:fld>
            <a:endParaRPr lang="nl-NL"/>
          </a:p>
        </p:txBody>
      </p:sp>
      <p:pic>
        <p:nvPicPr>
          <p:cNvPr id="5" name="Picture 4" descr="c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49" y="55835"/>
            <a:ext cx="8568680" cy="6613525"/>
          </a:xfrm>
          <a:prstGeom prst="rect">
            <a:avLst/>
          </a:prstGeom>
        </p:spPr>
      </p:pic>
      <p:sp>
        <p:nvSpPr>
          <p:cNvPr id="6" name="Oval 5"/>
          <p:cNvSpPr/>
          <p:nvPr/>
        </p:nvSpPr>
        <p:spPr>
          <a:xfrm>
            <a:off x="3779912" y="1988840"/>
            <a:ext cx="2592288" cy="792088"/>
          </a:xfrm>
          <a:prstGeom prst="ellipse">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7" name="Oval 6"/>
          <p:cNvSpPr/>
          <p:nvPr/>
        </p:nvSpPr>
        <p:spPr>
          <a:xfrm>
            <a:off x="3813571" y="2767856"/>
            <a:ext cx="5071857" cy="792088"/>
          </a:xfrm>
          <a:prstGeom prst="ellipse">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779912" y="3703588"/>
            <a:ext cx="5071857" cy="792088"/>
          </a:xfrm>
          <a:prstGeom prst="ellipse">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483871" y="4725144"/>
            <a:ext cx="4184473" cy="792088"/>
          </a:xfrm>
          <a:prstGeom prst="ellipse">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687071" y="5456312"/>
            <a:ext cx="4184473" cy="792088"/>
          </a:xfrm>
          <a:prstGeom prst="ellipse">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131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p:spPr>
        <p:txBody>
          <a:bodyPr/>
          <a:lstStyle/>
          <a:p>
            <a:r>
              <a:rPr lang="en-US" sz="4200" dirty="0" smtClean="0"/>
              <a:t>The GRAPPLE Adaptation Engine</a:t>
            </a:r>
            <a:endParaRPr lang="en-US" sz="4200" dirty="0"/>
          </a:p>
        </p:txBody>
      </p:sp>
      <p:sp>
        <p:nvSpPr>
          <p:cNvPr id="3" name="Content Placeholder 2"/>
          <p:cNvSpPr>
            <a:spLocks noGrp="1"/>
          </p:cNvSpPr>
          <p:nvPr>
            <p:ph idx="1"/>
          </p:nvPr>
        </p:nvSpPr>
        <p:spPr>
          <a:xfrm>
            <a:off x="457200" y="1600200"/>
            <a:ext cx="8363272" cy="4267200"/>
          </a:xfrm>
        </p:spPr>
        <p:txBody>
          <a:bodyPr/>
          <a:lstStyle/>
          <a:p>
            <a:r>
              <a:rPr lang="en-US" dirty="0" smtClean="0"/>
              <a:t>Concept access </a:t>
            </a:r>
            <a:r>
              <a:rPr lang="en-US" dirty="0" smtClean="0">
                <a:sym typeface="Wingdings"/>
              </a:rPr>
              <a:t></a:t>
            </a:r>
          </a:p>
          <a:p>
            <a:pPr marL="971550" lvl="1" indent="-514350">
              <a:buFont typeface="+mj-lt"/>
              <a:buAutoNum type="arabicPeriod"/>
            </a:pPr>
            <a:r>
              <a:rPr lang="en-US" dirty="0" smtClean="0">
                <a:sym typeface="Wingdings"/>
              </a:rPr>
              <a:t>user model updates (execute event code)</a:t>
            </a:r>
          </a:p>
          <a:p>
            <a:pPr marL="971550" lvl="1" indent="-514350">
              <a:buFont typeface="+mj-lt"/>
              <a:buAutoNum type="arabicPeriod"/>
            </a:pPr>
            <a:r>
              <a:rPr lang="en-US" dirty="0" smtClean="0">
                <a:sym typeface="Wingdings"/>
              </a:rPr>
              <a:t>determine adaptive layout</a:t>
            </a:r>
          </a:p>
          <a:p>
            <a:pPr marL="971550" lvl="1" indent="-514350">
              <a:buFont typeface="+mj-lt"/>
              <a:buAutoNum type="arabicPeriod"/>
            </a:pPr>
            <a:r>
              <a:rPr lang="en-US" dirty="0" smtClean="0">
                <a:sym typeface="Wingdings"/>
              </a:rPr>
              <a:t>retrieve and adapt a “page” (xml file)</a:t>
            </a:r>
          </a:p>
          <a:p>
            <a:pPr marL="1371600" lvl="2" indent="-514350"/>
            <a:r>
              <a:rPr lang="en-US" dirty="0" smtClean="0">
                <a:sym typeface="Wingdings"/>
              </a:rPr>
              <a:t>conditional inclusion of fragments/objects</a:t>
            </a:r>
          </a:p>
          <a:p>
            <a:pPr marL="1371600" lvl="2" indent="-514350"/>
            <a:r>
              <a:rPr lang="en-US" dirty="0" smtClean="0">
                <a:sym typeface="Wingdings"/>
              </a:rPr>
              <a:t>adapt </a:t>
            </a:r>
            <a:r>
              <a:rPr lang="en-US" dirty="0" err="1" smtClean="0">
                <a:sym typeface="Wingdings"/>
              </a:rPr>
              <a:t>destination+presentation</a:t>
            </a:r>
            <a:r>
              <a:rPr lang="en-US" dirty="0" smtClean="0">
                <a:sym typeface="Wingdings"/>
              </a:rPr>
              <a:t> of links</a:t>
            </a:r>
          </a:p>
          <a:p>
            <a:pPr marL="971550" lvl="1" indent="-514350">
              <a:buFont typeface="+mj-lt"/>
              <a:buAutoNum type="arabicPeriod"/>
            </a:pPr>
            <a:r>
              <a:rPr lang="en-US" dirty="0" smtClean="0">
                <a:sym typeface="Wingdings"/>
              </a:rPr>
              <a:t>generate additional parts: header, footer, accordion menu, …</a:t>
            </a:r>
          </a:p>
        </p:txBody>
      </p:sp>
      <p:sp>
        <p:nvSpPr>
          <p:cNvPr id="4" name="Date Placeholder 3"/>
          <p:cNvSpPr>
            <a:spLocks noGrp="1"/>
          </p:cNvSpPr>
          <p:nvPr>
            <p:ph type="dt" sz="half" idx="10"/>
          </p:nvPr>
        </p:nvSpPr>
        <p:spPr/>
        <p:txBody>
          <a:bodyPr/>
          <a:lstStyle/>
          <a:p>
            <a:pPr>
              <a:defRPr/>
            </a:pPr>
            <a:r>
              <a:rPr lang="en-US" dirty="0" smtClean="0"/>
              <a:t>February 1, </a:t>
            </a:r>
            <a:r>
              <a:rPr lang="en-US" dirty="0"/>
              <a:t>2011</a:t>
            </a:r>
            <a:endParaRPr lang="nl-NL" dirty="0"/>
          </a:p>
          <a:p>
            <a:pPr>
              <a:defRPr/>
            </a:pPr>
            <a:endParaRPr lang="nl-NL" dirty="0"/>
          </a:p>
        </p:txBody>
      </p:sp>
      <p:sp>
        <p:nvSpPr>
          <p:cNvPr id="5" name="Footer Placeholder 4"/>
          <p:cNvSpPr>
            <a:spLocks noGrp="1"/>
          </p:cNvSpPr>
          <p:nvPr>
            <p:ph type="ftr" sz="quarter" idx="11"/>
          </p:nvPr>
        </p:nvSpPr>
        <p:spPr/>
        <p:txBody>
          <a:bodyPr/>
          <a:lstStyle/>
          <a:p>
            <a:pPr>
              <a:defRPr/>
            </a:pPr>
            <a:r>
              <a:rPr lang="en-US" dirty="0" err="1" smtClean="0"/>
              <a:t>Learntec</a:t>
            </a:r>
            <a:endParaRPr lang="nl-NL" dirty="0"/>
          </a:p>
        </p:txBody>
      </p:sp>
      <p:sp>
        <p:nvSpPr>
          <p:cNvPr id="6" name="Slide Number Placeholder 5"/>
          <p:cNvSpPr>
            <a:spLocks noGrp="1"/>
          </p:cNvSpPr>
          <p:nvPr>
            <p:ph type="sldNum" sz="quarter" idx="12"/>
          </p:nvPr>
        </p:nvSpPr>
        <p:spPr/>
        <p:txBody>
          <a:bodyPr/>
          <a:lstStyle/>
          <a:p>
            <a:pPr>
              <a:defRPr/>
            </a:pPr>
            <a:r>
              <a:rPr lang="nl-NL" smtClean="0"/>
              <a:t>Slide </a:t>
            </a:r>
            <a:fld id="{EA72975C-79DC-7242-BC26-EF128F22ED01}" type="slidenum">
              <a:rPr lang="nl-NL" smtClean="0"/>
              <a:pPr>
                <a:defRPr/>
              </a:pPr>
              <a:t>16</a:t>
            </a:fld>
            <a:endParaRPr lang="nl-NL"/>
          </a:p>
        </p:txBody>
      </p:sp>
    </p:spTree>
    <p:extLst>
      <p:ext uri="{BB962C8B-B14F-4D97-AF65-F5344CB8AC3E}">
        <p14:creationId xmlns:p14="http://schemas.microsoft.com/office/powerpoint/2010/main" val="1437776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t>February 1, 2011</a:t>
            </a:r>
            <a:endParaRPr lang="nl-NL" dirty="0" smtClean="0"/>
          </a:p>
          <a:p>
            <a:pPr>
              <a:defRPr/>
            </a:pPr>
            <a:endParaRPr lang="nl-NL" dirty="0"/>
          </a:p>
        </p:txBody>
      </p:sp>
      <p:sp>
        <p:nvSpPr>
          <p:cNvPr id="3" name="Footer Placeholder 2"/>
          <p:cNvSpPr>
            <a:spLocks noGrp="1"/>
          </p:cNvSpPr>
          <p:nvPr>
            <p:ph type="ftr" sz="quarter" idx="11"/>
          </p:nvPr>
        </p:nvSpPr>
        <p:spPr/>
        <p:txBody>
          <a:bodyPr/>
          <a:lstStyle/>
          <a:p>
            <a:pPr>
              <a:defRPr/>
            </a:pPr>
            <a:r>
              <a:rPr lang="en-US" dirty="0" err="1" smtClean="0"/>
              <a:t>Learntec</a:t>
            </a:r>
            <a:endParaRPr lang="nl-NL" dirty="0"/>
          </a:p>
        </p:txBody>
      </p:sp>
      <p:sp>
        <p:nvSpPr>
          <p:cNvPr id="4" name="Slide Number Placeholder 3"/>
          <p:cNvSpPr>
            <a:spLocks noGrp="1"/>
          </p:cNvSpPr>
          <p:nvPr>
            <p:ph type="sldNum" sz="quarter" idx="12"/>
          </p:nvPr>
        </p:nvSpPr>
        <p:spPr/>
        <p:txBody>
          <a:bodyPr/>
          <a:lstStyle/>
          <a:p>
            <a:pPr>
              <a:defRPr/>
            </a:pPr>
            <a:r>
              <a:rPr lang="nl-NL" smtClean="0"/>
              <a:t>Slide </a:t>
            </a:r>
            <a:fld id="{D67153DB-9729-F94E-A78D-E92B41C04A26}" type="slidenum">
              <a:rPr lang="nl-NL" smtClean="0"/>
              <a:pPr>
                <a:defRPr/>
              </a:pPr>
              <a:t>17</a:t>
            </a:fld>
            <a:endParaRPr lang="nl-NL"/>
          </a:p>
        </p:txBody>
      </p:sp>
      <p:pic>
        <p:nvPicPr>
          <p:cNvPr id="7" name="Picture 6" descr="GALE-architectu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640"/>
            <a:ext cx="9144000" cy="6367482"/>
          </a:xfrm>
          <a:prstGeom prst="rect">
            <a:avLst/>
          </a:prstGeom>
        </p:spPr>
      </p:pic>
      <p:sp>
        <p:nvSpPr>
          <p:cNvPr id="8" name="Oval 7"/>
          <p:cNvSpPr/>
          <p:nvPr/>
        </p:nvSpPr>
        <p:spPr>
          <a:xfrm>
            <a:off x="899592" y="5085184"/>
            <a:ext cx="2592288" cy="792088"/>
          </a:xfrm>
          <a:prstGeom prst="ellipse">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Tree>
    <p:extLst>
      <p:ext uri="{BB962C8B-B14F-4D97-AF65-F5344CB8AC3E}">
        <p14:creationId xmlns:p14="http://schemas.microsoft.com/office/powerpoint/2010/main" val="1764088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Content for GALE</a:t>
            </a:r>
            <a:endParaRPr lang="en-US" dirty="0"/>
          </a:p>
        </p:txBody>
      </p:sp>
      <p:sp>
        <p:nvSpPr>
          <p:cNvPr id="3" name="Content Placeholder 2"/>
          <p:cNvSpPr>
            <a:spLocks noGrp="1"/>
          </p:cNvSpPr>
          <p:nvPr>
            <p:ph idx="1"/>
          </p:nvPr>
        </p:nvSpPr>
        <p:spPr>
          <a:xfrm>
            <a:off x="457200" y="1484784"/>
            <a:ext cx="8229600" cy="4267200"/>
          </a:xfrm>
        </p:spPr>
        <p:txBody>
          <a:bodyPr/>
          <a:lstStyle/>
          <a:p>
            <a:r>
              <a:rPr lang="en-US" dirty="0" smtClean="0"/>
              <a:t>Content = nodes (pages) in XML</a:t>
            </a:r>
          </a:p>
          <a:p>
            <a:pPr lvl="1"/>
            <a:r>
              <a:rPr lang="en-US" dirty="0" smtClean="0"/>
              <a:t>standard HTML and XHTML can be used</a:t>
            </a:r>
          </a:p>
          <a:p>
            <a:pPr lvl="1"/>
            <a:r>
              <a:rPr lang="en-US" dirty="0" smtClean="0"/>
              <a:t>special “gale” tags for adaptation:</a:t>
            </a:r>
          </a:p>
          <a:p>
            <a:pPr lvl="2"/>
            <a:r>
              <a:rPr lang="en-US" dirty="0" smtClean="0"/>
              <a:t>&lt;if&gt; &lt;then&gt; &lt;else&gt; for conditional inclusion</a:t>
            </a:r>
          </a:p>
          <a:p>
            <a:pPr lvl="2"/>
            <a:r>
              <a:rPr lang="en-US" dirty="0" smtClean="0"/>
              <a:t>&lt;object&gt; for adaptive resource inclusion</a:t>
            </a:r>
          </a:p>
          <a:p>
            <a:pPr lvl="2"/>
            <a:r>
              <a:rPr lang="en-US" dirty="0" smtClean="0"/>
              <a:t>&lt;a&gt; for adaptive link annotation</a:t>
            </a:r>
          </a:p>
          <a:p>
            <a:pPr lvl="2"/>
            <a:r>
              <a:rPr lang="en-US" dirty="0" smtClean="0"/>
              <a:t>&lt;variable&gt; and &lt;</a:t>
            </a:r>
            <a:r>
              <a:rPr lang="en-US" dirty="0" err="1" smtClean="0"/>
              <a:t>attr</a:t>
            </a:r>
            <a:r>
              <a:rPr lang="en-US" dirty="0" smtClean="0"/>
              <a:t>-variable&gt; for inserting user model data (in body or within a tag)</a:t>
            </a:r>
          </a:p>
          <a:p>
            <a:pPr lvl="2"/>
            <a:r>
              <a:rPr lang="en-US" dirty="0" smtClean="0"/>
              <a:t>&lt;for&gt; for repetitive insertion (through relationships)</a:t>
            </a:r>
            <a:endParaRPr lang="en-US" dirty="0"/>
          </a:p>
        </p:txBody>
      </p:sp>
      <p:sp>
        <p:nvSpPr>
          <p:cNvPr id="4" name="Date Placeholder 3"/>
          <p:cNvSpPr>
            <a:spLocks noGrp="1"/>
          </p:cNvSpPr>
          <p:nvPr>
            <p:ph type="dt" sz="half" idx="10"/>
          </p:nvPr>
        </p:nvSpPr>
        <p:spPr/>
        <p:txBody>
          <a:bodyPr/>
          <a:lstStyle/>
          <a:p>
            <a:pPr>
              <a:defRPr/>
            </a:pPr>
            <a:r>
              <a:rPr lang="en-US" smtClean="0"/>
              <a:t>February 1, 2011</a:t>
            </a:r>
            <a:endParaRPr lang="nl-NL" dirty="0"/>
          </a:p>
        </p:txBody>
      </p:sp>
      <p:sp>
        <p:nvSpPr>
          <p:cNvPr id="5" name="Footer Placeholder 4"/>
          <p:cNvSpPr>
            <a:spLocks noGrp="1"/>
          </p:cNvSpPr>
          <p:nvPr>
            <p:ph type="ftr" sz="quarter" idx="11"/>
          </p:nvPr>
        </p:nvSpPr>
        <p:spPr/>
        <p:txBody>
          <a:bodyPr/>
          <a:lstStyle/>
          <a:p>
            <a:pPr>
              <a:defRPr/>
            </a:pPr>
            <a:r>
              <a:rPr lang="en-US" smtClean="0"/>
              <a:t>Learntec</a:t>
            </a:r>
            <a:endParaRPr lang="nl-NL" dirty="0"/>
          </a:p>
        </p:txBody>
      </p:sp>
      <p:sp>
        <p:nvSpPr>
          <p:cNvPr id="6" name="Slide Number Placeholder 5"/>
          <p:cNvSpPr>
            <a:spLocks noGrp="1"/>
          </p:cNvSpPr>
          <p:nvPr>
            <p:ph type="sldNum" sz="quarter" idx="12"/>
          </p:nvPr>
        </p:nvSpPr>
        <p:spPr/>
        <p:txBody>
          <a:bodyPr/>
          <a:lstStyle/>
          <a:p>
            <a:pPr>
              <a:defRPr/>
            </a:pPr>
            <a:r>
              <a:rPr lang="nl-NL" smtClean="0"/>
              <a:t>Slide </a:t>
            </a:r>
            <a:fld id="{EA72975C-79DC-7242-BC26-EF128F22ED01}" type="slidenum">
              <a:rPr lang="nl-NL" smtClean="0"/>
              <a:pPr>
                <a:defRPr/>
              </a:pPr>
              <a:t>18</a:t>
            </a:fld>
            <a:endParaRPr lang="nl-NL"/>
          </a:p>
        </p:txBody>
      </p:sp>
    </p:spTree>
    <p:extLst>
      <p:ext uri="{BB962C8B-B14F-4D97-AF65-F5344CB8AC3E}">
        <p14:creationId xmlns:p14="http://schemas.microsoft.com/office/powerpoint/2010/main" val="3647595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395536" y="116632"/>
            <a:ext cx="8229600" cy="1143000"/>
          </a:xfrm>
        </p:spPr>
        <p:txBody>
          <a:bodyPr/>
          <a:lstStyle/>
          <a:p>
            <a:r>
              <a:rPr lang="en-US" dirty="0">
                <a:latin typeface="Lucida Sans Unicode" charset="0"/>
                <a:ea typeface="ＭＳ Ｐゴシック" charset="0"/>
                <a:cs typeface="ＭＳ Ｐゴシック" charset="0"/>
              </a:rPr>
              <a:t>Authoring Pages Separately</a:t>
            </a:r>
          </a:p>
        </p:txBody>
      </p:sp>
      <p:sp>
        <p:nvSpPr>
          <p:cNvPr id="9523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smtClean="0">
                <a:latin typeface="Lucida Sans Unicode" charset="0"/>
              </a:rPr>
              <a:t>February 1, 2011</a:t>
            </a:r>
            <a:endParaRPr lang="nl-NL" sz="1100" dirty="0">
              <a:latin typeface="Lucida Sans Unicode" charset="0"/>
            </a:endParaRPr>
          </a:p>
        </p:txBody>
      </p:sp>
      <p:sp>
        <p:nvSpPr>
          <p:cNvPr id="9523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err="1" smtClean="0">
                <a:solidFill>
                  <a:srgbClr val="0B2C73"/>
                </a:solidFill>
                <a:latin typeface="Lucida Sans Unicode" charset="0"/>
              </a:rPr>
              <a:t>Learntec</a:t>
            </a:r>
            <a:endParaRPr lang="nl-NL" sz="1400" dirty="0">
              <a:solidFill>
                <a:srgbClr val="0B2C73"/>
              </a:solidFill>
              <a:latin typeface="Lucida Sans Unicode" charset="0"/>
            </a:endParaRPr>
          </a:p>
        </p:txBody>
      </p:sp>
      <p:sp>
        <p:nvSpPr>
          <p:cNvPr id="9523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l-NL" sz="1100">
                <a:latin typeface="Lucida Sans Unicode" charset="0"/>
              </a:rPr>
              <a:t>Slide </a:t>
            </a:r>
            <a:fld id="{D1EA92BE-72E4-1B42-95A0-127B08703D4A}" type="slidenum">
              <a:rPr lang="nl-NL" sz="1100">
                <a:latin typeface="Lucida Sans Unicode" charset="0"/>
              </a:rPr>
              <a:pPr eaLnBrk="1" hangingPunct="1"/>
              <a:t>19</a:t>
            </a:fld>
            <a:endParaRPr lang="nl-NL" sz="1100">
              <a:latin typeface="Lucida Sans Unicode" charset="0"/>
            </a:endParaRPr>
          </a:p>
        </p:txBody>
      </p:sp>
      <p:graphicFrame>
        <p:nvGraphicFramePr>
          <p:cNvPr id="95237" name="Object 2"/>
          <p:cNvGraphicFramePr>
            <a:graphicFrameLocks noChangeAspect="1"/>
          </p:cNvGraphicFramePr>
          <p:nvPr/>
        </p:nvGraphicFramePr>
        <p:xfrm>
          <a:off x="990600" y="1306513"/>
          <a:ext cx="6934200" cy="5475287"/>
        </p:xfrm>
        <a:graphic>
          <a:graphicData uri="http://schemas.openxmlformats.org/presentationml/2006/ole">
            <mc:AlternateContent xmlns:mc="http://schemas.openxmlformats.org/markup-compatibility/2006">
              <mc:Choice xmlns:v="urn:schemas-microsoft-com:vml" Requires="v">
                <p:oleObj spid="_x0000_s95387" name="Document" r:id="rId4" imgW="13765079" imgH="10869841" progId="Word.Document.12">
                  <p:link updateAutomatic="1"/>
                </p:oleObj>
              </mc:Choice>
              <mc:Fallback>
                <p:oleObj name="Document" r:id="rId4" imgW="13765079" imgH="10869841" progId="Word.Documen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06513"/>
                        <a:ext cx="6934200" cy="547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274638"/>
            <a:ext cx="5943600" cy="1143000"/>
          </a:xfrm>
        </p:spPr>
        <p:txBody>
          <a:bodyPr/>
          <a:lstStyle/>
          <a:p>
            <a:r>
              <a:rPr lang="en-US">
                <a:latin typeface="Lucida Sans Unicode" charset="0"/>
                <a:ea typeface="ＭＳ Ｐゴシック" charset="0"/>
                <a:cs typeface="ＭＳ Ｐゴシック" charset="0"/>
              </a:rPr>
              <a:t>What is GRAPPLE?</a:t>
            </a:r>
          </a:p>
        </p:txBody>
      </p:sp>
      <p:sp>
        <p:nvSpPr>
          <p:cNvPr id="19458" name="Content Placeholder 2"/>
          <p:cNvSpPr>
            <a:spLocks noGrp="1"/>
          </p:cNvSpPr>
          <p:nvPr>
            <p:ph idx="1"/>
          </p:nvPr>
        </p:nvSpPr>
        <p:spPr/>
        <p:txBody>
          <a:bodyPr/>
          <a:lstStyle/>
          <a:p>
            <a:r>
              <a:rPr lang="en-US" dirty="0">
                <a:latin typeface="Lucida Sans Unicode" charset="0"/>
                <a:ea typeface="ＭＳ Ｐゴシック" charset="0"/>
                <a:cs typeface="ＭＳ Ｐゴシック" charset="0"/>
              </a:rPr>
              <a:t>EU FP7 STREP Project</a:t>
            </a:r>
          </a:p>
          <a:p>
            <a:pPr lvl="1"/>
            <a:r>
              <a:rPr lang="en-US" dirty="0">
                <a:latin typeface="Lucida Sans Unicode" charset="0"/>
                <a:ea typeface="ＭＳ Ｐゴシック" charset="0"/>
              </a:rPr>
              <a:t>15 partners from 9 countries</a:t>
            </a:r>
          </a:p>
          <a:p>
            <a:pPr lvl="1"/>
            <a:r>
              <a:rPr lang="en-US" dirty="0">
                <a:latin typeface="Lucida Sans Unicode" charset="0"/>
                <a:ea typeface="ＭＳ Ｐゴシック" charset="0"/>
              </a:rPr>
              <a:t>12 education/research, 3 companies</a:t>
            </a:r>
          </a:p>
          <a:p>
            <a:pPr lvl="1"/>
            <a:r>
              <a:rPr lang="en-US" dirty="0">
                <a:latin typeface="Lucida Sans Unicode" charset="0"/>
                <a:ea typeface="ＭＳ Ｐゴシック" charset="0"/>
              </a:rPr>
              <a:t>budget 5.3 M€, subsidy 3.85 M€</a:t>
            </a:r>
          </a:p>
          <a:p>
            <a:pPr lvl="1"/>
            <a:r>
              <a:rPr lang="en-US" dirty="0">
                <a:latin typeface="Lucida Sans Unicode" charset="0"/>
                <a:ea typeface="ＭＳ Ｐゴシック" charset="0"/>
              </a:rPr>
              <a:t>3 year project, </a:t>
            </a:r>
            <a:r>
              <a:rPr lang="en-US" dirty="0" smtClean="0">
                <a:latin typeface="Lucida Sans Unicode" charset="0"/>
                <a:ea typeface="ＭＳ Ｐゴシック" charset="0"/>
              </a:rPr>
              <a:t>Feb. 2008 to Jan. 2011</a:t>
            </a:r>
            <a:endParaRPr lang="en-US" dirty="0">
              <a:latin typeface="Lucida Sans Unicode" charset="0"/>
              <a:ea typeface="ＭＳ Ｐゴシック" charset="0"/>
            </a:endParaRPr>
          </a:p>
          <a:p>
            <a:pPr lvl="1"/>
            <a:r>
              <a:rPr lang="en-US" dirty="0">
                <a:latin typeface="Lucida Sans Unicode" charset="0"/>
                <a:ea typeface="ＭＳ Ｐゴシック" charset="0"/>
              </a:rPr>
              <a:t>main goal: delivering an </a:t>
            </a:r>
            <a:r>
              <a:rPr lang="en-US" i="1" dirty="0">
                <a:latin typeface="Lucida Sans Unicode" charset="0"/>
                <a:ea typeface="ＭＳ Ｐゴシック" charset="0"/>
              </a:rPr>
              <a:t>integration</a:t>
            </a:r>
            <a:r>
              <a:rPr lang="en-US" dirty="0">
                <a:latin typeface="Lucida Sans Unicode" charset="0"/>
                <a:ea typeface="ＭＳ Ｐゴシック" charset="0"/>
              </a:rPr>
              <a:t> between </a:t>
            </a:r>
            <a:r>
              <a:rPr lang="en-US" i="1" dirty="0">
                <a:latin typeface="Lucida Sans Unicode" charset="0"/>
                <a:ea typeface="ＭＳ Ｐゴシック" charset="0"/>
              </a:rPr>
              <a:t>Learning Management Systems</a:t>
            </a:r>
            <a:r>
              <a:rPr lang="en-US" dirty="0">
                <a:latin typeface="Lucida Sans Unicode" charset="0"/>
                <a:ea typeface="ＭＳ Ｐゴシック" charset="0"/>
              </a:rPr>
              <a:t> and </a:t>
            </a:r>
            <a:r>
              <a:rPr lang="en-US" i="1" dirty="0">
                <a:latin typeface="Lucida Sans Unicode" charset="0"/>
                <a:ea typeface="ＭＳ Ｐゴシック" charset="0"/>
              </a:rPr>
              <a:t>Adaptive Learning Environments</a:t>
            </a:r>
            <a:endParaRPr lang="en-US" dirty="0">
              <a:latin typeface="Lucida Sans Unicode" charset="0"/>
              <a:ea typeface="ＭＳ Ｐゴシック" charset="0"/>
            </a:endParaRPr>
          </a:p>
          <a:p>
            <a:pPr lvl="1"/>
            <a:endParaRPr lang="en-US" dirty="0">
              <a:latin typeface="Lucida Sans Unicode" charset="0"/>
              <a:ea typeface="ＭＳ Ｐゴシック" charset="0"/>
            </a:endParaRPr>
          </a:p>
        </p:txBody>
      </p:sp>
      <p:sp>
        <p:nvSpPr>
          <p:cNvPr id="1945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smtClean="0">
                <a:latin typeface="Lucida Sans Unicode" charset="0"/>
              </a:rPr>
              <a:t>February 1, 2011</a:t>
            </a:r>
            <a:endParaRPr lang="nl-NL" sz="1100" dirty="0">
              <a:latin typeface="Lucida Sans Unicode" charset="0"/>
            </a:endParaRPr>
          </a:p>
        </p:txBody>
      </p:sp>
      <p:sp>
        <p:nvSpPr>
          <p:cNvPr id="194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err="1" smtClean="0">
                <a:solidFill>
                  <a:srgbClr val="0B2C73"/>
                </a:solidFill>
                <a:latin typeface="Lucida Sans Unicode" charset="0"/>
              </a:rPr>
              <a:t>Learntec</a:t>
            </a:r>
            <a:endParaRPr lang="nl-NL" sz="1400" dirty="0">
              <a:solidFill>
                <a:srgbClr val="0B2C73"/>
              </a:solidFill>
              <a:latin typeface="Lucida Sans Unicode" charset="0"/>
            </a:endParaRPr>
          </a:p>
        </p:txBody>
      </p:sp>
      <p:sp>
        <p:nvSpPr>
          <p:cNvPr id="1946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l-NL" sz="1100">
                <a:latin typeface="Lucida Sans Unicode" charset="0"/>
              </a:rPr>
              <a:t>Slide </a:t>
            </a:r>
            <a:fld id="{66674792-B833-4441-AF60-D8E3BA87A4F8}" type="slidenum">
              <a:rPr lang="nl-NL" sz="1100">
                <a:latin typeface="Lucida Sans Unicode" charset="0"/>
              </a:rPr>
              <a:pPr eaLnBrk="1" hangingPunct="1"/>
              <a:t>2</a:t>
            </a:fld>
            <a:endParaRPr lang="nl-NL" sz="1100">
              <a:latin typeface="Lucida Sans Unicode" charset="0"/>
            </a:endParaRPr>
          </a:p>
        </p:txBody>
      </p:sp>
      <p:pic>
        <p:nvPicPr>
          <p:cNvPr id="194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152400"/>
            <a:ext cx="26098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57200" y="125760"/>
            <a:ext cx="8229600" cy="1143000"/>
          </a:xfrm>
        </p:spPr>
        <p:txBody>
          <a:bodyPr/>
          <a:lstStyle/>
          <a:p>
            <a:r>
              <a:rPr lang="en-US" dirty="0">
                <a:latin typeface="Lucida Sans Unicode" charset="0"/>
                <a:ea typeface="ＭＳ Ｐゴシック" charset="0"/>
                <a:cs typeface="ＭＳ Ｐゴシック" charset="0"/>
              </a:rPr>
              <a:t>Template-Based Authoring</a:t>
            </a:r>
          </a:p>
        </p:txBody>
      </p:sp>
      <p:sp>
        <p:nvSpPr>
          <p:cNvPr id="9728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smtClean="0">
                <a:latin typeface="Lucida Sans Unicode" charset="0"/>
              </a:rPr>
              <a:t>February 1, 2011</a:t>
            </a:r>
            <a:endParaRPr lang="nl-NL" sz="1100" dirty="0">
              <a:latin typeface="Lucida Sans Unicode" charset="0"/>
            </a:endParaRPr>
          </a:p>
        </p:txBody>
      </p:sp>
      <p:sp>
        <p:nvSpPr>
          <p:cNvPr id="9728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err="1" smtClean="0">
                <a:solidFill>
                  <a:srgbClr val="0B2C73"/>
                </a:solidFill>
                <a:latin typeface="Lucida Sans Unicode" charset="0"/>
              </a:rPr>
              <a:t>Learntec</a:t>
            </a:r>
            <a:endParaRPr lang="nl-NL" sz="1400" dirty="0">
              <a:solidFill>
                <a:srgbClr val="0B2C73"/>
              </a:solidFill>
              <a:latin typeface="Lucida Sans Unicode" charset="0"/>
            </a:endParaRPr>
          </a:p>
        </p:txBody>
      </p:sp>
      <p:sp>
        <p:nvSpPr>
          <p:cNvPr id="9728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l-NL" sz="1100">
                <a:latin typeface="Lucida Sans Unicode" charset="0"/>
              </a:rPr>
              <a:t>Slide </a:t>
            </a:r>
            <a:fld id="{B220A399-C619-4340-8AED-938305A0A057}" type="slidenum">
              <a:rPr lang="nl-NL" sz="1100">
                <a:latin typeface="Lucida Sans Unicode" charset="0"/>
              </a:rPr>
              <a:pPr eaLnBrk="1" hangingPunct="1"/>
              <a:t>20</a:t>
            </a:fld>
            <a:endParaRPr lang="nl-NL" sz="1100">
              <a:latin typeface="Lucida Sans Unicode" charset="0"/>
            </a:endParaRPr>
          </a:p>
        </p:txBody>
      </p:sp>
      <p:pic>
        <p:nvPicPr>
          <p:cNvPr id="9728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447800"/>
            <a:ext cx="86725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lstStyle/>
          <a:p>
            <a:r>
              <a:rPr lang="en-GB" sz="3900" dirty="0" smtClean="0">
                <a:latin typeface="Lucida Sans Unicode" charset="0"/>
                <a:ea typeface="ＭＳ Ｐゴシック" charset="0"/>
                <a:cs typeface="ＭＳ Ｐゴシック" charset="0"/>
              </a:rPr>
              <a:t>Conditional</a:t>
            </a:r>
            <a:r>
              <a:rPr lang="en-GB" sz="4000" dirty="0" smtClean="0">
                <a:latin typeface="Lucida Sans Unicode" charset="0"/>
                <a:ea typeface="ＭＳ Ｐゴシック" charset="0"/>
                <a:cs typeface="ＭＳ Ｐゴシック" charset="0"/>
              </a:rPr>
              <a:t> Inclusion of Fragments</a:t>
            </a:r>
            <a:endParaRPr lang="en-US" sz="4000" dirty="0"/>
          </a:p>
        </p:txBody>
      </p:sp>
      <p:sp>
        <p:nvSpPr>
          <p:cNvPr id="3" name="Content Placeholder 2"/>
          <p:cNvSpPr>
            <a:spLocks noGrp="1"/>
          </p:cNvSpPr>
          <p:nvPr>
            <p:ph idx="1"/>
          </p:nvPr>
        </p:nvSpPr>
        <p:spPr>
          <a:xfrm>
            <a:off x="323528" y="1600200"/>
            <a:ext cx="8496944" cy="4267200"/>
          </a:xfrm>
        </p:spPr>
        <p:txBody>
          <a:bodyPr/>
          <a:lstStyle/>
          <a:p>
            <a:pPr>
              <a:spcBef>
                <a:spcPts val="600"/>
              </a:spcBef>
            </a:pPr>
            <a:r>
              <a:rPr lang="en-GB" dirty="0" smtClean="0">
                <a:latin typeface="Lucida Sans Unicode" charset="0"/>
                <a:ea typeface="ＭＳ Ｐゴシック" charset="0"/>
                <a:cs typeface="ＭＳ Ｐゴシック" charset="0"/>
              </a:rPr>
              <a:t>Example from the course “</a:t>
            </a:r>
            <a:r>
              <a:rPr lang="en-GB" i="1" dirty="0" smtClean="0">
                <a:latin typeface="Lucida Sans Unicode" charset="0"/>
                <a:ea typeface="ＭＳ Ｐゴシック" charset="0"/>
                <a:cs typeface="ＭＳ Ｐゴシック" charset="0"/>
              </a:rPr>
              <a:t>hypermedia structures and systems</a:t>
            </a:r>
            <a:r>
              <a:rPr lang="en-GB" dirty="0" smtClean="0">
                <a:latin typeface="Lucida Sans Unicode" charset="0"/>
                <a:ea typeface="ＭＳ Ｐゴシック" charset="0"/>
                <a:cs typeface="ＭＳ Ｐゴシック" charset="0"/>
              </a:rPr>
              <a:t>” taught at the TU/e:</a:t>
            </a:r>
          </a:p>
          <a:p>
            <a:pPr lvl="1">
              <a:lnSpc>
                <a:spcPct val="84000"/>
              </a:lnSpc>
              <a:spcBef>
                <a:spcPts val="600"/>
              </a:spcBef>
            </a:pPr>
            <a:r>
              <a:rPr lang="en-GB" sz="2400" dirty="0" smtClean="0">
                <a:latin typeface="Lucida Sans Unicode" charset="0"/>
                <a:ea typeface="ＭＳ Ｐゴシック" charset="0"/>
                <a:cs typeface="ＭＳ Ｐゴシック" charset="0"/>
              </a:rPr>
              <a:t>Before reading about </a:t>
            </a:r>
            <a:r>
              <a:rPr lang="en-GB" sz="2400" dirty="0" err="1" smtClean="0">
                <a:latin typeface="Lucida Sans Unicode" charset="0"/>
                <a:ea typeface="ＭＳ Ｐゴシック" charset="0"/>
                <a:cs typeface="ＭＳ Ｐゴシック" charset="0"/>
              </a:rPr>
              <a:t>Xanadu</a:t>
            </a:r>
            <a:r>
              <a:rPr lang="en-GB" sz="2400" dirty="0" smtClean="0">
                <a:latin typeface="Lucida Sans Unicode" charset="0"/>
                <a:ea typeface="ＭＳ Ｐゴシック" charset="0"/>
                <a:cs typeface="ＭＳ Ｐゴシック" charset="0"/>
              </a:rPr>
              <a:t> the URL page shows:</a:t>
            </a:r>
          </a:p>
          <a:p>
            <a:pPr marL="914400" lvl="2" indent="0">
              <a:lnSpc>
                <a:spcPct val="84000"/>
              </a:lnSpc>
              <a:spcBef>
                <a:spcPts val="600"/>
              </a:spcBef>
              <a:buNone/>
            </a:pPr>
            <a:r>
              <a:rPr lang="en-GB" sz="2000" dirty="0" smtClean="0">
                <a:latin typeface="Lucida Sans Unicode" charset="0"/>
                <a:ea typeface="ＭＳ Ｐゴシック" charset="0"/>
              </a:rPr>
              <a:t>…</a:t>
            </a:r>
            <a:r>
              <a:rPr lang="en-GB" sz="2000" dirty="0">
                <a:latin typeface="Lucida Sans Unicode" charset="0"/>
                <a:ea typeface="ＭＳ Ｐゴシック" charset="0"/>
              </a:rPr>
              <a:t/>
            </a:r>
            <a:br>
              <a:rPr lang="en-GB" sz="2000" dirty="0">
                <a:latin typeface="Lucida Sans Unicode" charset="0"/>
                <a:ea typeface="ＭＳ Ｐゴシック" charset="0"/>
              </a:rPr>
            </a:br>
            <a:r>
              <a:rPr lang="en-GB" sz="2000" dirty="0">
                <a:latin typeface="Lucida Sans Unicode" charset="0"/>
                <a:ea typeface="ＭＳ Ｐゴシック" charset="0"/>
              </a:rPr>
              <a:t>In </a:t>
            </a:r>
            <a:r>
              <a:rPr lang="en-GB" sz="2000" dirty="0" err="1">
                <a:solidFill>
                  <a:srgbClr val="3333CC"/>
                </a:solidFill>
                <a:latin typeface="Lucida Sans Unicode" charset="0"/>
                <a:ea typeface="ＭＳ Ｐゴシック" charset="0"/>
              </a:rPr>
              <a:t>Xanadu</a:t>
            </a:r>
            <a:r>
              <a:rPr lang="en-GB" sz="2000" dirty="0">
                <a:latin typeface="Lucida Sans Unicode" charset="0"/>
                <a:ea typeface="ＭＳ Ｐゴシック" charset="0"/>
              </a:rPr>
              <a:t> (a fully distributed hypertext system, developed by Ted Nelson at Brown University, from 1965 on) there was only one protocol, so that part could be missing.</a:t>
            </a:r>
            <a:br>
              <a:rPr lang="en-GB" sz="2000" dirty="0">
                <a:latin typeface="Lucida Sans Unicode" charset="0"/>
                <a:ea typeface="ＭＳ Ｐゴシック" charset="0"/>
              </a:rPr>
            </a:br>
            <a:r>
              <a:rPr lang="en-GB" sz="2000" dirty="0" smtClean="0">
                <a:latin typeface="Lucida Sans Unicode" charset="0"/>
                <a:ea typeface="ＭＳ Ｐゴシック" charset="0"/>
              </a:rPr>
              <a:t>…</a:t>
            </a:r>
            <a:endParaRPr lang="en-GB" sz="2000" dirty="0">
              <a:latin typeface="Lucida Sans Unicode" charset="0"/>
              <a:ea typeface="ＭＳ Ｐゴシック" charset="0"/>
            </a:endParaRPr>
          </a:p>
          <a:p>
            <a:pPr lvl="1">
              <a:lnSpc>
                <a:spcPct val="84000"/>
              </a:lnSpc>
              <a:spcBef>
                <a:spcPts val="600"/>
              </a:spcBef>
            </a:pPr>
            <a:r>
              <a:rPr lang="en-GB" sz="2400" dirty="0">
                <a:latin typeface="Lucida Sans Unicode" charset="0"/>
                <a:ea typeface="ＭＳ Ｐゴシック" charset="0"/>
                <a:cs typeface="ＭＳ Ｐゴシック" charset="0"/>
              </a:rPr>
              <a:t>After </a:t>
            </a:r>
            <a:r>
              <a:rPr lang="en-GB" sz="2400" dirty="0" smtClean="0">
                <a:latin typeface="Lucida Sans Unicode" charset="0"/>
                <a:ea typeface="ＭＳ Ｐゴシック" charset="0"/>
                <a:cs typeface="ＭＳ Ｐゴシック" charset="0"/>
              </a:rPr>
              <a:t>reading about </a:t>
            </a:r>
            <a:r>
              <a:rPr lang="en-GB" sz="2400" dirty="0" err="1" smtClean="0">
                <a:latin typeface="Lucida Sans Unicode" charset="0"/>
                <a:ea typeface="ＭＳ Ｐゴシック" charset="0"/>
                <a:cs typeface="ＭＳ Ｐゴシック" charset="0"/>
              </a:rPr>
              <a:t>Xanadu</a:t>
            </a:r>
            <a:r>
              <a:rPr lang="en-GB" sz="2400" dirty="0" smtClean="0">
                <a:latin typeface="Lucida Sans Unicode" charset="0"/>
                <a:ea typeface="ＭＳ Ｐゴシック" charset="0"/>
                <a:cs typeface="ＭＳ Ｐゴシック" charset="0"/>
              </a:rPr>
              <a:t> this becomes:</a:t>
            </a:r>
            <a:endParaRPr lang="en-GB" sz="2400" dirty="0">
              <a:latin typeface="Lucida Sans Unicode" charset="0"/>
              <a:ea typeface="ＭＳ Ｐゴシック" charset="0"/>
              <a:cs typeface="ＭＳ Ｐゴシック" charset="0"/>
            </a:endParaRPr>
          </a:p>
          <a:p>
            <a:pPr marL="914400" lvl="2" indent="0">
              <a:lnSpc>
                <a:spcPct val="84000"/>
              </a:lnSpc>
              <a:spcBef>
                <a:spcPts val="500"/>
              </a:spcBef>
              <a:buNone/>
            </a:pPr>
            <a:r>
              <a:rPr lang="en-GB" sz="2000" dirty="0">
                <a:latin typeface="Lucida Sans Unicode" charset="0"/>
                <a:ea typeface="ＭＳ Ｐゴシック" charset="0"/>
              </a:rPr>
              <a:t>…</a:t>
            </a:r>
            <a:br>
              <a:rPr lang="en-GB" sz="2000" dirty="0">
                <a:latin typeface="Lucida Sans Unicode" charset="0"/>
                <a:ea typeface="ＭＳ Ｐゴシック" charset="0"/>
              </a:rPr>
            </a:br>
            <a:r>
              <a:rPr lang="en-GB" sz="2000" dirty="0">
                <a:latin typeface="Lucida Sans Unicode" charset="0"/>
                <a:ea typeface="ＭＳ Ｐゴシック" charset="0"/>
              </a:rPr>
              <a:t>In </a:t>
            </a:r>
            <a:r>
              <a:rPr lang="en-GB" sz="2000" dirty="0" err="1">
                <a:solidFill>
                  <a:srgbClr val="990099"/>
                </a:solidFill>
                <a:latin typeface="Lucida Sans Unicode" charset="0"/>
                <a:ea typeface="ＭＳ Ｐゴシック" charset="0"/>
              </a:rPr>
              <a:t>Xanadu</a:t>
            </a:r>
            <a:r>
              <a:rPr lang="en-GB" sz="2000" dirty="0">
                <a:solidFill>
                  <a:srgbClr val="990099"/>
                </a:solidFill>
                <a:latin typeface="Lucida Sans Unicode" charset="0"/>
                <a:ea typeface="ＭＳ Ｐゴシック" charset="0"/>
              </a:rPr>
              <a:t> </a:t>
            </a:r>
            <a:r>
              <a:rPr lang="en-GB" sz="2000" dirty="0">
                <a:latin typeface="Lucida Sans Unicode" charset="0"/>
                <a:ea typeface="ＭＳ Ｐゴシック" charset="0"/>
              </a:rPr>
              <a:t>there was only one protocol, so that part could be missing.</a:t>
            </a:r>
            <a:br>
              <a:rPr lang="en-GB" sz="2000" dirty="0">
                <a:latin typeface="Lucida Sans Unicode" charset="0"/>
                <a:ea typeface="ＭＳ Ｐゴシック" charset="0"/>
              </a:rPr>
            </a:br>
            <a:r>
              <a:rPr lang="en-GB" sz="2000" dirty="0" smtClean="0">
                <a:latin typeface="Lucida Sans Unicode" charset="0"/>
                <a:ea typeface="ＭＳ Ｐゴシック" charset="0"/>
              </a:rPr>
              <a:t>…</a:t>
            </a:r>
            <a:endParaRPr lang="en-US" sz="2000" dirty="0">
              <a:latin typeface="Lucida Sans Unicode" charset="0"/>
              <a:ea typeface="ＭＳ Ｐゴシック" charset="0"/>
            </a:endParaRPr>
          </a:p>
          <a:p>
            <a:pPr marL="0" indent="0">
              <a:buNone/>
            </a:pPr>
            <a:endParaRPr lang="en-US" dirty="0"/>
          </a:p>
        </p:txBody>
      </p:sp>
      <p:sp>
        <p:nvSpPr>
          <p:cNvPr id="4" name="Date Placeholder 3"/>
          <p:cNvSpPr>
            <a:spLocks noGrp="1"/>
          </p:cNvSpPr>
          <p:nvPr>
            <p:ph type="dt" sz="half" idx="10"/>
          </p:nvPr>
        </p:nvSpPr>
        <p:spPr/>
        <p:txBody>
          <a:bodyPr/>
          <a:lstStyle/>
          <a:p>
            <a:pPr>
              <a:defRPr/>
            </a:pPr>
            <a:r>
              <a:rPr lang="en-US" dirty="0" smtClean="0"/>
              <a:t>February 1, 2011</a:t>
            </a:r>
            <a:endParaRPr lang="nl-NL" dirty="0"/>
          </a:p>
          <a:p>
            <a:pPr>
              <a:defRPr/>
            </a:pPr>
            <a:endParaRPr lang="nl-NL" dirty="0"/>
          </a:p>
        </p:txBody>
      </p:sp>
      <p:sp>
        <p:nvSpPr>
          <p:cNvPr id="5" name="Footer Placeholder 4"/>
          <p:cNvSpPr>
            <a:spLocks noGrp="1"/>
          </p:cNvSpPr>
          <p:nvPr>
            <p:ph type="ftr" sz="quarter" idx="11"/>
          </p:nvPr>
        </p:nvSpPr>
        <p:spPr/>
        <p:txBody>
          <a:bodyPr/>
          <a:lstStyle/>
          <a:p>
            <a:pPr>
              <a:defRPr/>
            </a:pPr>
            <a:r>
              <a:rPr lang="en-US" dirty="0" err="1" smtClean="0"/>
              <a:t>Learntec</a:t>
            </a:r>
            <a:endParaRPr lang="nl-NL" dirty="0"/>
          </a:p>
        </p:txBody>
      </p:sp>
      <p:sp>
        <p:nvSpPr>
          <p:cNvPr id="6" name="Slide Number Placeholder 5"/>
          <p:cNvSpPr>
            <a:spLocks noGrp="1"/>
          </p:cNvSpPr>
          <p:nvPr>
            <p:ph type="sldNum" sz="quarter" idx="12"/>
          </p:nvPr>
        </p:nvSpPr>
        <p:spPr/>
        <p:txBody>
          <a:bodyPr/>
          <a:lstStyle/>
          <a:p>
            <a:pPr>
              <a:defRPr/>
            </a:pPr>
            <a:r>
              <a:rPr lang="nl-NL" smtClean="0"/>
              <a:t>Slide </a:t>
            </a:r>
            <a:fld id="{EA72975C-79DC-7242-BC26-EF128F22ED01}" type="slidenum">
              <a:rPr lang="nl-NL" smtClean="0"/>
              <a:pPr>
                <a:defRPr/>
              </a:pPr>
              <a:t>21</a:t>
            </a:fld>
            <a:endParaRPr lang="nl-NL"/>
          </a:p>
        </p:txBody>
      </p:sp>
    </p:spTree>
    <p:extLst>
      <p:ext uri="{BB962C8B-B14F-4D97-AF65-F5344CB8AC3E}">
        <p14:creationId xmlns:p14="http://schemas.microsoft.com/office/powerpoint/2010/main" val="289762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Adaptation in GALE</a:t>
            </a:r>
            <a:endParaRPr lang="en-US" dirty="0"/>
          </a:p>
        </p:txBody>
      </p:sp>
      <p:sp>
        <p:nvSpPr>
          <p:cNvPr id="3" name="Content Placeholder 2"/>
          <p:cNvSpPr>
            <a:spLocks noGrp="1"/>
          </p:cNvSpPr>
          <p:nvPr>
            <p:ph idx="1"/>
          </p:nvPr>
        </p:nvSpPr>
        <p:spPr>
          <a:xfrm>
            <a:off x="457200" y="1600200"/>
            <a:ext cx="8435280" cy="4267200"/>
          </a:xfrm>
        </p:spPr>
        <p:txBody>
          <a:bodyPr/>
          <a:lstStyle/>
          <a:p>
            <a:r>
              <a:rPr lang="en-US" dirty="0" smtClean="0"/>
              <a:t>Standard schema:</a:t>
            </a:r>
          </a:p>
          <a:p>
            <a:pPr lvl="1"/>
            <a:r>
              <a:rPr lang="en-US" sz="2400" dirty="0" smtClean="0"/>
              <a:t>links are </a:t>
            </a:r>
            <a:r>
              <a:rPr lang="en-US" sz="2400" dirty="0" smtClean="0">
                <a:solidFill>
                  <a:srgbClr val="0000FF"/>
                </a:solidFill>
              </a:rPr>
              <a:t>good</a:t>
            </a:r>
            <a:r>
              <a:rPr lang="en-US" sz="2400" dirty="0" smtClean="0"/>
              <a:t>, </a:t>
            </a:r>
            <a:r>
              <a:rPr lang="en-US" sz="2400" dirty="0" smtClean="0">
                <a:solidFill>
                  <a:srgbClr val="660066"/>
                </a:solidFill>
              </a:rPr>
              <a:t>neutral </a:t>
            </a:r>
            <a:r>
              <a:rPr lang="en-US" sz="2400" dirty="0" smtClean="0"/>
              <a:t>or </a:t>
            </a:r>
            <a:r>
              <a:rPr lang="en-US" sz="2400" dirty="0" smtClean="0">
                <a:solidFill>
                  <a:schemeClr val="bg1"/>
                </a:solidFill>
              </a:rPr>
              <a:t>bad</a:t>
            </a:r>
            <a:r>
              <a:rPr lang="en-US" sz="2400" dirty="0" smtClean="0"/>
              <a:t>;</a:t>
            </a:r>
          </a:p>
          <a:p>
            <a:pPr lvl="1"/>
            <a:r>
              <a:rPr lang="en-US" sz="2400" dirty="0" smtClean="0"/>
              <a:t>link classes are used by a CSS </a:t>
            </a:r>
            <a:r>
              <a:rPr lang="en-US" sz="2400" i="1" dirty="0" err="1" smtClean="0"/>
              <a:t>stylesheet</a:t>
            </a:r>
            <a:r>
              <a:rPr lang="en-US" sz="2400" dirty="0" smtClean="0"/>
              <a:t> to create the presentation color scheme</a:t>
            </a:r>
          </a:p>
          <a:p>
            <a:r>
              <a:rPr lang="en-US" dirty="0" smtClean="0"/>
              <a:t>Actual functionality:</a:t>
            </a:r>
          </a:p>
          <a:p>
            <a:pPr lvl="1"/>
            <a:r>
              <a:rPr lang="en-US" sz="2400" dirty="0" smtClean="0"/>
              <a:t>any </a:t>
            </a:r>
            <a:r>
              <a:rPr lang="en-US" sz="2400" i="1" dirty="0" smtClean="0"/>
              <a:t>expression</a:t>
            </a:r>
            <a:r>
              <a:rPr lang="en-US" sz="2400" dirty="0" smtClean="0"/>
              <a:t> to define the link classes</a:t>
            </a:r>
            <a:r>
              <a:rPr lang="en-US" sz="2400" dirty="0"/>
              <a:t/>
            </a:r>
            <a:br>
              <a:rPr lang="en-US" sz="2400" dirty="0"/>
            </a:br>
            <a:r>
              <a:rPr lang="en-US" sz="2000" dirty="0" smtClean="0"/>
              <a:t>(</a:t>
            </a:r>
            <a:r>
              <a:rPr lang="en-US" sz="2000" dirty="0"/>
              <a:t>${#suitability}?(${#visited}&gt;0?\"neutral\":\"good\"):\"bad\"</a:t>
            </a:r>
            <a:r>
              <a:rPr lang="en-US" sz="2000" dirty="0" smtClean="0"/>
              <a:t>)</a:t>
            </a:r>
          </a:p>
          <a:p>
            <a:pPr lvl="1"/>
            <a:r>
              <a:rPr lang="en-US" sz="2400" dirty="0" smtClean="0"/>
              <a:t>any </a:t>
            </a:r>
            <a:r>
              <a:rPr lang="en-US" sz="2400" i="1" dirty="0" smtClean="0"/>
              <a:t>expression </a:t>
            </a:r>
            <a:r>
              <a:rPr lang="en-US" sz="2400" dirty="0" smtClean="0"/>
              <a:t>to choose the </a:t>
            </a:r>
            <a:r>
              <a:rPr lang="en-US" sz="2400" dirty="0" err="1" smtClean="0"/>
              <a:t>stylesheet</a:t>
            </a:r>
            <a:endParaRPr lang="en-US" sz="2400" dirty="0" smtClean="0"/>
          </a:p>
          <a:p>
            <a:pPr lvl="1"/>
            <a:r>
              <a:rPr lang="en-US" sz="2400" dirty="0" smtClean="0"/>
              <a:t>any </a:t>
            </a:r>
            <a:r>
              <a:rPr lang="en-US" sz="2400" i="1" dirty="0" smtClean="0"/>
              <a:t>expression </a:t>
            </a:r>
            <a:r>
              <a:rPr lang="en-US" sz="2400" dirty="0" smtClean="0"/>
              <a:t>to choose icons</a:t>
            </a:r>
          </a:p>
        </p:txBody>
      </p:sp>
      <p:sp>
        <p:nvSpPr>
          <p:cNvPr id="4" name="Date Placeholder 3"/>
          <p:cNvSpPr>
            <a:spLocks noGrp="1"/>
          </p:cNvSpPr>
          <p:nvPr>
            <p:ph type="dt" sz="half" idx="10"/>
          </p:nvPr>
        </p:nvSpPr>
        <p:spPr/>
        <p:txBody>
          <a:bodyPr/>
          <a:lstStyle/>
          <a:p>
            <a:pPr>
              <a:defRPr/>
            </a:pPr>
            <a:r>
              <a:rPr lang="en-US" dirty="0" smtClean="0"/>
              <a:t>February 1, 2011</a:t>
            </a:r>
            <a:endParaRPr lang="nl-NL" dirty="0"/>
          </a:p>
        </p:txBody>
      </p:sp>
      <p:sp>
        <p:nvSpPr>
          <p:cNvPr id="5" name="Footer Placeholder 4"/>
          <p:cNvSpPr>
            <a:spLocks noGrp="1"/>
          </p:cNvSpPr>
          <p:nvPr>
            <p:ph type="ftr" sz="quarter" idx="11"/>
          </p:nvPr>
        </p:nvSpPr>
        <p:spPr/>
        <p:txBody>
          <a:bodyPr/>
          <a:lstStyle/>
          <a:p>
            <a:pPr>
              <a:defRPr/>
            </a:pPr>
            <a:r>
              <a:rPr lang="en-US" dirty="0" err="1" smtClean="0"/>
              <a:t>Learntec</a:t>
            </a:r>
            <a:endParaRPr lang="nl-NL" dirty="0"/>
          </a:p>
        </p:txBody>
      </p:sp>
      <p:sp>
        <p:nvSpPr>
          <p:cNvPr id="6" name="Slide Number Placeholder 5"/>
          <p:cNvSpPr>
            <a:spLocks noGrp="1"/>
          </p:cNvSpPr>
          <p:nvPr>
            <p:ph type="sldNum" sz="quarter" idx="12"/>
          </p:nvPr>
        </p:nvSpPr>
        <p:spPr/>
        <p:txBody>
          <a:bodyPr/>
          <a:lstStyle/>
          <a:p>
            <a:pPr>
              <a:defRPr/>
            </a:pPr>
            <a:r>
              <a:rPr lang="nl-NL" smtClean="0"/>
              <a:t>Slide </a:t>
            </a:r>
            <a:fld id="{EA72975C-79DC-7242-BC26-EF128F22ED01}" type="slidenum">
              <a:rPr lang="nl-NL" smtClean="0"/>
              <a:pPr>
                <a:defRPr/>
              </a:pPr>
              <a:t>22</a:t>
            </a:fld>
            <a:endParaRPr lang="nl-NL"/>
          </a:p>
        </p:txBody>
      </p:sp>
    </p:spTree>
    <p:extLst>
      <p:ext uri="{BB962C8B-B14F-4D97-AF65-F5344CB8AC3E}">
        <p14:creationId xmlns:p14="http://schemas.microsoft.com/office/powerpoint/2010/main" val="2699285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Life-long Learning in GRAPPLE</a:t>
            </a:r>
            <a:endParaRPr lang="en-US" sz="4200" dirty="0"/>
          </a:p>
        </p:txBody>
      </p:sp>
      <p:sp>
        <p:nvSpPr>
          <p:cNvPr id="3" name="Content Placeholder 2"/>
          <p:cNvSpPr>
            <a:spLocks noGrp="1"/>
          </p:cNvSpPr>
          <p:nvPr>
            <p:ph idx="1"/>
          </p:nvPr>
        </p:nvSpPr>
        <p:spPr/>
        <p:txBody>
          <a:bodyPr/>
          <a:lstStyle/>
          <a:p>
            <a:r>
              <a:rPr lang="en-US" dirty="0" smtClean="0"/>
              <a:t>Learners </a:t>
            </a:r>
            <a:r>
              <a:rPr lang="en-US" i="1" dirty="0" smtClean="0"/>
              <a:t>move</a:t>
            </a:r>
            <a:r>
              <a:rPr lang="en-US" dirty="0" smtClean="0"/>
              <a:t> during their life time: different companies and institutes</a:t>
            </a:r>
          </a:p>
          <a:p>
            <a:pPr lvl="1"/>
            <a:r>
              <a:rPr lang="en-US" dirty="0" smtClean="0"/>
              <a:t>Learner information (user model) must be stored independently of the LMS+ALE</a:t>
            </a:r>
          </a:p>
          <a:p>
            <a:pPr lvl="1"/>
            <a:r>
              <a:rPr lang="en-US" dirty="0" smtClean="0"/>
              <a:t>Different LMSs and ALEs must be able to communicate with each other</a:t>
            </a:r>
          </a:p>
          <a:p>
            <a:pPr lvl="1"/>
            <a:r>
              <a:rPr lang="en-US" dirty="0" smtClean="0"/>
              <a:t>Learners should have a single identity everywhere</a:t>
            </a:r>
            <a:endParaRPr lang="en-US" dirty="0"/>
          </a:p>
        </p:txBody>
      </p:sp>
      <p:sp>
        <p:nvSpPr>
          <p:cNvPr id="4" name="Date Placeholder 3"/>
          <p:cNvSpPr>
            <a:spLocks noGrp="1"/>
          </p:cNvSpPr>
          <p:nvPr>
            <p:ph type="dt" sz="half" idx="10"/>
          </p:nvPr>
        </p:nvSpPr>
        <p:spPr/>
        <p:txBody>
          <a:bodyPr/>
          <a:lstStyle/>
          <a:p>
            <a:pPr>
              <a:defRPr/>
            </a:pPr>
            <a:r>
              <a:rPr lang="en-US" smtClean="0"/>
              <a:t>February 1, 2011</a:t>
            </a:r>
            <a:endParaRPr lang="nl-NL" dirty="0"/>
          </a:p>
        </p:txBody>
      </p:sp>
      <p:sp>
        <p:nvSpPr>
          <p:cNvPr id="5" name="Footer Placeholder 4"/>
          <p:cNvSpPr>
            <a:spLocks noGrp="1"/>
          </p:cNvSpPr>
          <p:nvPr>
            <p:ph type="ftr" sz="quarter" idx="11"/>
          </p:nvPr>
        </p:nvSpPr>
        <p:spPr/>
        <p:txBody>
          <a:bodyPr/>
          <a:lstStyle/>
          <a:p>
            <a:pPr>
              <a:defRPr/>
            </a:pPr>
            <a:r>
              <a:rPr lang="en-US" smtClean="0"/>
              <a:t>Learntec</a:t>
            </a:r>
            <a:endParaRPr lang="nl-NL" dirty="0"/>
          </a:p>
        </p:txBody>
      </p:sp>
      <p:sp>
        <p:nvSpPr>
          <p:cNvPr id="6" name="Slide Number Placeholder 5"/>
          <p:cNvSpPr>
            <a:spLocks noGrp="1"/>
          </p:cNvSpPr>
          <p:nvPr>
            <p:ph type="sldNum" sz="quarter" idx="12"/>
          </p:nvPr>
        </p:nvSpPr>
        <p:spPr/>
        <p:txBody>
          <a:bodyPr/>
          <a:lstStyle/>
          <a:p>
            <a:pPr>
              <a:defRPr/>
            </a:pPr>
            <a:r>
              <a:rPr lang="nl-NL" smtClean="0"/>
              <a:t>Slide </a:t>
            </a:r>
            <a:fld id="{EA72975C-79DC-7242-BC26-EF128F22ED01}" type="slidenum">
              <a:rPr lang="nl-NL" smtClean="0"/>
              <a:pPr>
                <a:defRPr/>
              </a:pPr>
              <a:t>23</a:t>
            </a:fld>
            <a:endParaRPr lang="nl-NL"/>
          </a:p>
        </p:txBody>
      </p:sp>
    </p:spTree>
    <p:extLst>
      <p:ext uri="{BB962C8B-B14F-4D97-AF65-F5344CB8AC3E}">
        <p14:creationId xmlns:p14="http://schemas.microsoft.com/office/powerpoint/2010/main" val="3010447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February 1, 2011</a:t>
            </a:r>
            <a:endParaRPr lang="nl-NL" dirty="0"/>
          </a:p>
        </p:txBody>
      </p:sp>
      <p:sp>
        <p:nvSpPr>
          <p:cNvPr id="5" name="Footer Placeholder 4"/>
          <p:cNvSpPr>
            <a:spLocks noGrp="1"/>
          </p:cNvSpPr>
          <p:nvPr>
            <p:ph type="ftr" sz="quarter" idx="11"/>
          </p:nvPr>
        </p:nvSpPr>
        <p:spPr/>
        <p:txBody>
          <a:bodyPr/>
          <a:lstStyle/>
          <a:p>
            <a:pPr>
              <a:defRPr/>
            </a:pPr>
            <a:r>
              <a:rPr lang="en-US" smtClean="0"/>
              <a:t>Learntec</a:t>
            </a:r>
            <a:endParaRPr lang="nl-NL" dirty="0"/>
          </a:p>
        </p:txBody>
      </p:sp>
      <p:sp>
        <p:nvSpPr>
          <p:cNvPr id="6" name="Slide Number Placeholder 5"/>
          <p:cNvSpPr>
            <a:spLocks noGrp="1"/>
          </p:cNvSpPr>
          <p:nvPr>
            <p:ph type="sldNum" sz="quarter" idx="12"/>
          </p:nvPr>
        </p:nvSpPr>
        <p:spPr/>
        <p:txBody>
          <a:bodyPr/>
          <a:lstStyle/>
          <a:p>
            <a:pPr>
              <a:defRPr/>
            </a:pPr>
            <a:r>
              <a:rPr lang="nl-NL" smtClean="0"/>
              <a:t>Slide </a:t>
            </a:r>
            <a:fld id="{EA72975C-79DC-7242-BC26-EF128F22ED01}" type="slidenum">
              <a:rPr lang="nl-NL" smtClean="0"/>
              <a:pPr>
                <a:defRPr/>
              </a:pPr>
              <a:t>24</a:t>
            </a:fld>
            <a:endParaRPr lang="nl-NL"/>
          </a:p>
        </p:txBody>
      </p:sp>
      <p:pic>
        <p:nvPicPr>
          <p:cNvPr id="8" name="Picture 7"/>
          <p:cNvPicPr>
            <a:picLocks noChangeAspect="1"/>
          </p:cNvPicPr>
          <p:nvPr/>
        </p:nvPicPr>
        <p:blipFill>
          <a:blip r:embed="rId3"/>
          <a:stretch>
            <a:fillRect/>
          </a:stretch>
        </p:blipFill>
        <p:spPr>
          <a:xfrm>
            <a:off x="0" y="267375"/>
            <a:ext cx="9144000" cy="6473993"/>
          </a:xfrm>
          <a:prstGeom prst="rect">
            <a:avLst/>
          </a:prstGeom>
        </p:spPr>
      </p:pic>
    </p:spTree>
    <p:extLst>
      <p:ext uri="{BB962C8B-B14F-4D97-AF65-F5344CB8AC3E}">
        <p14:creationId xmlns:p14="http://schemas.microsoft.com/office/powerpoint/2010/main" val="15362618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February 1, 2011</a:t>
            </a:r>
            <a:endParaRPr lang="nl-NL" smtClean="0"/>
          </a:p>
          <a:p>
            <a:pPr>
              <a:defRPr/>
            </a:pPr>
            <a:endParaRPr lang="nl-NL" dirty="0"/>
          </a:p>
        </p:txBody>
      </p:sp>
      <p:sp>
        <p:nvSpPr>
          <p:cNvPr id="3" name="Footer Placeholder 2"/>
          <p:cNvSpPr>
            <a:spLocks noGrp="1"/>
          </p:cNvSpPr>
          <p:nvPr>
            <p:ph type="ftr" sz="quarter" idx="11"/>
          </p:nvPr>
        </p:nvSpPr>
        <p:spPr/>
        <p:txBody>
          <a:bodyPr/>
          <a:lstStyle/>
          <a:p>
            <a:pPr>
              <a:defRPr/>
            </a:pPr>
            <a:r>
              <a:rPr lang="en-US" smtClean="0"/>
              <a:t>Learntec</a:t>
            </a:r>
            <a:endParaRPr lang="nl-NL" dirty="0"/>
          </a:p>
        </p:txBody>
      </p:sp>
      <p:sp>
        <p:nvSpPr>
          <p:cNvPr id="4" name="Slide Number Placeholder 3"/>
          <p:cNvSpPr>
            <a:spLocks noGrp="1"/>
          </p:cNvSpPr>
          <p:nvPr>
            <p:ph type="sldNum" sz="quarter" idx="12"/>
          </p:nvPr>
        </p:nvSpPr>
        <p:spPr/>
        <p:txBody>
          <a:bodyPr/>
          <a:lstStyle/>
          <a:p>
            <a:pPr>
              <a:defRPr/>
            </a:pPr>
            <a:r>
              <a:rPr lang="nl-NL" smtClean="0"/>
              <a:t>Slide </a:t>
            </a:r>
            <a:fld id="{D67153DB-9729-F94E-A78D-E92B41C04A26}" type="slidenum">
              <a:rPr lang="nl-NL" smtClean="0"/>
              <a:pPr>
                <a:defRPr/>
              </a:pPr>
              <a:t>25</a:t>
            </a:fld>
            <a:endParaRPr lang="nl-NL"/>
          </a:p>
        </p:txBody>
      </p:sp>
      <p:pic>
        <p:nvPicPr>
          <p:cNvPr id="5" name="Picture 12" descr="GRAPPLE_logo.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6550"/>
            <a:ext cx="8336634" cy="438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0048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smtClean="0">
                <a:latin typeface="Lucida Sans Unicode" charset="0"/>
              </a:rPr>
              <a:t>February 1, 2011</a:t>
            </a:r>
            <a:endParaRPr lang="nl-NL" sz="1100" dirty="0">
              <a:latin typeface="Lucida Sans Unicode" charset="0"/>
            </a:endParaRPr>
          </a:p>
        </p:txBody>
      </p:sp>
      <p:sp>
        <p:nvSpPr>
          <p:cNvPr id="2150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err="1" smtClean="0">
                <a:solidFill>
                  <a:srgbClr val="0B2C73"/>
                </a:solidFill>
                <a:latin typeface="Lucida Sans Unicode" charset="0"/>
              </a:rPr>
              <a:t>Learntec</a:t>
            </a:r>
            <a:endParaRPr lang="nl-NL" sz="1400" dirty="0">
              <a:solidFill>
                <a:srgbClr val="0B2C73"/>
              </a:solidFill>
              <a:latin typeface="Lucida Sans Unicode" charset="0"/>
            </a:endParaRPr>
          </a:p>
        </p:txBody>
      </p:sp>
      <p:sp>
        <p:nvSpPr>
          <p:cNvPr id="215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l-NL" sz="1100">
                <a:latin typeface="Lucida Sans Unicode" charset="0"/>
              </a:rPr>
              <a:t>Slide </a:t>
            </a:r>
            <a:fld id="{C04755B7-E3D8-994A-8D00-56D21DBDCB5A}" type="slidenum">
              <a:rPr lang="nl-NL" sz="1100">
                <a:latin typeface="Lucida Sans Unicode" charset="0"/>
              </a:rPr>
              <a:pPr eaLnBrk="1" hangingPunct="1"/>
              <a:t>3</a:t>
            </a:fld>
            <a:endParaRPr lang="nl-NL" sz="1100">
              <a:latin typeface="Lucida Sans Unicode" charset="0"/>
            </a:endParaRPr>
          </a:p>
        </p:txBody>
      </p:sp>
      <p:sp>
        <p:nvSpPr>
          <p:cNvPr id="7" name="Rectangle 1"/>
          <p:cNvSpPr txBox="1">
            <a:spLocks noChangeArrowheads="1"/>
          </p:cNvSpPr>
          <p:nvPr/>
        </p:nvSpPr>
        <p:spPr bwMode="auto">
          <a:xfrm>
            <a:off x="546100" y="228600"/>
            <a:ext cx="8228013" cy="766763"/>
          </a:xfrm>
          <a:prstGeom prst="rect">
            <a:avLst/>
          </a:prstGeom>
          <a:noFill/>
          <a:ln w="9525">
            <a:noFill/>
            <a:round/>
            <a:headEnd/>
            <a:tailEnd/>
          </a:ln>
          <a:effectLst/>
        </p:spPr>
        <p:txBody>
          <a:bodyPr lIns="90000" tIns="46800" rIns="90000" bIns="46800" anchor="ctr"/>
          <a:lstStyle/>
          <a:p>
            <a:pPr algn="ctr" eaLnBrk="0" hangingPunct="0">
              <a:buClr>
                <a:srgbClr val="000000"/>
              </a:buClr>
              <a:buSzPct val="100000"/>
              <a:buFont typeface="Times New Roman" pitchFamily="-10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400" kern="0">
                <a:solidFill>
                  <a:srgbClr val="FFFFFF"/>
                </a:solidFill>
                <a:latin typeface="+mj-lt"/>
                <a:ea typeface="+mj-ea"/>
                <a:cs typeface="+mj-cs"/>
              </a:rPr>
              <a:t>GRAPPLE Consortium</a:t>
            </a:r>
          </a:p>
        </p:txBody>
      </p:sp>
      <p:sp>
        <p:nvSpPr>
          <p:cNvPr id="21509" name="Text Box 2"/>
          <p:cNvSpPr txBox="1">
            <a:spLocks noChangeArrowheads="1"/>
          </p:cNvSpPr>
          <p:nvPr/>
        </p:nvSpPr>
        <p:spPr bwMode="auto">
          <a:xfrm>
            <a:off x="1219200" y="1438275"/>
            <a:ext cx="2667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spcBef>
                <a:spcPts val="1250"/>
              </a:spcBef>
            </a:pPr>
            <a:r>
              <a:rPr lang="en-US" sz="2000">
                <a:solidFill>
                  <a:srgbClr val="FFFFFF"/>
                </a:solidFill>
              </a:rPr>
              <a:t>adaptive e-learning</a:t>
            </a:r>
          </a:p>
        </p:txBody>
      </p:sp>
      <p:sp>
        <p:nvSpPr>
          <p:cNvPr id="21510" name="Text Box 3"/>
          <p:cNvSpPr txBox="1">
            <a:spLocks noChangeArrowheads="1"/>
          </p:cNvSpPr>
          <p:nvPr/>
        </p:nvSpPr>
        <p:spPr bwMode="auto">
          <a:xfrm>
            <a:off x="5334000" y="1143000"/>
            <a:ext cx="19621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ctr" eaLnBrk="1" hangingPunct="1">
              <a:spcBef>
                <a:spcPts val="1250"/>
              </a:spcBef>
            </a:pPr>
            <a:r>
              <a:rPr lang="en-US" sz="2000">
                <a:solidFill>
                  <a:srgbClr val="FFFFFF"/>
                </a:solidFill>
              </a:rPr>
              <a:t>user modeling architectures</a:t>
            </a:r>
          </a:p>
        </p:txBody>
      </p:sp>
      <p:sp>
        <p:nvSpPr>
          <p:cNvPr id="21511" name="Text Box 4"/>
          <p:cNvSpPr txBox="1">
            <a:spLocks noChangeArrowheads="1"/>
          </p:cNvSpPr>
          <p:nvPr/>
        </p:nvSpPr>
        <p:spPr bwMode="auto">
          <a:xfrm>
            <a:off x="438150" y="2562225"/>
            <a:ext cx="15430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ctr" eaLnBrk="1" hangingPunct="1">
              <a:spcBef>
                <a:spcPts val="1250"/>
              </a:spcBef>
            </a:pPr>
            <a:r>
              <a:rPr lang="en-US" sz="2000">
                <a:solidFill>
                  <a:srgbClr val="FFFFFF"/>
                </a:solidFill>
              </a:rPr>
              <a:t>authoring</a:t>
            </a:r>
            <a:br>
              <a:rPr lang="en-US" sz="2000">
                <a:solidFill>
                  <a:srgbClr val="FFFFFF"/>
                </a:solidFill>
              </a:rPr>
            </a:br>
            <a:r>
              <a:rPr lang="en-US" sz="2000">
                <a:solidFill>
                  <a:srgbClr val="FFFFFF"/>
                </a:solidFill>
              </a:rPr>
              <a:t>metadata</a:t>
            </a:r>
          </a:p>
        </p:txBody>
      </p:sp>
      <p:sp>
        <p:nvSpPr>
          <p:cNvPr id="21512" name="Text Box 5"/>
          <p:cNvSpPr txBox="1">
            <a:spLocks noChangeArrowheads="1"/>
          </p:cNvSpPr>
          <p:nvPr/>
        </p:nvSpPr>
        <p:spPr bwMode="auto">
          <a:xfrm>
            <a:off x="5578475" y="4872038"/>
            <a:ext cx="254317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ctr" eaLnBrk="1" hangingPunct="1">
              <a:spcBef>
                <a:spcPts val="1250"/>
              </a:spcBef>
            </a:pPr>
            <a:r>
              <a:rPr lang="en-US" sz="2000">
                <a:solidFill>
                  <a:srgbClr val="FFFFFF"/>
                </a:solidFill>
              </a:rPr>
              <a:t>industrial learning technology</a:t>
            </a:r>
          </a:p>
        </p:txBody>
      </p:sp>
      <p:sp>
        <p:nvSpPr>
          <p:cNvPr id="21513" name="Text Box 6"/>
          <p:cNvSpPr txBox="1">
            <a:spLocks noChangeArrowheads="1"/>
          </p:cNvSpPr>
          <p:nvPr/>
        </p:nvSpPr>
        <p:spPr bwMode="auto">
          <a:xfrm>
            <a:off x="6315075" y="2543175"/>
            <a:ext cx="26193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ctr" eaLnBrk="1" hangingPunct="1">
              <a:spcBef>
                <a:spcPts val="1250"/>
              </a:spcBef>
            </a:pPr>
            <a:r>
              <a:rPr lang="en-US" sz="2000">
                <a:solidFill>
                  <a:srgbClr val="FFFFFF"/>
                </a:solidFill>
              </a:rPr>
              <a:t>interfaces /</a:t>
            </a:r>
            <a:br>
              <a:rPr lang="en-US" sz="2000">
                <a:solidFill>
                  <a:srgbClr val="FFFFFF"/>
                </a:solidFill>
              </a:rPr>
            </a:br>
            <a:r>
              <a:rPr lang="en-US" sz="2000">
                <a:solidFill>
                  <a:srgbClr val="FFFFFF"/>
                </a:solidFill>
              </a:rPr>
              <a:t>server technology</a:t>
            </a:r>
          </a:p>
        </p:txBody>
      </p:sp>
      <p:sp>
        <p:nvSpPr>
          <p:cNvPr id="21514" name="Text Box 7"/>
          <p:cNvSpPr txBox="1">
            <a:spLocks noChangeArrowheads="1"/>
          </p:cNvSpPr>
          <p:nvPr/>
        </p:nvSpPr>
        <p:spPr bwMode="auto">
          <a:xfrm>
            <a:off x="827584" y="5029994"/>
            <a:ext cx="303847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ctr" eaLnBrk="1" hangingPunct="1">
              <a:spcBef>
                <a:spcPts val="1250"/>
              </a:spcBef>
            </a:pPr>
            <a:r>
              <a:rPr lang="en-US" sz="2000" dirty="0">
                <a:solidFill>
                  <a:srgbClr val="FFFFFF"/>
                </a:solidFill>
              </a:rPr>
              <a:t>open source learning       management</a:t>
            </a:r>
          </a:p>
        </p:txBody>
      </p:sp>
      <p:sp>
        <p:nvSpPr>
          <p:cNvPr id="21515" name="Text Box 8"/>
          <p:cNvSpPr txBox="1">
            <a:spLocks noChangeArrowheads="1"/>
          </p:cNvSpPr>
          <p:nvPr/>
        </p:nvSpPr>
        <p:spPr bwMode="auto">
          <a:xfrm>
            <a:off x="787400" y="4006850"/>
            <a:ext cx="15430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ctr" eaLnBrk="1" hangingPunct="1">
              <a:spcBef>
                <a:spcPts val="1250"/>
              </a:spcBef>
            </a:pPr>
            <a:r>
              <a:rPr lang="en-US" sz="2000">
                <a:solidFill>
                  <a:srgbClr val="FFFFFF"/>
                </a:solidFill>
              </a:rPr>
              <a:t>interaction</a:t>
            </a:r>
          </a:p>
        </p:txBody>
      </p:sp>
      <p:sp>
        <p:nvSpPr>
          <p:cNvPr id="21516" name="Text Box 9"/>
          <p:cNvSpPr txBox="1">
            <a:spLocks noChangeArrowheads="1"/>
          </p:cNvSpPr>
          <p:nvPr/>
        </p:nvSpPr>
        <p:spPr bwMode="auto">
          <a:xfrm>
            <a:off x="6235700" y="3625850"/>
            <a:ext cx="24479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ctr" eaLnBrk="1" hangingPunct="1">
              <a:spcBef>
                <a:spcPts val="1250"/>
              </a:spcBef>
            </a:pPr>
            <a:r>
              <a:rPr lang="en-US" sz="2000">
                <a:solidFill>
                  <a:srgbClr val="FFFFFF"/>
                </a:solidFill>
              </a:rPr>
              <a:t>standards</a:t>
            </a:r>
            <a:br>
              <a:rPr lang="en-US" sz="2000">
                <a:solidFill>
                  <a:srgbClr val="FFFFFF"/>
                </a:solidFill>
              </a:rPr>
            </a:br>
            <a:r>
              <a:rPr lang="en-US" sz="2000">
                <a:solidFill>
                  <a:srgbClr val="FFFFFF"/>
                </a:solidFill>
              </a:rPr>
              <a:t>learning design</a:t>
            </a:r>
          </a:p>
        </p:txBody>
      </p:sp>
      <p:sp>
        <p:nvSpPr>
          <p:cNvPr id="21517" name="Text Box 10"/>
          <p:cNvSpPr txBox="1">
            <a:spLocks noChangeArrowheads="1"/>
          </p:cNvSpPr>
          <p:nvPr/>
        </p:nvSpPr>
        <p:spPr bwMode="auto">
          <a:xfrm>
            <a:off x="3271838" y="1871663"/>
            <a:ext cx="8572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spcBef>
                <a:spcPts val="1250"/>
              </a:spcBef>
            </a:pPr>
            <a:r>
              <a:rPr lang="en-US" sz="2000" b="1">
                <a:solidFill>
                  <a:srgbClr val="00DCFF"/>
                </a:solidFill>
              </a:rPr>
              <a:t>TU/e</a:t>
            </a:r>
          </a:p>
        </p:txBody>
      </p:sp>
      <p:sp>
        <p:nvSpPr>
          <p:cNvPr id="21518" name="Text Box 11"/>
          <p:cNvSpPr txBox="1">
            <a:spLocks noChangeArrowheads="1"/>
          </p:cNvSpPr>
          <p:nvPr/>
        </p:nvSpPr>
        <p:spPr bwMode="auto">
          <a:xfrm>
            <a:off x="2044700" y="3251200"/>
            <a:ext cx="8572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spcBef>
                <a:spcPts val="1250"/>
              </a:spcBef>
            </a:pPr>
            <a:r>
              <a:rPr lang="en-US" sz="2000" b="1">
                <a:solidFill>
                  <a:srgbClr val="00DCFF"/>
                </a:solidFill>
              </a:rPr>
              <a:t>TCD</a:t>
            </a:r>
          </a:p>
        </p:txBody>
      </p:sp>
      <p:sp>
        <p:nvSpPr>
          <p:cNvPr id="21519" name="Text Box 12"/>
          <p:cNvSpPr txBox="1">
            <a:spLocks noChangeArrowheads="1"/>
          </p:cNvSpPr>
          <p:nvPr/>
        </p:nvSpPr>
        <p:spPr bwMode="auto">
          <a:xfrm>
            <a:off x="4860925" y="4851400"/>
            <a:ext cx="7905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spcBef>
                <a:spcPts val="1250"/>
              </a:spcBef>
            </a:pPr>
            <a:r>
              <a:rPr lang="en-US" sz="2000" b="1">
                <a:solidFill>
                  <a:srgbClr val="00DCFF"/>
                </a:solidFill>
              </a:rPr>
              <a:t>IMC</a:t>
            </a:r>
          </a:p>
        </p:txBody>
      </p:sp>
      <p:sp>
        <p:nvSpPr>
          <p:cNvPr id="21520" name="Text Box 13"/>
          <p:cNvSpPr txBox="1">
            <a:spLocks noChangeArrowheads="1"/>
          </p:cNvSpPr>
          <p:nvPr/>
        </p:nvSpPr>
        <p:spPr bwMode="auto">
          <a:xfrm>
            <a:off x="5457825" y="3848100"/>
            <a:ext cx="11049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spcBef>
                <a:spcPts val="1250"/>
              </a:spcBef>
            </a:pPr>
            <a:r>
              <a:rPr lang="en-US" sz="2000" b="1">
                <a:solidFill>
                  <a:srgbClr val="00DCFF"/>
                </a:solidFill>
              </a:rPr>
              <a:t>ATOS</a:t>
            </a:r>
          </a:p>
        </p:txBody>
      </p:sp>
      <p:sp>
        <p:nvSpPr>
          <p:cNvPr id="21521" name="Text Box 14"/>
          <p:cNvSpPr txBox="1">
            <a:spLocks noChangeArrowheads="1"/>
          </p:cNvSpPr>
          <p:nvPr/>
        </p:nvSpPr>
        <p:spPr bwMode="auto">
          <a:xfrm>
            <a:off x="4940299" y="4368800"/>
            <a:ext cx="2512021"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spcBef>
                <a:spcPts val="1250"/>
              </a:spcBef>
            </a:pPr>
            <a:r>
              <a:rPr lang="en-US" sz="2000" b="1" dirty="0" err="1" smtClean="0">
                <a:solidFill>
                  <a:srgbClr val="00DCFF"/>
                </a:solidFill>
              </a:rPr>
              <a:t>eXact</a:t>
            </a:r>
            <a:r>
              <a:rPr lang="en-US" sz="2000" b="1" dirty="0" smtClean="0">
                <a:solidFill>
                  <a:srgbClr val="00DCFF"/>
                </a:solidFill>
              </a:rPr>
              <a:t> learning sol.</a:t>
            </a:r>
            <a:endParaRPr lang="en-US" sz="2000" b="1" dirty="0">
              <a:solidFill>
                <a:srgbClr val="00DCFF"/>
              </a:solidFill>
            </a:endParaRPr>
          </a:p>
        </p:txBody>
      </p:sp>
      <p:sp>
        <p:nvSpPr>
          <p:cNvPr id="21522" name="Text Box 15"/>
          <p:cNvSpPr txBox="1">
            <a:spLocks noChangeArrowheads="1"/>
          </p:cNvSpPr>
          <p:nvPr/>
        </p:nvSpPr>
        <p:spPr bwMode="auto">
          <a:xfrm>
            <a:off x="5803900" y="3241675"/>
            <a:ext cx="10001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spcBef>
                <a:spcPts val="1250"/>
              </a:spcBef>
            </a:pPr>
            <a:r>
              <a:rPr lang="en-US" sz="2000" b="1">
                <a:solidFill>
                  <a:srgbClr val="00DCFF"/>
                </a:solidFill>
              </a:rPr>
              <a:t>OUNL</a:t>
            </a:r>
          </a:p>
        </p:txBody>
      </p:sp>
      <p:sp>
        <p:nvSpPr>
          <p:cNvPr id="21523" name="Text Box 16"/>
          <p:cNvSpPr txBox="1">
            <a:spLocks noChangeArrowheads="1"/>
          </p:cNvSpPr>
          <p:nvPr/>
        </p:nvSpPr>
        <p:spPr bwMode="auto">
          <a:xfrm>
            <a:off x="2462213" y="4129088"/>
            <a:ext cx="7429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spcBef>
                <a:spcPts val="1250"/>
              </a:spcBef>
            </a:pPr>
            <a:r>
              <a:rPr lang="en-US" sz="2000" b="1">
                <a:solidFill>
                  <a:srgbClr val="00DCFF"/>
                </a:solidFill>
              </a:rPr>
              <a:t>USI</a:t>
            </a:r>
          </a:p>
        </p:txBody>
      </p:sp>
      <p:sp>
        <p:nvSpPr>
          <p:cNvPr id="21524" name="Text Box 17"/>
          <p:cNvSpPr txBox="1">
            <a:spLocks noChangeArrowheads="1"/>
          </p:cNvSpPr>
          <p:nvPr/>
        </p:nvSpPr>
        <p:spPr bwMode="auto">
          <a:xfrm>
            <a:off x="4457700" y="1766888"/>
            <a:ext cx="12573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spcBef>
                <a:spcPts val="1250"/>
              </a:spcBef>
            </a:pPr>
            <a:r>
              <a:rPr lang="en-US" sz="2000" b="1">
                <a:solidFill>
                  <a:srgbClr val="00DCFF"/>
                </a:solidFill>
              </a:rPr>
              <a:t>TUDelft</a:t>
            </a:r>
          </a:p>
        </p:txBody>
      </p:sp>
      <p:sp>
        <p:nvSpPr>
          <p:cNvPr id="21525" name="Text Box 18"/>
          <p:cNvSpPr txBox="1">
            <a:spLocks noChangeArrowheads="1"/>
          </p:cNvSpPr>
          <p:nvPr/>
        </p:nvSpPr>
        <p:spPr bwMode="auto">
          <a:xfrm>
            <a:off x="2292350" y="2254250"/>
            <a:ext cx="7143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spcBef>
                <a:spcPts val="1250"/>
              </a:spcBef>
            </a:pPr>
            <a:r>
              <a:rPr lang="en-US" sz="2000" b="1" dirty="0">
                <a:solidFill>
                  <a:srgbClr val="00DCFF"/>
                </a:solidFill>
              </a:rPr>
              <a:t>L3S</a:t>
            </a:r>
          </a:p>
        </p:txBody>
      </p:sp>
      <p:sp>
        <p:nvSpPr>
          <p:cNvPr id="21526" name="Text Box 19"/>
          <p:cNvSpPr txBox="1">
            <a:spLocks noChangeArrowheads="1"/>
          </p:cNvSpPr>
          <p:nvPr/>
        </p:nvSpPr>
        <p:spPr bwMode="auto">
          <a:xfrm>
            <a:off x="3282950" y="4783138"/>
            <a:ext cx="106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spcBef>
                <a:spcPts val="1250"/>
              </a:spcBef>
            </a:pPr>
            <a:r>
              <a:rPr lang="en-US" sz="2000" b="1">
                <a:solidFill>
                  <a:srgbClr val="00DCFF"/>
                </a:solidFill>
              </a:rPr>
              <a:t>UCAM</a:t>
            </a:r>
          </a:p>
        </p:txBody>
      </p:sp>
      <p:sp>
        <p:nvSpPr>
          <p:cNvPr id="21527" name="Text Box 20"/>
          <p:cNvSpPr txBox="1">
            <a:spLocks noChangeArrowheads="1"/>
          </p:cNvSpPr>
          <p:nvPr/>
        </p:nvSpPr>
        <p:spPr bwMode="auto">
          <a:xfrm>
            <a:off x="2757488" y="4441825"/>
            <a:ext cx="7429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spcBef>
                <a:spcPts val="1250"/>
              </a:spcBef>
            </a:pPr>
            <a:r>
              <a:rPr lang="en-US" sz="2000" b="1">
                <a:solidFill>
                  <a:srgbClr val="00DCFF"/>
                </a:solidFill>
              </a:rPr>
              <a:t>UCL</a:t>
            </a:r>
          </a:p>
        </p:txBody>
      </p:sp>
      <p:sp>
        <p:nvSpPr>
          <p:cNvPr id="21528" name="Text Box 21"/>
          <p:cNvSpPr txBox="1">
            <a:spLocks noChangeArrowheads="1"/>
          </p:cNvSpPr>
          <p:nvPr/>
        </p:nvSpPr>
        <p:spPr bwMode="auto">
          <a:xfrm>
            <a:off x="5535613" y="2249488"/>
            <a:ext cx="8572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spcBef>
                <a:spcPts val="1250"/>
              </a:spcBef>
            </a:pPr>
            <a:r>
              <a:rPr lang="en-US" sz="2000" b="1">
                <a:solidFill>
                  <a:srgbClr val="00DCFF"/>
                </a:solidFill>
              </a:rPr>
              <a:t>DFKI</a:t>
            </a:r>
          </a:p>
        </p:txBody>
      </p:sp>
      <p:sp>
        <p:nvSpPr>
          <p:cNvPr id="21529" name="Text Box 22"/>
          <p:cNvSpPr txBox="1">
            <a:spLocks noChangeArrowheads="1"/>
          </p:cNvSpPr>
          <p:nvPr/>
        </p:nvSpPr>
        <p:spPr bwMode="auto">
          <a:xfrm>
            <a:off x="1936750" y="2832100"/>
            <a:ext cx="12636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spcBef>
                <a:spcPts val="1250"/>
              </a:spcBef>
            </a:pPr>
            <a:r>
              <a:rPr lang="en-US" sz="2000" b="1">
                <a:solidFill>
                  <a:srgbClr val="00DCFF"/>
                </a:solidFill>
              </a:rPr>
              <a:t>Warwick</a:t>
            </a:r>
          </a:p>
        </p:txBody>
      </p:sp>
      <p:sp>
        <p:nvSpPr>
          <p:cNvPr id="21530" name="Text Box 23"/>
          <p:cNvSpPr txBox="1">
            <a:spLocks noChangeArrowheads="1"/>
          </p:cNvSpPr>
          <p:nvPr/>
        </p:nvSpPr>
        <p:spPr bwMode="auto">
          <a:xfrm>
            <a:off x="2225675" y="3675063"/>
            <a:ext cx="8572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spcBef>
                <a:spcPts val="1250"/>
              </a:spcBef>
            </a:pPr>
            <a:r>
              <a:rPr lang="en-US" sz="2000" b="1">
                <a:solidFill>
                  <a:srgbClr val="00DCFF"/>
                </a:solidFill>
              </a:rPr>
              <a:t>VUB</a:t>
            </a:r>
          </a:p>
        </p:txBody>
      </p:sp>
      <p:sp>
        <p:nvSpPr>
          <p:cNvPr id="21531" name="Text Box 24"/>
          <p:cNvSpPr txBox="1">
            <a:spLocks noChangeArrowheads="1"/>
          </p:cNvSpPr>
          <p:nvPr/>
        </p:nvSpPr>
        <p:spPr bwMode="auto">
          <a:xfrm>
            <a:off x="3811588" y="5410200"/>
            <a:ext cx="15430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ctr" eaLnBrk="1" hangingPunct="1">
              <a:spcBef>
                <a:spcPts val="1250"/>
              </a:spcBef>
            </a:pPr>
            <a:r>
              <a:rPr lang="en-US" sz="2000">
                <a:solidFill>
                  <a:srgbClr val="FFFFFF"/>
                </a:solidFill>
              </a:rPr>
              <a:t>evaluation</a:t>
            </a:r>
          </a:p>
        </p:txBody>
      </p:sp>
      <p:sp>
        <p:nvSpPr>
          <p:cNvPr id="21532" name="Text Box 25"/>
          <p:cNvSpPr txBox="1">
            <a:spLocks noChangeArrowheads="1"/>
          </p:cNvSpPr>
          <p:nvPr/>
        </p:nvSpPr>
        <p:spPr bwMode="auto">
          <a:xfrm>
            <a:off x="3932238" y="5106988"/>
            <a:ext cx="127793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spcBef>
                <a:spcPts val="1250"/>
              </a:spcBef>
            </a:pPr>
            <a:r>
              <a:rPr lang="en-US" sz="2000" b="1">
                <a:solidFill>
                  <a:srgbClr val="00DCFF"/>
                </a:solidFill>
              </a:rPr>
              <a:t>UniGraz</a:t>
            </a:r>
          </a:p>
        </p:txBody>
      </p:sp>
      <p:sp>
        <p:nvSpPr>
          <p:cNvPr id="2" name="Connector 1"/>
          <p:cNvSpPr/>
          <p:nvPr/>
        </p:nvSpPr>
        <p:spPr>
          <a:xfrm>
            <a:off x="4457700" y="3501008"/>
            <a:ext cx="457200" cy="457200"/>
          </a:xfrm>
          <a:prstGeom prst="flowChartConnector">
            <a:avLst/>
          </a:prstGeom>
          <a:noFill/>
          <a:ln>
            <a:solidFill>
              <a:schemeClr val="accent5">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a:latin typeface="Lucida Sans Unicode" charset="0"/>
                <a:ea typeface="ＭＳ Ｐゴシック" charset="0"/>
                <a:cs typeface="ＭＳ Ｐゴシック" charset="0"/>
              </a:rPr>
              <a:t>What is </a:t>
            </a:r>
            <a:r>
              <a:rPr lang="en-US" dirty="0" smtClean="0">
                <a:latin typeface="Lucida Sans Unicode" charset="0"/>
                <a:ea typeface="ＭＳ Ｐゴシック" charset="0"/>
                <a:cs typeface="ＭＳ Ｐゴシック" charset="0"/>
              </a:rPr>
              <a:t>Adaptive TEL?</a:t>
            </a:r>
            <a:endParaRPr lang="en-US" dirty="0">
              <a:latin typeface="Lucida Sans Unicode" charset="0"/>
              <a:ea typeface="ＭＳ Ｐゴシック" charset="0"/>
              <a:cs typeface="ＭＳ Ｐゴシック" charset="0"/>
            </a:endParaRPr>
          </a:p>
        </p:txBody>
      </p:sp>
      <p:sp>
        <p:nvSpPr>
          <p:cNvPr id="17410" name="Content Placeholder 2"/>
          <p:cNvSpPr>
            <a:spLocks noGrp="1"/>
          </p:cNvSpPr>
          <p:nvPr>
            <p:ph idx="1"/>
          </p:nvPr>
        </p:nvSpPr>
        <p:spPr/>
        <p:txBody>
          <a:bodyPr/>
          <a:lstStyle/>
          <a:p>
            <a:r>
              <a:rPr lang="en-US" i="1" dirty="0">
                <a:latin typeface="Lucida Sans Unicode" charset="0"/>
                <a:ea typeface="ＭＳ Ｐゴシック" charset="0"/>
                <a:cs typeface="ＭＳ Ｐゴシック" charset="0"/>
              </a:rPr>
              <a:t>Technology-</a:t>
            </a:r>
            <a:r>
              <a:rPr lang="en-US" i="1" dirty="0" smtClean="0">
                <a:latin typeface="Lucida Sans Unicode" charset="0"/>
                <a:ea typeface="ＭＳ Ｐゴシック" charset="0"/>
                <a:cs typeface="ＭＳ Ｐゴシック" charset="0"/>
              </a:rPr>
              <a:t>Enhanced Learning</a:t>
            </a:r>
            <a:r>
              <a:rPr lang="en-US" dirty="0" smtClean="0">
                <a:latin typeface="Lucida Sans Unicode" charset="0"/>
                <a:ea typeface="ＭＳ Ｐゴシック" charset="0"/>
                <a:cs typeface="ＭＳ Ｐゴシック" charset="0"/>
              </a:rPr>
              <a:t> </a:t>
            </a:r>
            <a:br>
              <a:rPr lang="en-US" dirty="0" smtClean="0">
                <a:latin typeface="Lucida Sans Unicode" charset="0"/>
                <a:ea typeface="ＭＳ Ｐゴシック" charset="0"/>
                <a:cs typeface="ＭＳ Ｐゴシック" charset="0"/>
              </a:rPr>
            </a:br>
            <a:r>
              <a:rPr lang="en-US" dirty="0" smtClean="0">
                <a:latin typeface="Lucida Sans Unicode" charset="0"/>
                <a:ea typeface="ＭＳ Ｐゴシック" charset="0"/>
                <a:cs typeface="ＭＳ Ｐゴシック" charset="0"/>
              </a:rPr>
              <a:t>= learning </a:t>
            </a:r>
            <a:r>
              <a:rPr lang="en-US" dirty="0">
                <a:latin typeface="Lucida Sans Unicode" charset="0"/>
                <a:ea typeface="ＭＳ Ｐゴシック" charset="0"/>
                <a:cs typeface="ＭＳ Ｐゴシック" charset="0"/>
              </a:rPr>
              <a:t>with the help of </a:t>
            </a:r>
            <a:r>
              <a:rPr lang="en-US" dirty="0" smtClean="0">
                <a:latin typeface="Lucida Sans Unicode" charset="0"/>
                <a:ea typeface="ＭＳ Ｐゴシック" charset="0"/>
                <a:cs typeface="ＭＳ Ｐゴシック" charset="0"/>
              </a:rPr>
              <a:t>ICT</a:t>
            </a:r>
            <a:br>
              <a:rPr lang="en-US" dirty="0" smtClean="0">
                <a:latin typeface="Lucida Sans Unicode" charset="0"/>
                <a:ea typeface="ＭＳ Ｐゴシック" charset="0"/>
                <a:cs typeface="ＭＳ Ｐゴシック" charset="0"/>
              </a:rPr>
            </a:br>
            <a:r>
              <a:rPr lang="en-US" dirty="0" smtClean="0">
                <a:latin typeface="Lucida Sans Unicode" charset="0"/>
                <a:ea typeface="ＭＳ Ｐゴシック" charset="0"/>
                <a:cs typeface="ＭＳ Ｐゴシック" charset="0"/>
              </a:rPr>
              <a:t>(e-learning and blended learning)</a:t>
            </a:r>
            <a:endParaRPr lang="en-US" dirty="0">
              <a:latin typeface="Lucida Sans Unicode" charset="0"/>
              <a:ea typeface="ＭＳ Ｐゴシック" charset="0"/>
              <a:cs typeface="ＭＳ Ｐゴシック" charset="0"/>
            </a:endParaRPr>
          </a:p>
          <a:p>
            <a:r>
              <a:rPr lang="en-US" i="1" dirty="0">
                <a:latin typeface="Lucida Sans Unicode" charset="0"/>
                <a:ea typeface="ＭＳ Ｐゴシック" charset="0"/>
                <a:cs typeface="ＭＳ Ｐゴシック" charset="0"/>
              </a:rPr>
              <a:t>Adaptive</a:t>
            </a:r>
            <a:r>
              <a:rPr lang="en-US" dirty="0">
                <a:latin typeface="Lucida Sans Unicode" charset="0"/>
                <a:ea typeface="ＭＳ Ｐゴシック" charset="0"/>
                <a:cs typeface="ＭＳ Ｐゴシック" charset="0"/>
              </a:rPr>
              <a:t> means it involves</a:t>
            </a:r>
            <a:br>
              <a:rPr lang="en-US" dirty="0">
                <a:latin typeface="Lucida Sans Unicode" charset="0"/>
                <a:ea typeface="ＭＳ Ｐゴシック" charset="0"/>
                <a:cs typeface="ＭＳ Ｐゴシック" charset="0"/>
              </a:rPr>
            </a:br>
            <a:r>
              <a:rPr lang="en-US" i="1" dirty="0">
                <a:latin typeface="Lucida Sans Unicode" charset="0"/>
                <a:ea typeface="ＭＳ Ｐゴシック" charset="0"/>
                <a:cs typeface="ＭＳ Ｐゴシック" charset="0"/>
              </a:rPr>
              <a:t>automatic personalization</a:t>
            </a:r>
          </a:p>
          <a:p>
            <a:pPr lvl="1"/>
            <a:r>
              <a:rPr lang="en-US" dirty="0">
                <a:latin typeface="Lucida Sans Unicode" charset="0"/>
                <a:ea typeface="ＭＳ Ｐゴシック" charset="0"/>
              </a:rPr>
              <a:t>Knowing who the learner is is automatic</a:t>
            </a:r>
          </a:p>
          <a:p>
            <a:pPr lvl="1"/>
            <a:r>
              <a:rPr lang="en-US" dirty="0">
                <a:latin typeface="Lucida Sans Unicode" charset="0"/>
                <a:ea typeface="ＭＳ Ｐゴシック" charset="0"/>
              </a:rPr>
              <a:t>Adapting to that learner is automatic</a:t>
            </a:r>
          </a:p>
        </p:txBody>
      </p:sp>
      <p:sp>
        <p:nvSpPr>
          <p:cNvPr id="1741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smtClean="0"/>
              <a:t>February 1, </a:t>
            </a:r>
            <a:r>
              <a:rPr lang="en-US" sz="1100" dirty="0"/>
              <a:t>2011</a:t>
            </a:r>
            <a:endParaRPr lang="nl-NL" sz="1100" dirty="0"/>
          </a:p>
          <a:p>
            <a:pPr eaLnBrk="1" hangingPunct="1"/>
            <a:endParaRPr lang="nl-NL" sz="1100" dirty="0">
              <a:latin typeface="Lucida Sans Unicode" charset="0"/>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err="1" smtClean="0">
                <a:solidFill>
                  <a:srgbClr val="0B2C73"/>
                </a:solidFill>
                <a:latin typeface="Lucida Sans Unicode" charset="0"/>
              </a:rPr>
              <a:t>Learntec</a:t>
            </a:r>
            <a:endParaRPr lang="nl-NL" sz="1400" dirty="0">
              <a:solidFill>
                <a:srgbClr val="0B2C73"/>
              </a:solidFill>
              <a:latin typeface="Lucida Sans Unicode"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l-NL" sz="1100">
                <a:latin typeface="Lucida Sans Unicode" charset="0"/>
              </a:rPr>
              <a:t>Slide </a:t>
            </a:r>
            <a:fld id="{9B187497-A3E0-CE46-A8BE-4274958F25A9}" type="slidenum">
              <a:rPr lang="nl-NL" sz="1100">
                <a:latin typeface="Lucida Sans Unicode" charset="0"/>
              </a:rPr>
              <a:pPr eaLnBrk="1" hangingPunct="1"/>
              <a:t>4</a:t>
            </a:fld>
            <a:endParaRPr lang="nl-NL" sz="1100">
              <a:latin typeface="Lucida Sans Unicode" charset="0"/>
            </a:endParaRPr>
          </a:p>
        </p:txBody>
      </p:sp>
      <p:pic>
        <p:nvPicPr>
          <p:cNvPr id="2" name="Picture 1" descr="j03168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1302348"/>
            <a:ext cx="1740652" cy="26307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LMS versus ALE</a:t>
            </a:r>
            <a:endParaRPr lang="en-US" dirty="0"/>
          </a:p>
        </p:txBody>
      </p:sp>
      <p:sp>
        <p:nvSpPr>
          <p:cNvPr id="6" name="Content Placeholder 5"/>
          <p:cNvSpPr>
            <a:spLocks noGrp="1"/>
          </p:cNvSpPr>
          <p:nvPr>
            <p:ph idx="1"/>
          </p:nvPr>
        </p:nvSpPr>
        <p:spPr>
          <a:xfrm>
            <a:off x="457200" y="1484784"/>
            <a:ext cx="8229600" cy="4267200"/>
          </a:xfrm>
        </p:spPr>
        <p:txBody>
          <a:bodyPr/>
          <a:lstStyle/>
          <a:p>
            <a:pPr>
              <a:spcBef>
                <a:spcPts val="372"/>
              </a:spcBef>
            </a:pPr>
            <a:r>
              <a:rPr lang="en-US" dirty="0" smtClean="0"/>
              <a:t>A Learning Management System (LMS)</a:t>
            </a:r>
          </a:p>
          <a:p>
            <a:pPr lvl="1">
              <a:spcBef>
                <a:spcPts val="372"/>
              </a:spcBef>
            </a:pPr>
            <a:r>
              <a:rPr lang="en-US" dirty="0" smtClean="0"/>
              <a:t>supports the learning </a:t>
            </a:r>
            <a:r>
              <a:rPr lang="en-US" i="1" dirty="0" smtClean="0"/>
              <a:t>process</a:t>
            </a:r>
            <a:r>
              <a:rPr lang="en-US" dirty="0" smtClean="0"/>
              <a:t>;</a:t>
            </a:r>
            <a:endParaRPr lang="en-US" i="1" dirty="0" smtClean="0"/>
          </a:p>
          <a:p>
            <a:pPr lvl="1">
              <a:spcBef>
                <a:spcPts val="372"/>
              </a:spcBef>
            </a:pPr>
            <a:r>
              <a:rPr lang="en-US" dirty="0" smtClean="0"/>
              <a:t>offers a personalized </a:t>
            </a:r>
            <a:r>
              <a:rPr lang="en-US" i="1" dirty="0" smtClean="0"/>
              <a:t>context</a:t>
            </a:r>
            <a:r>
              <a:rPr lang="en-US" dirty="0" smtClean="0"/>
              <a:t>;</a:t>
            </a:r>
          </a:p>
          <a:p>
            <a:pPr lvl="1">
              <a:spcBef>
                <a:spcPts val="372"/>
              </a:spcBef>
            </a:pPr>
            <a:r>
              <a:rPr lang="en-US" dirty="0" smtClean="0"/>
              <a:t>helps the teacher and institute more than the learner.</a:t>
            </a:r>
          </a:p>
          <a:p>
            <a:pPr>
              <a:spcBef>
                <a:spcPts val="372"/>
              </a:spcBef>
            </a:pPr>
            <a:r>
              <a:rPr lang="en-US" dirty="0" smtClean="0"/>
              <a:t>An Adaptive Learning Environment (ALE)</a:t>
            </a:r>
          </a:p>
          <a:p>
            <a:pPr lvl="1">
              <a:spcBef>
                <a:spcPts val="372"/>
              </a:spcBef>
            </a:pPr>
            <a:r>
              <a:rPr lang="en-US" dirty="0" smtClean="0"/>
              <a:t>supports the </a:t>
            </a:r>
            <a:r>
              <a:rPr lang="en-US" i="1" dirty="0" smtClean="0"/>
              <a:t>learning</a:t>
            </a:r>
            <a:r>
              <a:rPr lang="en-US" dirty="0" smtClean="0"/>
              <a:t> process;</a:t>
            </a:r>
          </a:p>
          <a:p>
            <a:pPr lvl="1">
              <a:spcBef>
                <a:spcPts val="372"/>
              </a:spcBef>
            </a:pPr>
            <a:r>
              <a:rPr lang="en-US" dirty="0" smtClean="0"/>
              <a:t>offers personalized </a:t>
            </a:r>
            <a:r>
              <a:rPr lang="en-US" i="1" dirty="0" smtClean="0"/>
              <a:t>content</a:t>
            </a:r>
            <a:r>
              <a:rPr lang="en-US" dirty="0" smtClean="0"/>
              <a:t>;</a:t>
            </a:r>
          </a:p>
          <a:p>
            <a:pPr lvl="1">
              <a:spcBef>
                <a:spcPts val="372"/>
              </a:spcBef>
            </a:pPr>
            <a:r>
              <a:rPr lang="en-US" dirty="0" smtClean="0"/>
              <a:t>helps the learner, not the institute.</a:t>
            </a:r>
            <a:endParaRPr lang="en-US" dirty="0"/>
          </a:p>
        </p:txBody>
      </p:sp>
      <p:sp>
        <p:nvSpPr>
          <p:cNvPr id="2" name="Date Placeholder 1"/>
          <p:cNvSpPr>
            <a:spLocks noGrp="1"/>
          </p:cNvSpPr>
          <p:nvPr>
            <p:ph type="dt" sz="half" idx="10"/>
          </p:nvPr>
        </p:nvSpPr>
        <p:spPr/>
        <p:txBody>
          <a:bodyPr/>
          <a:lstStyle/>
          <a:p>
            <a:pPr>
              <a:defRPr/>
            </a:pPr>
            <a:r>
              <a:rPr lang="en-US" dirty="0" smtClean="0"/>
              <a:t>February 1, </a:t>
            </a:r>
            <a:r>
              <a:rPr lang="en-US" dirty="0"/>
              <a:t>2011</a:t>
            </a:r>
            <a:endParaRPr lang="nl-NL" dirty="0"/>
          </a:p>
          <a:p>
            <a:pPr>
              <a:defRPr/>
            </a:pPr>
            <a:endParaRPr lang="nl-NL" dirty="0"/>
          </a:p>
        </p:txBody>
      </p:sp>
      <p:sp>
        <p:nvSpPr>
          <p:cNvPr id="3" name="Footer Placeholder 2"/>
          <p:cNvSpPr>
            <a:spLocks noGrp="1"/>
          </p:cNvSpPr>
          <p:nvPr>
            <p:ph type="ftr" sz="quarter" idx="11"/>
          </p:nvPr>
        </p:nvSpPr>
        <p:spPr/>
        <p:txBody>
          <a:bodyPr/>
          <a:lstStyle/>
          <a:p>
            <a:pPr>
              <a:defRPr/>
            </a:pPr>
            <a:r>
              <a:rPr lang="en-US" dirty="0" err="1" smtClean="0"/>
              <a:t>Learntec</a:t>
            </a:r>
            <a:endParaRPr lang="nl-NL" dirty="0"/>
          </a:p>
        </p:txBody>
      </p:sp>
      <p:sp>
        <p:nvSpPr>
          <p:cNvPr id="4" name="Slide Number Placeholder 3"/>
          <p:cNvSpPr>
            <a:spLocks noGrp="1"/>
          </p:cNvSpPr>
          <p:nvPr>
            <p:ph type="sldNum" sz="quarter" idx="12"/>
          </p:nvPr>
        </p:nvSpPr>
        <p:spPr/>
        <p:txBody>
          <a:bodyPr/>
          <a:lstStyle/>
          <a:p>
            <a:pPr>
              <a:defRPr/>
            </a:pPr>
            <a:r>
              <a:rPr lang="nl-NL" smtClean="0"/>
              <a:t>Slide </a:t>
            </a:r>
            <a:fld id="{D67153DB-9729-F94E-A78D-E92B41C04A26}" type="slidenum">
              <a:rPr lang="nl-NL" smtClean="0"/>
              <a:pPr>
                <a:defRPr/>
              </a:pPr>
              <a:t>5</a:t>
            </a:fld>
            <a:endParaRPr lang="nl-NL"/>
          </a:p>
        </p:txBody>
      </p:sp>
    </p:spTree>
    <p:extLst>
      <p:ext uri="{BB962C8B-B14F-4D97-AF65-F5344CB8AC3E}">
        <p14:creationId xmlns:p14="http://schemas.microsoft.com/office/powerpoint/2010/main" val="561183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do we adapt in GRAPPLE?</a:t>
            </a:r>
            <a:endParaRPr lang="en-US" sz="4000" dirty="0"/>
          </a:p>
        </p:txBody>
      </p:sp>
      <p:sp>
        <p:nvSpPr>
          <p:cNvPr id="3" name="Content Placeholder 2"/>
          <p:cNvSpPr>
            <a:spLocks noGrp="1"/>
          </p:cNvSpPr>
          <p:nvPr>
            <p:ph idx="1"/>
          </p:nvPr>
        </p:nvSpPr>
        <p:spPr>
          <a:xfrm>
            <a:off x="457200" y="1600200"/>
            <a:ext cx="8435280" cy="4267200"/>
          </a:xfrm>
        </p:spPr>
        <p:txBody>
          <a:bodyPr/>
          <a:lstStyle/>
          <a:p>
            <a:r>
              <a:rPr lang="en-US" dirty="0" smtClean="0"/>
              <a:t>“Traditional” adaptation in TEL is </a:t>
            </a:r>
            <a:r>
              <a:rPr lang="en-US" i="1" dirty="0" smtClean="0"/>
              <a:t>course sequencing</a:t>
            </a:r>
            <a:r>
              <a:rPr lang="en-US" dirty="0" smtClean="0"/>
              <a:t>.</a:t>
            </a:r>
          </a:p>
          <a:p>
            <a:r>
              <a:rPr lang="en-US" dirty="0" smtClean="0"/>
              <a:t>A course is a </a:t>
            </a:r>
            <a:r>
              <a:rPr lang="en-US" i="1" dirty="0" smtClean="0"/>
              <a:t>hypermedia</a:t>
            </a:r>
            <a:r>
              <a:rPr lang="en-US" dirty="0" smtClean="0"/>
              <a:t> application:</a:t>
            </a:r>
          </a:p>
          <a:p>
            <a:pPr lvl="1"/>
            <a:r>
              <a:rPr lang="en-US" sz="2600" dirty="0" smtClean="0"/>
              <a:t>navigation freedom through rich link structure</a:t>
            </a:r>
            <a:br>
              <a:rPr lang="en-US" sz="2600" dirty="0" smtClean="0"/>
            </a:br>
            <a:r>
              <a:rPr lang="en-US" sz="2600" i="1" dirty="0" smtClean="0"/>
              <a:t>adaptive link annotation</a:t>
            </a:r>
            <a:r>
              <a:rPr lang="en-US" sz="2600" dirty="0" smtClean="0"/>
              <a:t> to provide </a:t>
            </a:r>
            <a:r>
              <a:rPr lang="en-US" sz="2600" i="1" dirty="0" smtClean="0"/>
              <a:t>guidance</a:t>
            </a:r>
            <a:r>
              <a:rPr lang="en-US" sz="2600" dirty="0" smtClean="0"/>
              <a:t>;</a:t>
            </a:r>
            <a:br>
              <a:rPr lang="en-US" sz="2600" dirty="0" smtClean="0"/>
            </a:br>
            <a:r>
              <a:rPr lang="en-US" sz="2600" dirty="0" smtClean="0"/>
              <a:t>(based on </a:t>
            </a:r>
            <a:r>
              <a:rPr lang="en-US" sz="2600" i="1" dirty="0" smtClean="0"/>
              <a:t>prerequisites </a:t>
            </a:r>
            <a:r>
              <a:rPr lang="en-US" sz="2600" dirty="0" smtClean="0"/>
              <a:t>or </a:t>
            </a:r>
            <a:r>
              <a:rPr lang="en-US" sz="2600" i="1" dirty="0" smtClean="0"/>
              <a:t>learning style</a:t>
            </a:r>
            <a:r>
              <a:rPr lang="en-US" sz="2600" dirty="0" smtClean="0"/>
              <a:t>)</a:t>
            </a:r>
          </a:p>
          <a:p>
            <a:pPr lvl="1"/>
            <a:r>
              <a:rPr lang="en-US" sz="2600" dirty="0" smtClean="0"/>
              <a:t>pages (“nodes”) can be adapted to give additional or alternative explanations (or examples or illustrations)</a:t>
            </a:r>
            <a:endParaRPr lang="en-US" sz="2600" dirty="0"/>
          </a:p>
        </p:txBody>
      </p:sp>
      <p:sp>
        <p:nvSpPr>
          <p:cNvPr id="4" name="Date Placeholder 3"/>
          <p:cNvSpPr>
            <a:spLocks noGrp="1"/>
          </p:cNvSpPr>
          <p:nvPr>
            <p:ph type="dt" sz="half" idx="10"/>
          </p:nvPr>
        </p:nvSpPr>
        <p:spPr/>
        <p:txBody>
          <a:bodyPr/>
          <a:lstStyle/>
          <a:p>
            <a:pPr>
              <a:defRPr/>
            </a:pPr>
            <a:r>
              <a:rPr lang="en-US" dirty="0" smtClean="0"/>
              <a:t>February 1, </a:t>
            </a:r>
            <a:r>
              <a:rPr lang="en-US" dirty="0"/>
              <a:t>2011</a:t>
            </a:r>
            <a:endParaRPr lang="nl-NL" dirty="0"/>
          </a:p>
          <a:p>
            <a:pPr>
              <a:defRPr/>
            </a:pPr>
            <a:endParaRPr lang="nl-NL" dirty="0"/>
          </a:p>
        </p:txBody>
      </p:sp>
      <p:sp>
        <p:nvSpPr>
          <p:cNvPr id="5" name="Footer Placeholder 4"/>
          <p:cNvSpPr>
            <a:spLocks noGrp="1"/>
          </p:cNvSpPr>
          <p:nvPr>
            <p:ph type="ftr" sz="quarter" idx="11"/>
          </p:nvPr>
        </p:nvSpPr>
        <p:spPr/>
        <p:txBody>
          <a:bodyPr/>
          <a:lstStyle/>
          <a:p>
            <a:pPr>
              <a:defRPr/>
            </a:pPr>
            <a:r>
              <a:rPr lang="en-US" dirty="0" err="1" smtClean="0"/>
              <a:t>Learntec</a:t>
            </a:r>
            <a:endParaRPr lang="nl-NL" dirty="0"/>
          </a:p>
        </p:txBody>
      </p:sp>
      <p:sp>
        <p:nvSpPr>
          <p:cNvPr id="6" name="Slide Number Placeholder 5"/>
          <p:cNvSpPr>
            <a:spLocks noGrp="1"/>
          </p:cNvSpPr>
          <p:nvPr>
            <p:ph type="sldNum" sz="quarter" idx="12"/>
          </p:nvPr>
        </p:nvSpPr>
        <p:spPr/>
        <p:txBody>
          <a:bodyPr/>
          <a:lstStyle/>
          <a:p>
            <a:pPr>
              <a:defRPr/>
            </a:pPr>
            <a:r>
              <a:rPr lang="nl-NL" smtClean="0"/>
              <a:t>Slide </a:t>
            </a:r>
            <a:fld id="{EA72975C-79DC-7242-BC26-EF128F22ED01}" type="slidenum">
              <a:rPr lang="nl-NL" smtClean="0"/>
              <a:pPr>
                <a:defRPr/>
              </a:pPr>
              <a:t>6</a:t>
            </a:fld>
            <a:endParaRPr lang="nl-NL"/>
          </a:p>
        </p:txBody>
      </p:sp>
      <p:sp>
        <p:nvSpPr>
          <p:cNvPr id="7" name="TextBox 6"/>
          <p:cNvSpPr txBox="1"/>
          <p:nvPr/>
        </p:nvSpPr>
        <p:spPr>
          <a:xfrm>
            <a:off x="3124200" y="2060848"/>
            <a:ext cx="3248000" cy="523220"/>
          </a:xfrm>
          <a:prstGeom prst="rect">
            <a:avLst/>
          </a:prstGeom>
          <a:noFill/>
        </p:spPr>
        <p:txBody>
          <a:bodyPr wrap="square" rtlCol="0">
            <a:spAutoFit/>
          </a:bodyPr>
          <a:lstStyle/>
          <a:p>
            <a:r>
              <a:rPr lang="en-US" sz="2800" dirty="0">
                <a:solidFill>
                  <a:srgbClr val="FF0000"/>
                </a:solidFill>
              </a:rPr>
              <a:t>We don’t want this</a:t>
            </a:r>
            <a:r>
              <a:rPr lang="en-US" sz="2800" dirty="0" smtClean="0">
                <a:solidFill>
                  <a:srgbClr val="FF0000"/>
                </a:solidFill>
              </a:rPr>
              <a:t>!</a:t>
            </a:r>
            <a:endParaRPr lang="en-US" sz="2800" dirty="0"/>
          </a:p>
        </p:txBody>
      </p:sp>
    </p:spTree>
    <p:extLst>
      <p:ext uri="{BB962C8B-B14F-4D97-AF65-F5344CB8AC3E}">
        <p14:creationId xmlns:p14="http://schemas.microsoft.com/office/powerpoint/2010/main" val="827019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lstStyle/>
          <a:p>
            <a:r>
              <a:rPr lang="en-US" dirty="0" smtClean="0"/>
              <a:t>Adaptive System Functionality</a:t>
            </a:r>
            <a:endParaRPr lang="en-US" dirty="0"/>
          </a:p>
        </p:txBody>
      </p:sp>
      <p:sp>
        <p:nvSpPr>
          <p:cNvPr id="4" name="Date Placeholder 3"/>
          <p:cNvSpPr>
            <a:spLocks noGrp="1"/>
          </p:cNvSpPr>
          <p:nvPr>
            <p:ph type="dt" sz="half" idx="10"/>
          </p:nvPr>
        </p:nvSpPr>
        <p:spPr/>
        <p:txBody>
          <a:bodyPr/>
          <a:lstStyle/>
          <a:p>
            <a:pPr>
              <a:defRPr/>
            </a:pPr>
            <a:r>
              <a:rPr lang="en-US" smtClean="0"/>
              <a:t>February 1, 2011</a:t>
            </a:r>
            <a:endParaRPr lang="nl-NL" dirty="0"/>
          </a:p>
        </p:txBody>
      </p:sp>
      <p:sp>
        <p:nvSpPr>
          <p:cNvPr id="5" name="Footer Placeholder 4"/>
          <p:cNvSpPr>
            <a:spLocks noGrp="1"/>
          </p:cNvSpPr>
          <p:nvPr>
            <p:ph type="ftr" sz="quarter" idx="11"/>
          </p:nvPr>
        </p:nvSpPr>
        <p:spPr/>
        <p:txBody>
          <a:bodyPr/>
          <a:lstStyle/>
          <a:p>
            <a:pPr>
              <a:defRPr/>
            </a:pPr>
            <a:r>
              <a:rPr lang="en-US" smtClean="0"/>
              <a:t>Learntec</a:t>
            </a:r>
            <a:endParaRPr lang="nl-NL" dirty="0"/>
          </a:p>
        </p:txBody>
      </p:sp>
      <p:sp>
        <p:nvSpPr>
          <p:cNvPr id="6" name="Slide Number Placeholder 5"/>
          <p:cNvSpPr>
            <a:spLocks noGrp="1"/>
          </p:cNvSpPr>
          <p:nvPr>
            <p:ph type="sldNum" sz="quarter" idx="12"/>
          </p:nvPr>
        </p:nvSpPr>
        <p:spPr/>
        <p:txBody>
          <a:bodyPr/>
          <a:lstStyle/>
          <a:p>
            <a:pPr>
              <a:defRPr/>
            </a:pPr>
            <a:r>
              <a:rPr lang="nl-NL" smtClean="0"/>
              <a:t>Slide </a:t>
            </a:r>
            <a:fld id="{EA72975C-79DC-7242-BC26-EF128F22ED01}" type="slidenum">
              <a:rPr lang="nl-NL" smtClean="0"/>
              <a:pPr>
                <a:defRPr/>
              </a:pPr>
              <a:t>7</a:t>
            </a:fld>
            <a:endParaRPr lang="nl-NL"/>
          </a:p>
        </p:txBody>
      </p:sp>
      <p:pic>
        <p:nvPicPr>
          <p:cNvPr id="7" name="Picture 6" descr="j03168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132856"/>
            <a:ext cx="1524650" cy="2304256"/>
          </a:xfrm>
          <a:prstGeom prst="rect">
            <a:avLst/>
          </a:prstGeom>
        </p:spPr>
      </p:pic>
      <p:pic>
        <p:nvPicPr>
          <p:cNvPr id="8" name="Picture 7" descr="j030926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1559076"/>
            <a:ext cx="1395235" cy="916204"/>
          </a:xfrm>
          <a:prstGeom prst="rect">
            <a:avLst/>
          </a:prstGeom>
        </p:spPr>
      </p:pic>
      <p:pic>
        <p:nvPicPr>
          <p:cNvPr id="9" name="Picture 8" descr="j030926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0843" y="4403948"/>
            <a:ext cx="1331115" cy="878536"/>
          </a:xfrm>
          <a:prstGeom prst="rect">
            <a:avLst/>
          </a:prstGeom>
        </p:spPr>
      </p:pic>
      <p:pic>
        <p:nvPicPr>
          <p:cNvPr id="10" name="Picture 9" descr="j028955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2700" y="1559820"/>
            <a:ext cx="1259632" cy="1903726"/>
          </a:xfrm>
          <a:prstGeom prst="rect">
            <a:avLst/>
          </a:prstGeom>
        </p:spPr>
      </p:pic>
      <p:pic>
        <p:nvPicPr>
          <p:cNvPr id="11" name="Picture 10" descr="BU00945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5504" y="3936492"/>
            <a:ext cx="1420828" cy="1420828"/>
          </a:xfrm>
          <a:prstGeom prst="rect">
            <a:avLst/>
          </a:prstGeom>
        </p:spPr>
      </p:pic>
      <p:sp>
        <p:nvSpPr>
          <p:cNvPr id="12" name="Curved Down Arrow 11"/>
          <p:cNvSpPr/>
          <p:nvPr/>
        </p:nvSpPr>
        <p:spPr>
          <a:xfrm>
            <a:off x="2051720" y="1237888"/>
            <a:ext cx="5364980" cy="894968"/>
          </a:xfrm>
          <a:prstGeom prst="curved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Curved Down Arrow 12"/>
          <p:cNvSpPr/>
          <p:nvPr/>
        </p:nvSpPr>
        <p:spPr>
          <a:xfrm rot="10260000">
            <a:off x="1806605" y="3933056"/>
            <a:ext cx="6093304" cy="1152128"/>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urved Down Arrow 15"/>
          <p:cNvSpPr/>
          <p:nvPr/>
        </p:nvSpPr>
        <p:spPr>
          <a:xfrm rot="1140000">
            <a:off x="2051081" y="1941237"/>
            <a:ext cx="6093304" cy="1152128"/>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5165522" y="1477088"/>
            <a:ext cx="1837184" cy="830997"/>
          </a:xfrm>
          <a:prstGeom prst="rect">
            <a:avLst/>
          </a:prstGeom>
          <a:noFill/>
        </p:spPr>
        <p:txBody>
          <a:bodyPr wrap="square" rtlCol="0">
            <a:spAutoFit/>
          </a:bodyPr>
          <a:lstStyle/>
          <a:p>
            <a:r>
              <a:rPr lang="en-US" sz="2400" dirty="0" smtClean="0"/>
              <a:t>event </a:t>
            </a:r>
            <a:r>
              <a:rPr lang="en-US" sz="2400" dirty="0" smtClean="0">
                <a:sym typeface="Wingdings"/>
              </a:rPr>
              <a:t> user model </a:t>
            </a:r>
            <a:endParaRPr lang="en-US" sz="2400" dirty="0"/>
          </a:p>
        </p:txBody>
      </p:sp>
      <p:sp>
        <p:nvSpPr>
          <p:cNvPr id="17" name="Curved Down Arrow 16"/>
          <p:cNvSpPr/>
          <p:nvPr/>
        </p:nvSpPr>
        <p:spPr>
          <a:xfrm rot="11340000">
            <a:off x="1672278" y="4764553"/>
            <a:ext cx="6093304" cy="1152128"/>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5195734" y="4941821"/>
            <a:ext cx="2220966" cy="830997"/>
          </a:xfrm>
          <a:prstGeom prst="rect">
            <a:avLst/>
          </a:prstGeom>
          <a:noFill/>
        </p:spPr>
        <p:txBody>
          <a:bodyPr wrap="square" rtlCol="0">
            <a:spAutoFit/>
          </a:bodyPr>
          <a:lstStyle/>
          <a:p>
            <a:r>
              <a:rPr lang="en-US" sz="2400" dirty="0" smtClean="0"/>
              <a:t>user model </a:t>
            </a:r>
            <a:r>
              <a:rPr lang="en-US" sz="2400" dirty="0" smtClean="0">
                <a:sym typeface="Wingdings"/>
              </a:rPr>
              <a:t> adaptation</a:t>
            </a:r>
            <a:endParaRPr lang="en-US" sz="2400" dirty="0"/>
          </a:p>
        </p:txBody>
      </p:sp>
    </p:spTree>
    <p:extLst>
      <p:ext uri="{BB962C8B-B14F-4D97-AF65-F5344CB8AC3E}">
        <p14:creationId xmlns:p14="http://schemas.microsoft.com/office/powerpoint/2010/main" val="28422011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in GRAPPLE</a:t>
            </a:r>
            <a:endParaRPr lang="en-US" dirty="0"/>
          </a:p>
        </p:txBody>
      </p:sp>
      <p:sp>
        <p:nvSpPr>
          <p:cNvPr id="3" name="Content Placeholder 2"/>
          <p:cNvSpPr>
            <a:spLocks noGrp="1"/>
          </p:cNvSpPr>
          <p:nvPr>
            <p:ph idx="1"/>
          </p:nvPr>
        </p:nvSpPr>
        <p:spPr/>
        <p:txBody>
          <a:bodyPr/>
          <a:lstStyle/>
          <a:p>
            <a:r>
              <a:rPr lang="en-US" dirty="0" smtClean="0"/>
              <a:t>User Model is in </a:t>
            </a:r>
            <a:r>
              <a:rPr lang="en-US" i="1" dirty="0" smtClean="0"/>
              <a:t>any data format</a:t>
            </a:r>
          </a:p>
          <a:p>
            <a:pPr lvl="1"/>
            <a:r>
              <a:rPr lang="en-US" i="1" dirty="0" smtClean="0"/>
              <a:t>a</a:t>
            </a:r>
            <a:r>
              <a:rPr lang="en-US" dirty="0" smtClean="0"/>
              <a:t>ny </a:t>
            </a:r>
            <a:r>
              <a:rPr lang="en-US" i="1" dirty="0" smtClean="0"/>
              <a:t>event</a:t>
            </a:r>
            <a:r>
              <a:rPr lang="en-US" dirty="0" smtClean="0"/>
              <a:t> you can record can be used</a:t>
            </a:r>
          </a:p>
          <a:p>
            <a:pPr lvl="1"/>
            <a:r>
              <a:rPr lang="en-US" i="1" dirty="0" smtClean="0"/>
              <a:t>any computation </a:t>
            </a:r>
            <a:r>
              <a:rPr lang="en-US" dirty="0" smtClean="0"/>
              <a:t>can be done:</a:t>
            </a:r>
            <a:br>
              <a:rPr lang="en-US" dirty="0" smtClean="0"/>
            </a:br>
            <a:r>
              <a:rPr lang="en-US" i="1" dirty="0" smtClean="0"/>
              <a:t>event + user model </a:t>
            </a:r>
            <a:r>
              <a:rPr lang="en-US" i="1" dirty="0" smtClean="0">
                <a:sym typeface="Wingdings"/>
              </a:rPr>
              <a:t> new user model</a:t>
            </a:r>
            <a:endParaRPr lang="en-US" dirty="0" smtClean="0">
              <a:sym typeface="Wingdings"/>
            </a:endParaRPr>
          </a:p>
          <a:p>
            <a:r>
              <a:rPr lang="en-US" dirty="0" smtClean="0">
                <a:sym typeface="Wingdings"/>
              </a:rPr>
              <a:t>Adaptation is</a:t>
            </a:r>
            <a:r>
              <a:rPr lang="en-US" i="1" dirty="0" smtClean="0">
                <a:sym typeface="Wingdings"/>
              </a:rPr>
              <a:t> any transformation </a:t>
            </a:r>
            <a:r>
              <a:rPr lang="en-US" dirty="0" smtClean="0">
                <a:sym typeface="Wingdings"/>
              </a:rPr>
              <a:t>you can program</a:t>
            </a:r>
          </a:p>
          <a:p>
            <a:pPr lvl="1"/>
            <a:r>
              <a:rPr lang="en-US" i="1" dirty="0" smtClean="0">
                <a:sym typeface="Wingdings"/>
              </a:rPr>
              <a:t>any data format</a:t>
            </a:r>
            <a:r>
              <a:rPr lang="en-US" dirty="0" smtClean="0">
                <a:sym typeface="Wingdings"/>
              </a:rPr>
              <a:t> </a:t>
            </a:r>
            <a:r>
              <a:rPr lang="en-US" dirty="0">
                <a:sym typeface="Wingdings"/>
              </a:rPr>
              <a:t>f</a:t>
            </a:r>
            <a:r>
              <a:rPr lang="en-US" dirty="0" smtClean="0">
                <a:sym typeface="Wingdings"/>
              </a:rPr>
              <a:t>or the learning material</a:t>
            </a:r>
          </a:p>
          <a:p>
            <a:pPr lvl="1"/>
            <a:r>
              <a:rPr lang="en-US" dirty="0" smtClean="0">
                <a:sym typeface="Wingdings"/>
              </a:rPr>
              <a:t>adaptation based on </a:t>
            </a:r>
            <a:r>
              <a:rPr lang="en-US" i="1" dirty="0" smtClean="0">
                <a:sym typeface="Wingdings"/>
              </a:rPr>
              <a:t>all user model data</a:t>
            </a:r>
            <a:endParaRPr lang="en-US" i="1" dirty="0"/>
          </a:p>
        </p:txBody>
      </p:sp>
      <p:sp>
        <p:nvSpPr>
          <p:cNvPr id="4" name="Date Placeholder 3"/>
          <p:cNvSpPr>
            <a:spLocks noGrp="1"/>
          </p:cNvSpPr>
          <p:nvPr>
            <p:ph type="dt" sz="half" idx="10"/>
          </p:nvPr>
        </p:nvSpPr>
        <p:spPr/>
        <p:txBody>
          <a:bodyPr/>
          <a:lstStyle/>
          <a:p>
            <a:pPr>
              <a:defRPr/>
            </a:pPr>
            <a:r>
              <a:rPr lang="en-US" smtClean="0"/>
              <a:t>February 1, 2011</a:t>
            </a:r>
            <a:endParaRPr lang="nl-NL" dirty="0"/>
          </a:p>
        </p:txBody>
      </p:sp>
      <p:sp>
        <p:nvSpPr>
          <p:cNvPr id="5" name="Footer Placeholder 4"/>
          <p:cNvSpPr>
            <a:spLocks noGrp="1"/>
          </p:cNvSpPr>
          <p:nvPr>
            <p:ph type="ftr" sz="quarter" idx="11"/>
          </p:nvPr>
        </p:nvSpPr>
        <p:spPr/>
        <p:txBody>
          <a:bodyPr/>
          <a:lstStyle/>
          <a:p>
            <a:pPr>
              <a:defRPr/>
            </a:pPr>
            <a:r>
              <a:rPr lang="en-US" smtClean="0"/>
              <a:t>Learntec</a:t>
            </a:r>
            <a:endParaRPr lang="nl-NL" dirty="0"/>
          </a:p>
        </p:txBody>
      </p:sp>
      <p:sp>
        <p:nvSpPr>
          <p:cNvPr id="6" name="Slide Number Placeholder 5"/>
          <p:cNvSpPr>
            <a:spLocks noGrp="1"/>
          </p:cNvSpPr>
          <p:nvPr>
            <p:ph type="sldNum" sz="quarter" idx="12"/>
          </p:nvPr>
        </p:nvSpPr>
        <p:spPr/>
        <p:txBody>
          <a:bodyPr/>
          <a:lstStyle/>
          <a:p>
            <a:pPr>
              <a:defRPr/>
            </a:pPr>
            <a:r>
              <a:rPr lang="nl-NL" smtClean="0"/>
              <a:t>Slide </a:t>
            </a:r>
            <a:fld id="{EA72975C-79DC-7242-BC26-EF128F22ED01}" type="slidenum">
              <a:rPr lang="nl-NL" smtClean="0"/>
              <a:pPr>
                <a:defRPr/>
              </a:pPr>
              <a:t>8</a:t>
            </a:fld>
            <a:endParaRPr lang="nl-NL"/>
          </a:p>
        </p:txBody>
      </p:sp>
    </p:spTree>
    <p:extLst>
      <p:ext uri="{BB962C8B-B14F-4D97-AF65-F5344CB8AC3E}">
        <p14:creationId xmlns:p14="http://schemas.microsoft.com/office/powerpoint/2010/main" val="3682712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February 1, </a:t>
            </a:r>
            <a:r>
              <a:rPr lang="en-US" dirty="0"/>
              <a:t>2011</a:t>
            </a:r>
            <a:endParaRPr lang="nl-NL" dirty="0"/>
          </a:p>
          <a:p>
            <a:pPr>
              <a:defRPr/>
            </a:pPr>
            <a:endParaRPr lang="nl-NL" dirty="0"/>
          </a:p>
        </p:txBody>
      </p:sp>
      <p:sp>
        <p:nvSpPr>
          <p:cNvPr id="5" name="Footer Placeholder 4"/>
          <p:cNvSpPr>
            <a:spLocks noGrp="1"/>
          </p:cNvSpPr>
          <p:nvPr>
            <p:ph type="ftr" sz="quarter" idx="11"/>
          </p:nvPr>
        </p:nvSpPr>
        <p:spPr/>
        <p:txBody>
          <a:bodyPr/>
          <a:lstStyle/>
          <a:p>
            <a:pPr>
              <a:defRPr/>
            </a:pPr>
            <a:r>
              <a:rPr lang="en-US" dirty="0" err="1" smtClean="0"/>
              <a:t>Learntec</a:t>
            </a:r>
            <a:endParaRPr lang="nl-NL" dirty="0"/>
          </a:p>
        </p:txBody>
      </p:sp>
      <p:sp>
        <p:nvSpPr>
          <p:cNvPr id="6" name="Slide Number Placeholder 5"/>
          <p:cNvSpPr>
            <a:spLocks noGrp="1"/>
          </p:cNvSpPr>
          <p:nvPr>
            <p:ph type="sldNum" sz="quarter" idx="12"/>
          </p:nvPr>
        </p:nvSpPr>
        <p:spPr/>
        <p:txBody>
          <a:bodyPr/>
          <a:lstStyle/>
          <a:p>
            <a:pPr>
              <a:defRPr/>
            </a:pPr>
            <a:r>
              <a:rPr lang="nl-NL" smtClean="0"/>
              <a:t>Slide </a:t>
            </a:r>
            <a:fld id="{EA72975C-79DC-7242-BC26-EF128F22ED01}" type="slidenum">
              <a:rPr lang="nl-NL" smtClean="0"/>
              <a:pPr>
                <a:defRPr/>
              </a:pPr>
              <a:t>9</a:t>
            </a:fld>
            <a:endParaRPr lang="nl-NL"/>
          </a:p>
        </p:txBody>
      </p:sp>
      <p:pic>
        <p:nvPicPr>
          <p:cNvPr id="8" name="Picture 7"/>
          <p:cNvPicPr>
            <a:picLocks noChangeAspect="1"/>
          </p:cNvPicPr>
          <p:nvPr/>
        </p:nvPicPr>
        <p:blipFill>
          <a:blip r:embed="rId3"/>
          <a:stretch>
            <a:fillRect/>
          </a:stretch>
        </p:blipFill>
        <p:spPr>
          <a:xfrm>
            <a:off x="179512" y="34925"/>
            <a:ext cx="8853055" cy="6858000"/>
          </a:xfrm>
          <a:prstGeom prst="rect">
            <a:avLst/>
          </a:prstGeom>
        </p:spPr>
      </p:pic>
      <p:sp>
        <p:nvSpPr>
          <p:cNvPr id="7" name="Oval 6"/>
          <p:cNvSpPr/>
          <p:nvPr/>
        </p:nvSpPr>
        <p:spPr>
          <a:xfrm>
            <a:off x="1475656" y="0"/>
            <a:ext cx="7560840" cy="620688"/>
          </a:xfrm>
          <a:prstGeom prst="ellipse">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0" y="0"/>
            <a:ext cx="1187624" cy="2924944"/>
          </a:xfrm>
          <a:prstGeom prst="ellipse">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123728" y="620688"/>
            <a:ext cx="1584176" cy="1024285"/>
          </a:xfrm>
          <a:prstGeom prst="ellipse">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195736" y="5590479"/>
            <a:ext cx="1584176" cy="1024285"/>
          </a:xfrm>
          <a:prstGeom prst="ellipse">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979712" y="6478588"/>
            <a:ext cx="2749376" cy="414337"/>
          </a:xfrm>
          <a:prstGeom prst="ellipse">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063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3" grpId="0" animBg="1"/>
    </p:bldLst>
  </p:timing>
</p:sld>
</file>

<file path=ppt/theme/theme1.xml><?xml version="1.0" encoding="utf-8"?>
<a:theme xmlns:a="http://schemas.openxmlformats.org/drawingml/2006/main" name="Office-thema">
  <a:themeElements>
    <a:clrScheme name="Avondschemering">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Concour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45048</TotalTime>
  <Words>6324</Words>
  <Application>Microsoft Macintosh PowerPoint</Application>
  <PresentationFormat>On-screen Show (4:3)</PresentationFormat>
  <Paragraphs>360</Paragraphs>
  <Slides>25</Slides>
  <Notes>25</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25</vt:i4>
      </vt:variant>
    </vt:vector>
  </HeadingPairs>
  <TitlesOfParts>
    <vt:vector size="27" baseType="lpstr">
      <vt:lpstr>Office-thema</vt:lpstr>
      <vt:lpstr>\\localhost\Users\debra\projecten\grapple\!OLE_LINK2</vt:lpstr>
      <vt:lpstr> Personalization and Adaptation in Learning Management Systems</vt:lpstr>
      <vt:lpstr>What is GRAPPLE?</vt:lpstr>
      <vt:lpstr>PowerPoint Presentation</vt:lpstr>
      <vt:lpstr>What is Adaptive TEL?</vt:lpstr>
      <vt:lpstr>LMS versus ALE</vt:lpstr>
      <vt:lpstr>What do we adapt in GRAPPLE?</vt:lpstr>
      <vt:lpstr>Adaptive System Functionality</vt:lpstr>
      <vt:lpstr>Adaptation in GRAPPLE</vt:lpstr>
      <vt:lpstr>PowerPoint Presentation</vt:lpstr>
      <vt:lpstr>PowerPoint Presentation</vt:lpstr>
      <vt:lpstr>Creating Adaptive Courses</vt:lpstr>
      <vt:lpstr>The GRAPPLE Course Model</vt:lpstr>
      <vt:lpstr>PowerPoint Presentation</vt:lpstr>
      <vt:lpstr>Pedagogical Relationship Types</vt:lpstr>
      <vt:lpstr>PowerPoint Presentation</vt:lpstr>
      <vt:lpstr>The GRAPPLE Adaptation Engine</vt:lpstr>
      <vt:lpstr>PowerPoint Presentation</vt:lpstr>
      <vt:lpstr>Creating Content for GALE</vt:lpstr>
      <vt:lpstr>Authoring Pages Separately</vt:lpstr>
      <vt:lpstr>Template-Based Authoring</vt:lpstr>
      <vt:lpstr>Conditional Inclusion of Fragments</vt:lpstr>
      <vt:lpstr>Link Adaptation in GALE</vt:lpstr>
      <vt:lpstr>Life-long Learning in GRAPPLE</vt:lpstr>
      <vt:lpstr>PowerPoint Presentation</vt:lpstr>
      <vt:lpstr>PowerPoint Presentation</vt:lpstr>
    </vt:vector>
  </TitlesOfParts>
  <Company>HB ontwerp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Heleen van Buul</dc:creator>
  <cp:lastModifiedBy>Paul De Bra</cp:lastModifiedBy>
  <cp:revision>455</cp:revision>
  <cp:lastPrinted>2011-01-26T15:56:26Z</cp:lastPrinted>
  <dcterms:created xsi:type="dcterms:W3CDTF">2010-02-02T15:10:52Z</dcterms:created>
  <dcterms:modified xsi:type="dcterms:W3CDTF">2011-01-26T15:56:32Z</dcterms:modified>
</cp:coreProperties>
</file>