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3"/>
  </p:notesMasterIdLst>
  <p:sldIdLst>
    <p:sldId id="256" r:id="rId2"/>
    <p:sldId id="360" r:id="rId3"/>
    <p:sldId id="361" r:id="rId4"/>
    <p:sldId id="362" r:id="rId5"/>
    <p:sldId id="363" r:id="rId6"/>
    <p:sldId id="364" r:id="rId7"/>
    <p:sldId id="365" r:id="rId8"/>
    <p:sldId id="367" r:id="rId9"/>
    <p:sldId id="368" r:id="rId10"/>
    <p:sldId id="366" r:id="rId11"/>
    <p:sldId id="369" r:id="rId12"/>
    <p:sldId id="370" r:id="rId13"/>
    <p:sldId id="378" r:id="rId14"/>
    <p:sldId id="379" r:id="rId15"/>
    <p:sldId id="380" r:id="rId16"/>
    <p:sldId id="371" r:id="rId17"/>
    <p:sldId id="381" r:id="rId18"/>
    <p:sldId id="382" r:id="rId19"/>
    <p:sldId id="383" r:id="rId20"/>
    <p:sldId id="384" r:id="rId21"/>
    <p:sldId id="385" r:id="rId22"/>
    <p:sldId id="372" r:id="rId23"/>
    <p:sldId id="373" r:id="rId24"/>
    <p:sldId id="374" r:id="rId25"/>
    <p:sldId id="386" r:id="rId26"/>
    <p:sldId id="387" r:id="rId27"/>
    <p:sldId id="388" r:id="rId28"/>
    <p:sldId id="345" r:id="rId29"/>
    <p:sldId id="346" r:id="rId30"/>
    <p:sldId id="347" r:id="rId31"/>
    <p:sldId id="290" r:id="rId32"/>
    <p:sldId id="348" r:id="rId33"/>
    <p:sldId id="291" r:id="rId34"/>
    <p:sldId id="292" r:id="rId35"/>
    <p:sldId id="351" r:id="rId36"/>
    <p:sldId id="293" r:id="rId37"/>
    <p:sldId id="294" r:id="rId38"/>
    <p:sldId id="295" r:id="rId39"/>
    <p:sldId id="296" r:id="rId40"/>
    <p:sldId id="297" r:id="rId41"/>
    <p:sldId id="298" r:id="rId42"/>
    <p:sldId id="304" r:id="rId43"/>
    <p:sldId id="305" r:id="rId44"/>
    <p:sldId id="375" r:id="rId45"/>
    <p:sldId id="354" r:id="rId46"/>
    <p:sldId id="355" r:id="rId47"/>
    <p:sldId id="356" r:id="rId48"/>
    <p:sldId id="376" r:id="rId49"/>
    <p:sldId id="377" r:id="rId50"/>
    <p:sldId id="359" r:id="rId51"/>
    <p:sldId id="349" r:id="rId5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autoAdjust="0"/>
    <p:restoredTop sz="71075" autoAdjust="0"/>
  </p:normalViewPr>
  <p:slideViewPr>
    <p:cSldViewPr snapToGrid="0" snapToObjects="1">
      <p:cViewPr>
        <p:scale>
          <a:sx n="100" d="100"/>
          <a:sy n="100" d="100"/>
        </p:scale>
        <p:origin x="-936" y="-8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10" d="100"/>
          <a:sy n="110" d="100"/>
        </p:scale>
        <p:origin x="-178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nl-NL"/>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2AD6117A-3864-4247-8B9F-F3D4AA44F50F}" type="datetime1">
              <a:rPr lang="en-US"/>
              <a:pPr/>
              <a:t>1/20/12</a:t>
            </a:fld>
            <a:endParaRPr lang="nl-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nl-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40FB6E58-E21B-3349-93BE-8E0A911D66C7}" type="slidenum">
              <a:rPr lang="nl-NL"/>
              <a:pPr/>
              <a:t>‹#›</a:t>
            </a:fld>
            <a:endParaRPr lang="nl-NL"/>
          </a:p>
        </p:txBody>
      </p:sp>
    </p:spTree>
    <p:extLst>
      <p:ext uri="{BB962C8B-B14F-4D97-AF65-F5344CB8AC3E}">
        <p14:creationId xmlns:p14="http://schemas.microsoft.com/office/powerpoint/2010/main" val="399632035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latin typeface="Calibri" charset="0"/>
              <a:ea typeface="ＭＳ Ｐゴシック" charset="0"/>
              <a:cs typeface="ＭＳ Ｐゴシック" charset="0"/>
            </a:endParaRPr>
          </a:p>
        </p:txBody>
      </p:sp>
      <p:sp>
        <p:nvSpPr>
          <p:cNvPr id="1536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7879431-D0A8-9149-A507-819AD216BD2A}" type="slidenum">
              <a:rPr lang="nl-NL" sz="1200">
                <a:latin typeface="Calibri" charset="0"/>
              </a:rPr>
              <a:pPr eaLnBrk="1" hangingPunct="1"/>
              <a:t>1</a:t>
            </a:fld>
            <a:endParaRPr lang="nl-NL"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t>
            </a:r>
            <a:r>
              <a:rPr lang="en-US" dirty="0" err="1" smtClean="0"/>
              <a:t>screendump</a:t>
            </a:r>
            <a:r>
              <a:rPr lang="en-US" dirty="0" smtClean="0"/>
              <a:t> may (at first glance) look like it’s a page from an </a:t>
            </a:r>
            <a:r>
              <a:rPr lang="en-US" dirty="0" err="1" smtClean="0"/>
              <a:t>Interbook</a:t>
            </a:r>
            <a:r>
              <a:rPr lang="en-US" baseline="0" dirty="0" smtClean="0"/>
              <a:t> course. However, this is wrong. This is a page generated by AHA!, using a layout definition that mimics the </a:t>
            </a:r>
            <a:r>
              <a:rPr lang="en-US" baseline="0" dirty="0" err="1" smtClean="0"/>
              <a:t>Interbook</a:t>
            </a:r>
            <a:r>
              <a:rPr lang="en-US" baseline="0" dirty="0" smtClean="0"/>
              <a:t> style. It was developed in a joint project between Pittsburgh and Eindhoven.</a:t>
            </a:r>
            <a:endParaRPr lang="en-US" dirty="0"/>
          </a:p>
        </p:txBody>
      </p:sp>
      <p:sp>
        <p:nvSpPr>
          <p:cNvPr id="4" name="Slide Number Placeholder 3"/>
          <p:cNvSpPr>
            <a:spLocks noGrp="1"/>
          </p:cNvSpPr>
          <p:nvPr>
            <p:ph type="sldNum" sz="quarter" idx="10"/>
          </p:nvPr>
        </p:nvSpPr>
        <p:spPr/>
        <p:txBody>
          <a:bodyPr/>
          <a:lstStyle/>
          <a:p>
            <a:fld id="{40FB6E58-E21B-3349-93BE-8E0A911D66C7}" type="slidenum">
              <a:rPr lang="nl-NL" smtClean="0"/>
              <a:pPr/>
              <a:t>10</a:t>
            </a:fld>
            <a:endParaRPr lang="nl-NL"/>
          </a:p>
        </p:txBody>
      </p:sp>
    </p:spTree>
    <p:extLst>
      <p:ext uri="{BB962C8B-B14F-4D97-AF65-F5344CB8AC3E}">
        <p14:creationId xmlns:p14="http://schemas.microsoft.com/office/powerpoint/2010/main" val="4110007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show the latest taxonomy of adaptation techniques, developed by </a:t>
            </a:r>
            <a:r>
              <a:rPr lang="en-US" dirty="0" err="1" smtClean="0"/>
              <a:t>Evgeny</a:t>
            </a:r>
            <a:r>
              <a:rPr lang="en-US" dirty="0" smtClean="0"/>
              <a:t> </a:t>
            </a:r>
            <a:r>
              <a:rPr lang="en-US" dirty="0" err="1" smtClean="0"/>
              <a:t>Knutov</a:t>
            </a:r>
            <a:r>
              <a:rPr lang="en-US" dirty="0" smtClean="0"/>
              <a:t>, PhD student at the TU/e.</a:t>
            </a:r>
          </a:p>
          <a:p>
            <a:r>
              <a:rPr lang="en-US" dirty="0" smtClean="0"/>
              <a:t>This shows the many techniques that are being used in adaptive Web-based systems.</a:t>
            </a:r>
          </a:p>
          <a:p>
            <a:r>
              <a:rPr lang="en-US" dirty="0" smtClean="0"/>
              <a:t>Note that the</a:t>
            </a:r>
            <a:r>
              <a:rPr lang="en-US" baseline="0" dirty="0" smtClean="0"/>
              <a:t> taxonomy only shows the </a:t>
            </a:r>
            <a:r>
              <a:rPr lang="en-US" i="1" baseline="0" dirty="0" smtClean="0"/>
              <a:t>adaptation</a:t>
            </a:r>
            <a:r>
              <a:rPr lang="en-US" i="0" baseline="0" dirty="0" smtClean="0"/>
              <a:t> techniques, not the </a:t>
            </a:r>
            <a:r>
              <a:rPr lang="en-US" i="1" baseline="0" dirty="0" smtClean="0"/>
              <a:t>user modeling </a:t>
            </a:r>
            <a:r>
              <a:rPr lang="en-US" i="0" baseline="0" dirty="0" smtClean="0"/>
              <a:t>techniques or the </a:t>
            </a:r>
            <a:r>
              <a:rPr lang="en-US" i="1" baseline="0" dirty="0" smtClean="0"/>
              <a:t>decision procedures</a:t>
            </a:r>
            <a:r>
              <a:rPr lang="en-US" i="0" baseline="0" dirty="0" smtClean="0"/>
              <a:t> when to apply which technique.</a:t>
            </a:r>
            <a:endParaRPr lang="en-US" dirty="0"/>
          </a:p>
        </p:txBody>
      </p:sp>
      <p:sp>
        <p:nvSpPr>
          <p:cNvPr id="4" name="Slide Number Placeholder 3"/>
          <p:cNvSpPr>
            <a:spLocks noGrp="1"/>
          </p:cNvSpPr>
          <p:nvPr>
            <p:ph type="sldNum" sz="quarter" idx="10"/>
          </p:nvPr>
        </p:nvSpPr>
        <p:spPr/>
        <p:txBody>
          <a:bodyPr/>
          <a:lstStyle/>
          <a:p>
            <a:fld id="{40FB6E58-E21B-3349-93BE-8E0A911D66C7}" type="slidenum">
              <a:rPr lang="nl-NL" smtClean="0"/>
              <a:pPr/>
              <a:t>11</a:t>
            </a:fld>
            <a:endParaRPr lang="nl-NL"/>
          </a:p>
        </p:txBody>
      </p:sp>
    </p:spTree>
    <p:extLst>
      <p:ext uri="{BB962C8B-B14F-4D97-AF65-F5344CB8AC3E}">
        <p14:creationId xmlns:p14="http://schemas.microsoft.com/office/powerpoint/2010/main" val="593810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Arial" charset="0"/>
                <a:cs typeface="Arial" charset="0"/>
              </a:rPr>
              <a:t>This part of the diagram shows pure and partial forms of content adaptation. </a:t>
            </a:r>
          </a:p>
          <a:p>
            <a:pPr eaLnBrk="1" hangingPunct="1">
              <a:spcBef>
                <a:spcPct val="0"/>
              </a:spcBef>
            </a:pPr>
            <a:r>
              <a:rPr lang="en-US" dirty="0" smtClean="0">
                <a:latin typeface="Arial" charset="0"/>
                <a:cs typeface="Arial" charset="0"/>
              </a:rPr>
              <a:t>They are mostly used for canned text adaptation, but they could be generalized to other media besides text, and some could also be combined with natural language adaptation.</a:t>
            </a:r>
          </a:p>
          <a:p>
            <a:pPr eaLnBrk="1" hangingPunct="1">
              <a:spcBef>
                <a:spcPct val="0"/>
              </a:spcBef>
            </a:pPr>
            <a:endParaRPr lang="en-US" dirty="0" smtClean="0">
              <a:latin typeface="Arial" charset="0"/>
              <a:cs typeface="Arial" charset="0"/>
            </a:endParaRPr>
          </a:p>
        </p:txBody>
      </p:sp>
      <p:sp>
        <p:nvSpPr>
          <p:cNvPr id="4" name="Slide Number Placeholder 3"/>
          <p:cNvSpPr>
            <a:spLocks noGrp="1"/>
          </p:cNvSpPr>
          <p:nvPr>
            <p:ph type="sldNum" sz="quarter" idx="10"/>
          </p:nvPr>
        </p:nvSpPr>
        <p:spPr/>
        <p:txBody>
          <a:bodyPr/>
          <a:lstStyle/>
          <a:p>
            <a:fld id="{40FB6E58-E21B-3349-93BE-8E0A911D66C7}" type="slidenum">
              <a:rPr lang="nl-NL" smtClean="0"/>
              <a:pPr/>
              <a:t>12</a:t>
            </a:fld>
            <a:endParaRPr lang="nl-NL"/>
          </a:p>
        </p:txBody>
      </p:sp>
    </p:spTree>
    <p:extLst>
      <p:ext uri="{BB962C8B-B14F-4D97-AF65-F5344CB8AC3E}">
        <p14:creationId xmlns:p14="http://schemas.microsoft.com/office/powerpoint/2010/main" val="419943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5000"/>
              </a:lnSpc>
              <a:spcBef>
                <a:spcPts val="450"/>
              </a:spcBef>
            </a:pPr>
            <a:r>
              <a:rPr lang="en-GB" dirty="0" smtClean="0">
                <a:latin typeface="Arial" charset="0"/>
                <a:ea typeface="ＭＳ Ｐゴシック" charset="0"/>
                <a:cs typeface="Lucida Sans Unicode" charset="0"/>
              </a:rPr>
              <a:t>In this and the following slides we give a few</a:t>
            </a:r>
            <a:r>
              <a:rPr lang="en-GB" baseline="0" dirty="0" smtClean="0">
                <a:latin typeface="Arial" charset="0"/>
                <a:ea typeface="ＭＳ Ｐゴシック" charset="0"/>
                <a:cs typeface="Lucida Sans Unicode" charset="0"/>
              </a:rPr>
              <a:t> random examples of content adaptation. The course “2L690” was initially “2L670” and is now “2ID65”, but still contains the same example.</a:t>
            </a:r>
            <a:endParaRPr lang="en-GB" dirty="0" smtClean="0">
              <a:latin typeface="Arial" charset="0"/>
              <a:ea typeface="ＭＳ Ｐゴシック" charset="0"/>
              <a:cs typeface="Lucida Sans Unicode" charset="0"/>
            </a:endParaRPr>
          </a:p>
          <a:p>
            <a:pPr eaLnBrk="1" hangingPunct="1">
              <a:lnSpc>
                <a:spcPct val="95000"/>
              </a:lnSpc>
              <a:spcBef>
                <a:spcPts val="450"/>
              </a:spcBef>
            </a:pPr>
            <a:endParaRPr lang="en-GB" dirty="0" smtClean="0">
              <a:latin typeface="Arial" charset="0"/>
              <a:ea typeface="ＭＳ Ｐゴシック" charset="0"/>
              <a:cs typeface="Lucida Sans Unicode" charset="0"/>
            </a:endParaRPr>
          </a:p>
          <a:p>
            <a:pPr eaLnBrk="1" hangingPunct="1">
              <a:lnSpc>
                <a:spcPct val="95000"/>
              </a:lnSpc>
              <a:spcBef>
                <a:spcPts val="450"/>
              </a:spcBef>
            </a:pPr>
            <a:r>
              <a:rPr lang="en-GB" dirty="0" smtClean="0">
                <a:latin typeface="Arial" charset="0"/>
                <a:ea typeface="ＭＳ Ｐゴシック" charset="0"/>
                <a:cs typeface="Lucida Sans Unicode" charset="0"/>
              </a:rPr>
              <a:t>This example shows a prerequisite explanation in our hypermedia course. The course contains several of these conditionally included fragments. In general users may find it disturbing when the same page does not always contain the same contents. However, in the hypermedia course the changes are so subtle that until now no one has complained about the content adaptation.</a:t>
            </a:r>
          </a:p>
          <a:p>
            <a:pPr eaLnBrk="1" hangingPunct="1">
              <a:lnSpc>
                <a:spcPct val="95000"/>
              </a:lnSpc>
              <a:spcBef>
                <a:spcPts val="450"/>
              </a:spcBef>
            </a:pPr>
            <a:endParaRPr lang="en-GB" dirty="0" smtClean="0">
              <a:latin typeface="Arial" charset="0"/>
              <a:ea typeface="ＭＳ Ｐゴシック" charset="0"/>
              <a:cs typeface="Lucida Sans Unicode" charset="0"/>
            </a:endParaRPr>
          </a:p>
          <a:p>
            <a:endParaRPr lang="en-US" dirty="0"/>
          </a:p>
        </p:txBody>
      </p:sp>
      <p:sp>
        <p:nvSpPr>
          <p:cNvPr id="4" name="Slide Number Placeholder 3"/>
          <p:cNvSpPr>
            <a:spLocks noGrp="1"/>
          </p:cNvSpPr>
          <p:nvPr>
            <p:ph type="sldNum" sz="quarter" idx="10"/>
          </p:nvPr>
        </p:nvSpPr>
        <p:spPr/>
        <p:txBody>
          <a:bodyPr/>
          <a:lstStyle/>
          <a:p>
            <a:fld id="{40FB6E58-E21B-3349-93BE-8E0A911D66C7}" type="slidenum">
              <a:rPr lang="nl-NL" smtClean="0"/>
              <a:pPr/>
              <a:t>13</a:t>
            </a:fld>
            <a:endParaRPr lang="nl-NL"/>
          </a:p>
        </p:txBody>
      </p:sp>
    </p:spTree>
    <p:extLst>
      <p:ext uri="{BB962C8B-B14F-4D97-AF65-F5344CB8AC3E}">
        <p14:creationId xmlns:p14="http://schemas.microsoft.com/office/powerpoint/2010/main" val="2755429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GB" dirty="0" smtClean="0">
                <a:latin typeface="Arial" charset="0"/>
                <a:ea typeface="ＭＳ Ｐゴシック" charset="0"/>
                <a:cs typeface="ＭＳ Ｐゴシック" charset="0"/>
              </a:rPr>
              <a:t>Opening and closing sections in Push results in user model updates indicating a change in interest. This influences which paragraphs will open and close when the next page is requested.</a:t>
            </a:r>
          </a:p>
          <a:p>
            <a:endParaRPr lang="en-US" dirty="0"/>
          </a:p>
        </p:txBody>
      </p:sp>
      <p:sp>
        <p:nvSpPr>
          <p:cNvPr id="4" name="Slide Number Placeholder 3"/>
          <p:cNvSpPr>
            <a:spLocks noGrp="1"/>
          </p:cNvSpPr>
          <p:nvPr>
            <p:ph type="sldNum" sz="quarter" idx="10"/>
          </p:nvPr>
        </p:nvSpPr>
        <p:spPr/>
        <p:txBody>
          <a:bodyPr/>
          <a:lstStyle/>
          <a:p>
            <a:fld id="{40FB6E58-E21B-3349-93BE-8E0A911D66C7}" type="slidenum">
              <a:rPr lang="nl-NL" smtClean="0"/>
              <a:pPr/>
              <a:t>14</a:t>
            </a:fld>
            <a:endParaRPr lang="nl-NL"/>
          </a:p>
        </p:txBody>
      </p:sp>
    </p:spTree>
    <p:extLst>
      <p:ext uri="{BB962C8B-B14F-4D97-AF65-F5344CB8AC3E}">
        <p14:creationId xmlns:p14="http://schemas.microsoft.com/office/powerpoint/2010/main" val="185879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5000"/>
              </a:lnSpc>
              <a:spcBef>
                <a:spcPts val="450"/>
              </a:spcBef>
            </a:pPr>
            <a:r>
              <a:rPr lang="en-GB" dirty="0" smtClean="0">
                <a:latin typeface="Arial" charset="0"/>
                <a:ea typeface="ＭＳ Ｐゴシック" charset="0"/>
                <a:cs typeface="ＭＳ Ｐゴシック" charset="0"/>
              </a:rPr>
              <a:t>Scaling as shown here still gives access to all information. It has been taken to the extreme in the sense that you really need to expand the scaled sections in order to read them.</a:t>
            </a:r>
          </a:p>
          <a:p>
            <a:pPr eaLnBrk="1" hangingPunct="1"/>
            <a:r>
              <a:rPr lang="en-US" dirty="0" smtClean="0">
                <a:latin typeface="Arial" charset="0"/>
                <a:ea typeface="ＭＳ Ｐゴシック" charset="0"/>
                <a:cs typeface="ＭＳ Ｐゴシック" charset="0"/>
              </a:rPr>
              <a:t>It is thus a relative of </a:t>
            </a:r>
            <a:r>
              <a:rPr lang="en-US" dirty="0" err="1" smtClean="0">
                <a:latin typeface="Arial" charset="0"/>
                <a:ea typeface="ＭＳ Ｐゴシック" charset="0"/>
                <a:cs typeface="ＭＳ Ｐゴシック" charset="0"/>
              </a:rPr>
              <a:t>stretchtext</a:t>
            </a:r>
            <a:r>
              <a:rPr lang="en-US" dirty="0" smtClean="0">
                <a:latin typeface="Arial" charset="0"/>
                <a:ea typeface="ＭＳ Ｐゴシック" charset="0"/>
                <a:cs typeface="ＭＳ Ｐゴシック" charset="0"/>
              </a:rPr>
              <a:t> but gives you just a bit more information to go on in order to decide whether you want to open an item or not.</a:t>
            </a:r>
          </a:p>
          <a:p>
            <a:endParaRPr lang="en-US" dirty="0"/>
          </a:p>
        </p:txBody>
      </p:sp>
      <p:sp>
        <p:nvSpPr>
          <p:cNvPr id="4" name="Slide Number Placeholder 3"/>
          <p:cNvSpPr>
            <a:spLocks noGrp="1"/>
          </p:cNvSpPr>
          <p:nvPr>
            <p:ph type="sldNum" sz="quarter" idx="10"/>
          </p:nvPr>
        </p:nvSpPr>
        <p:spPr/>
        <p:txBody>
          <a:bodyPr/>
          <a:lstStyle/>
          <a:p>
            <a:fld id="{40FB6E58-E21B-3349-93BE-8E0A911D66C7}" type="slidenum">
              <a:rPr lang="nl-NL" smtClean="0"/>
              <a:pPr/>
              <a:t>15</a:t>
            </a:fld>
            <a:endParaRPr lang="nl-NL"/>
          </a:p>
        </p:txBody>
      </p:sp>
    </p:spTree>
    <p:extLst>
      <p:ext uri="{BB962C8B-B14F-4D97-AF65-F5344CB8AC3E}">
        <p14:creationId xmlns:p14="http://schemas.microsoft.com/office/powerpoint/2010/main" val="1502438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Arial" charset="0"/>
                <a:cs typeface="Arial" charset="0"/>
              </a:rPr>
              <a:t>This is the bottom part of </a:t>
            </a:r>
            <a:r>
              <a:rPr lang="en-US" dirty="0" err="1" smtClean="0">
                <a:latin typeface="Arial" charset="0"/>
                <a:cs typeface="Arial" charset="0"/>
              </a:rPr>
              <a:t>Knutov’s</a:t>
            </a:r>
            <a:r>
              <a:rPr lang="en-US" dirty="0" smtClean="0">
                <a:latin typeface="Arial" charset="0"/>
                <a:cs typeface="Arial" charset="0"/>
              </a:rPr>
              <a:t> taxonomy. It shows the different ways in which the links or link structure can be adapted.</a:t>
            </a:r>
          </a:p>
          <a:p>
            <a:pPr eaLnBrk="1" hangingPunct="1">
              <a:spcBef>
                <a:spcPct val="0"/>
              </a:spcBef>
            </a:pPr>
            <a:r>
              <a:rPr lang="en-US" dirty="0" smtClean="0">
                <a:latin typeface="Arial" charset="0"/>
                <a:cs typeface="Arial" charset="0"/>
              </a:rPr>
              <a:t>We will also describe each of these in detail later. We see essentially two different types of adaptation here: guidance, link generation and the combinatorial techniques are techniques to generate links that enable the user to go to places to which there is no link in the “standard” presentation of the page. Adaptive link sorting, hiding it all its forms and annotation, are all ways to manipulate the links that are already present on a page. They influence the navigation by steering the user towards some links and away from other links.</a:t>
            </a:r>
          </a:p>
          <a:p>
            <a:endParaRPr lang="en-US" dirty="0"/>
          </a:p>
        </p:txBody>
      </p:sp>
      <p:sp>
        <p:nvSpPr>
          <p:cNvPr id="4" name="Slide Number Placeholder 3"/>
          <p:cNvSpPr>
            <a:spLocks noGrp="1"/>
          </p:cNvSpPr>
          <p:nvPr>
            <p:ph type="sldNum" sz="quarter" idx="10"/>
          </p:nvPr>
        </p:nvSpPr>
        <p:spPr/>
        <p:txBody>
          <a:bodyPr/>
          <a:lstStyle/>
          <a:p>
            <a:fld id="{40FB6E58-E21B-3349-93BE-8E0A911D66C7}" type="slidenum">
              <a:rPr lang="nl-NL" smtClean="0"/>
              <a:pPr/>
              <a:t>16</a:t>
            </a:fld>
            <a:endParaRPr lang="nl-NL"/>
          </a:p>
        </p:txBody>
      </p:sp>
    </p:spTree>
    <p:extLst>
      <p:ext uri="{BB962C8B-B14F-4D97-AF65-F5344CB8AC3E}">
        <p14:creationId xmlns:p14="http://schemas.microsoft.com/office/powerpoint/2010/main" val="2832335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5000"/>
              </a:lnSpc>
              <a:spcBef>
                <a:spcPts val="450"/>
              </a:spcBef>
            </a:pPr>
            <a:r>
              <a:rPr lang="en-GB" dirty="0" smtClean="0">
                <a:latin typeface="Arial" charset="0"/>
                <a:ea typeface="ＭＳ Ｐゴシック" charset="0"/>
                <a:cs typeface="ＭＳ Ｐゴシック" charset="0"/>
              </a:rPr>
              <a:t>The idea of adaptive sorting is to prioritize all the links of a particular page according to the user model.</a:t>
            </a:r>
          </a:p>
          <a:p>
            <a:pPr eaLnBrk="1" hangingPunct="1">
              <a:lnSpc>
                <a:spcPct val="95000"/>
              </a:lnSpc>
              <a:spcBef>
                <a:spcPts val="450"/>
              </a:spcBef>
            </a:pPr>
            <a:r>
              <a:rPr lang="en-GB" dirty="0" smtClean="0">
                <a:latin typeface="Arial" charset="0"/>
                <a:ea typeface="ＭＳ Ｐゴシック" charset="0"/>
                <a:cs typeface="ＭＳ Ｐゴシック" charset="0"/>
              </a:rPr>
              <a:t>Many systems employing this technique exist. </a:t>
            </a:r>
            <a:r>
              <a:rPr lang="en-GB" dirty="0" err="1" smtClean="0">
                <a:latin typeface="Arial" charset="0"/>
                <a:ea typeface="ＭＳ Ｐゴシック" charset="0"/>
                <a:cs typeface="ＭＳ Ｐゴシック" charset="0"/>
              </a:rPr>
              <a:t>Hypadapter</a:t>
            </a:r>
            <a:r>
              <a:rPr lang="en-GB" dirty="0" smtClean="0">
                <a:latin typeface="Arial" charset="0"/>
                <a:ea typeface="ＭＳ Ｐゴシック" charset="0"/>
                <a:cs typeface="ＭＳ Ｐゴシック" charset="0"/>
              </a:rPr>
              <a:t> (see the figure) was the first one we know of.</a:t>
            </a:r>
          </a:p>
          <a:p>
            <a:pPr eaLnBrk="1" hangingPunct="1">
              <a:lnSpc>
                <a:spcPct val="95000"/>
              </a:lnSpc>
              <a:spcBef>
                <a:spcPts val="450"/>
              </a:spcBef>
            </a:pPr>
            <a:r>
              <a:rPr lang="en-GB" dirty="0" smtClean="0">
                <a:latin typeface="Arial" charset="0"/>
                <a:ea typeface="ＭＳ Ｐゴシック" charset="0"/>
                <a:cs typeface="ＭＳ Ｐゴシック" charset="0"/>
              </a:rPr>
              <a:t>Newer systems like HYPERFLEX allow the user to move items around (by dragging) to indicate that (s)he does not agree with the suggested order. This feedback can be used to update the user model.</a:t>
            </a:r>
          </a:p>
          <a:p>
            <a:pPr eaLnBrk="1" hangingPunct="1">
              <a:lnSpc>
                <a:spcPct val="95000"/>
              </a:lnSpc>
              <a:spcBef>
                <a:spcPts val="450"/>
              </a:spcBef>
            </a:pPr>
            <a:endParaRPr lang="en-GB" dirty="0" smtClean="0">
              <a:latin typeface="Arial" charset="0"/>
              <a:ea typeface="ＭＳ Ｐゴシック" charset="0"/>
              <a:cs typeface="ＭＳ Ｐゴシック" charset="0"/>
            </a:endParaRPr>
          </a:p>
          <a:p>
            <a:pPr eaLnBrk="1" hangingPunct="1">
              <a:lnSpc>
                <a:spcPct val="95000"/>
              </a:lnSpc>
              <a:spcBef>
                <a:spcPts val="450"/>
              </a:spcBef>
            </a:pPr>
            <a:r>
              <a:rPr lang="en-GB" dirty="0" smtClean="0">
                <a:latin typeface="Arial" charset="0"/>
                <a:ea typeface="ＭＳ Ｐゴシック" charset="0"/>
                <a:cs typeface="ＭＳ Ｐゴシック" charset="0"/>
              </a:rPr>
              <a:t>Note that link sorting is different from </a:t>
            </a:r>
            <a:r>
              <a:rPr lang="en-GB" i="1" dirty="0" smtClean="0">
                <a:latin typeface="Arial" charset="0"/>
                <a:ea typeface="ＭＳ Ｐゴシック" charset="0"/>
                <a:cs typeface="ＭＳ Ｐゴシック" charset="0"/>
              </a:rPr>
              <a:t>link generation </a:t>
            </a:r>
            <a:r>
              <a:rPr lang="en-GB" dirty="0" smtClean="0">
                <a:latin typeface="Arial" charset="0"/>
                <a:ea typeface="ＭＳ Ｐゴシック" charset="0"/>
                <a:cs typeface="ＭＳ Ｐゴシック" charset="0"/>
              </a:rPr>
              <a:t>(which we discuss later) which is what search engines perform.</a:t>
            </a:r>
          </a:p>
          <a:p>
            <a:pPr eaLnBrk="1" hangingPunct="1">
              <a:lnSpc>
                <a:spcPct val="95000"/>
              </a:lnSpc>
              <a:spcBef>
                <a:spcPts val="450"/>
              </a:spcBef>
            </a:pPr>
            <a:r>
              <a:rPr lang="en-GB" dirty="0" smtClean="0">
                <a:latin typeface="Arial" charset="0"/>
                <a:ea typeface="ＭＳ Ｐゴシック" charset="0"/>
                <a:cs typeface="ＭＳ Ｐゴシック" charset="0"/>
              </a:rPr>
              <a:t>The example here shows that there are a fixed number of topics to be mentioned (and presented as links) and that fixed list is sorted.</a:t>
            </a:r>
          </a:p>
          <a:p>
            <a:pPr eaLnBrk="1" hangingPunct="1">
              <a:lnSpc>
                <a:spcPct val="95000"/>
              </a:lnSpc>
              <a:spcBef>
                <a:spcPts val="450"/>
              </a:spcBef>
            </a:pPr>
            <a:r>
              <a:rPr lang="en-GB" dirty="0" smtClean="0">
                <a:latin typeface="Arial" charset="0"/>
                <a:ea typeface="ＭＳ Ｐゴシック" charset="0"/>
                <a:cs typeface="ＭＳ Ｐゴシック" charset="0"/>
              </a:rPr>
              <a:t>As can be seen </a:t>
            </a:r>
            <a:r>
              <a:rPr lang="en-GB" dirty="0" err="1" smtClean="0">
                <a:latin typeface="Arial" charset="0"/>
                <a:ea typeface="ＭＳ Ｐゴシック" charset="0"/>
                <a:cs typeface="ＭＳ Ｐゴシック" charset="0"/>
              </a:rPr>
              <a:t>Hypadapter</a:t>
            </a:r>
            <a:r>
              <a:rPr lang="en-GB" dirty="0" smtClean="0">
                <a:latin typeface="Arial" charset="0"/>
                <a:ea typeface="ＭＳ Ｐゴシック" charset="0"/>
                <a:cs typeface="ＭＳ Ｐゴシック" charset="0"/>
              </a:rPr>
              <a:t> not only sorts the links but also uses decreasing font sizes to emphasize the best and deemphasize the worst suggestions.</a:t>
            </a:r>
          </a:p>
          <a:p>
            <a:pPr eaLnBrk="1" hangingPunct="1">
              <a:lnSpc>
                <a:spcPct val="95000"/>
              </a:lnSpc>
              <a:spcBef>
                <a:spcPts val="450"/>
              </a:spcBef>
            </a:pPr>
            <a:endParaRPr lang="en-GB" dirty="0" smtClean="0">
              <a:latin typeface="Arial" charset="0"/>
              <a:ea typeface="ＭＳ Ｐゴシック" charset="0"/>
              <a:cs typeface="ＭＳ Ｐゴシック" charset="0"/>
            </a:endParaRPr>
          </a:p>
          <a:p>
            <a:pPr eaLnBrk="1" hangingPunct="1">
              <a:lnSpc>
                <a:spcPct val="95000"/>
              </a:lnSpc>
              <a:spcBef>
                <a:spcPts val="450"/>
              </a:spcBef>
            </a:pPr>
            <a:r>
              <a:rPr lang="en-GB" dirty="0" smtClean="0">
                <a:latin typeface="Arial" charset="0"/>
                <a:ea typeface="ＭＳ Ｐゴシック" charset="0"/>
                <a:cs typeface="ＭＳ Ｐゴシック" charset="0"/>
              </a:rPr>
              <a:t>Obviously, link sorting is something you can only do to a </a:t>
            </a:r>
            <a:r>
              <a:rPr lang="en-GB" i="1" dirty="0" smtClean="0">
                <a:latin typeface="Arial" charset="0"/>
                <a:ea typeface="ＭＳ Ｐゴシック" charset="0"/>
                <a:cs typeface="ＭＳ Ｐゴシック" charset="0"/>
              </a:rPr>
              <a:t>list</a:t>
            </a:r>
            <a:r>
              <a:rPr lang="en-GB" dirty="0" smtClean="0">
                <a:latin typeface="Arial" charset="0"/>
                <a:ea typeface="ＭＳ Ｐゴシック" charset="0"/>
                <a:cs typeface="ＭＳ Ｐゴシック" charset="0"/>
              </a:rPr>
              <a:t> of links. You cannot use this technique to indicate suitability of links that appear in running text.</a:t>
            </a:r>
          </a:p>
          <a:p>
            <a:pPr eaLnBrk="1" hangingPunct="1">
              <a:lnSpc>
                <a:spcPct val="95000"/>
              </a:lnSpc>
              <a:spcBef>
                <a:spcPts val="450"/>
              </a:spcBef>
            </a:pPr>
            <a:endParaRPr lang="en-US" dirty="0" smtClean="0">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40FB6E58-E21B-3349-93BE-8E0A911D66C7}" type="slidenum">
              <a:rPr lang="nl-NL" smtClean="0"/>
              <a:pPr/>
              <a:t>18</a:t>
            </a:fld>
            <a:endParaRPr lang="nl-NL"/>
          </a:p>
        </p:txBody>
      </p:sp>
    </p:spTree>
    <p:extLst>
      <p:ext uri="{BB962C8B-B14F-4D97-AF65-F5344CB8AC3E}">
        <p14:creationId xmlns:p14="http://schemas.microsoft.com/office/powerpoint/2010/main" val="306035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ea typeface="ＭＳ Ｐゴシック" charset="0"/>
                <a:cs typeface="ＭＳ Ｐゴシック" charset="0"/>
              </a:rPr>
              <a:t>The basic idea behind link hiding is to reduce the complexity of the navigation space by only showing a limited number of links, removing or disabling access to currently not relevant pages.</a:t>
            </a:r>
          </a:p>
          <a:p>
            <a:r>
              <a:rPr lang="en-US" dirty="0" smtClean="0">
                <a:latin typeface="Arial" charset="0"/>
                <a:ea typeface="ＭＳ Ｐゴシック" charset="0"/>
                <a:cs typeface="ＭＳ Ｐゴシック" charset="0"/>
              </a:rPr>
              <a:t>Through link hiding you can avoid the increasing </a:t>
            </a:r>
            <a:r>
              <a:rPr lang="en-US" i="1" dirty="0" err="1" smtClean="0">
                <a:latin typeface="Arial" charset="0"/>
                <a:ea typeface="ＭＳ Ｐゴシック" charset="0"/>
                <a:cs typeface="ＭＳ Ｐゴシック" charset="0"/>
              </a:rPr>
              <a:t>wikipedia</a:t>
            </a:r>
            <a:r>
              <a:rPr lang="en-US" i="1" dirty="0" smtClean="0">
                <a:latin typeface="Arial" charset="0"/>
                <a:ea typeface="ＭＳ Ｐゴシック" charset="0"/>
                <a:cs typeface="ＭＳ Ｐゴシック" charset="0"/>
              </a:rPr>
              <a:t> navigation mess where almost every word or phrase on pages is becoming blue. (Check out </a:t>
            </a:r>
            <a:r>
              <a:rPr lang="en-US" i="1" dirty="0" err="1" smtClean="0">
                <a:latin typeface="Arial" charset="0"/>
                <a:ea typeface="ＭＳ Ｐゴシック" charset="0"/>
                <a:cs typeface="ＭＳ Ｐゴシック" charset="0"/>
              </a:rPr>
              <a:t>wikipedia's</a:t>
            </a:r>
            <a:r>
              <a:rPr lang="en-US" i="1" dirty="0" smtClean="0">
                <a:latin typeface="Arial" charset="0"/>
                <a:ea typeface="ＭＳ Ｐゴシック" charset="0"/>
                <a:cs typeface="ＭＳ Ｐゴシック" charset="0"/>
              </a:rPr>
              <a:t> page on software for instance, and this is most likely not nearly the worst case.) When the whole page turns blue you cannot distinguish the links any more and you have no idea where to go to next.</a:t>
            </a:r>
          </a:p>
          <a:p>
            <a:r>
              <a:rPr lang="en-US" dirty="0" smtClean="0">
                <a:latin typeface="Arial" charset="0"/>
                <a:ea typeface="ＭＳ Ｐゴシック" charset="0"/>
                <a:cs typeface="ＭＳ Ｐゴシック" charset="0"/>
              </a:rPr>
              <a:t>Link hiding hides the fact that a phrase is a link by not underlining the link and by using the same color as for normal text (typically black). The link is still there and by </a:t>
            </a:r>
            <a:r>
              <a:rPr lang="en-US" dirty="0" err="1" smtClean="0">
                <a:latin typeface="Arial" charset="0"/>
                <a:ea typeface="ＭＳ Ｐゴシック" charset="0"/>
                <a:cs typeface="ＭＳ Ｐゴシック" charset="0"/>
              </a:rPr>
              <a:t>mousing</a:t>
            </a:r>
            <a:r>
              <a:rPr lang="en-US" dirty="0" smtClean="0">
                <a:latin typeface="Arial" charset="0"/>
                <a:ea typeface="ＭＳ Ｐゴシック" charset="0"/>
                <a:cs typeface="ＭＳ Ｐゴシック" charset="0"/>
              </a:rPr>
              <a:t> over it you can see the cursor change shape.</a:t>
            </a:r>
          </a:p>
          <a:p>
            <a:r>
              <a:rPr lang="en-US" dirty="0" smtClean="0">
                <a:latin typeface="Arial" charset="0"/>
                <a:ea typeface="ＭＳ Ｐゴシック" charset="0"/>
                <a:cs typeface="ＭＳ Ｐゴシック" charset="0"/>
              </a:rPr>
              <a:t>Link removal removes the link anchor. This can only be done in a list of links of course.</a:t>
            </a:r>
          </a:p>
          <a:p>
            <a:r>
              <a:rPr lang="en-US" dirty="0" smtClean="0">
                <a:latin typeface="Arial" charset="0"/>
                <a:ea typeface="ＭＳ Ｐゴシック" charset="0"/>
                <a:cs typeface="ＭＳ Ｐゴシック" charset="0"/>
              </a:rPr>
              <a:t>Link disabling changes a link anchor into plain text. It is not advisable to keep the (blue) link color, so disabling needs to be combined with hiding.</a:t>
            </a:r>
          </a:p>
          <a:p>
            <a:endParaRPr lang="en-US" dirty="0" smtClean="0">
              <a:latin typeface="Arial" charset="0"/>
              <a:ea typeface="ＭＳ Ｐゴシック" charset="0"/>
              <a:cs typeface="ＭＳ Ｐゴシック" charset="0"/>
            </a:endParaRPr>
          </a:p>
          <a:p>
            <a:r>
              <a:rPr lang="en-US" dirty="0" smtClean="0">
                <a:latin typeface="Arial" charset="0"/>
                <a:ea typeface="ＭＳ Ｐゴシック" charset="0"/>
                <a:cs typeface="ＭＳ Ｐゴシック" charset="0"/>
              </a:rPr>
              <a:t>It can be disturbing when links that the user has seen suddenly disappear. (This is desired in adventure games, but typically not in information services.) So previously hidden links can become visible but visible links should not disappear.</a:t>
            </a:r>
          </a:p>
          <a:p>
            <a:endParaRPr lang="en-US" dirty="0" smtClean="0">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40FB6E58-E21B-3349-93BE-8E0A911D66C7}" type="slidenum">
              <a:rPr lang="nl-NL" smtClean="0"/>
              <a:pPr/>
              <a:t>19</a:t>
            </a:fld>
            <a:endParaRPr lang="nl-NL"/>
          </a:p>
        </p:txBody>
      </p:sp>
    </p:spTree>
    <p:extLst>
      <p:ext uri="{BB962C8B-B14F-4D97-AF65-F5344CB8AC3E}">
        <p14:creationId xmlns:p14="http://schemas.microsoft.com/office/powerpoint/2010/main" val="478647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5000"/>
              </a:lnSpc>
              <a:spcBef>
                <a:spcPts val="450"/>
              </a:spcBef>
            </a:pPr>
            <a:r>
              <a:rPr lang="en-GB" dirty="0" smtClean="0">
                <a:latin typeface="Arial" charset="0"/>
                <a:ea typeface="ＭＳ Ｐゴシック" charset="0"/>
                <a:cs typeface="ＭＳ Ｐゴシック" charset="0"/>
              </a:rPr>
              <a:t>Link annotation is currently the most common technique, and in fact we already saw it to some extent in the previous examples: the “curious eyes” in </a:t>
            </a:r>
            <a:r>
              <a:rPr lang="en-GB" dirty="0" err="1" smtClean="0">
                <a:latin typeface="Arial" charset="0"/>
                <a:ea typeface="ＭＳ Ｐゴシック" charset="0"/>
                <a:cs typeface="ＭＳ Ｐゴシック" charset="0"/>
              </a:rPr>
              <a:t>WebWatcher</a:t>
            </a:r>
            <a:r>
              <a:rPr lang="en-GB" dirty="0" smtClean="0">
                <a:latin typeface="Arial" charset="0"/>
                <a:ea typeface="ＭＳ Ｐゴシック" charset="0"/>
                <a:cs typeface="ＭＳ Ｐゴシック" charset="0"/>
              </a:rPr>
              <a:t> were link annotations, and so were the font changes in </a:t>
            </a:r>
            <a:r>
              <a:rPr lang="en-GB" dirty="0" err="1" smtClean="0">
                <a:latin typeface="Arial" charset="0"/>
                <a:ea typeface="ＭＳ Ｐゴシック" charset="0"/>
                <a:cs typeface="ＭＳ Ｐゴシック" charset="0"/>
              </a:rPr>
              <a:t>Hypadapter</a:t>
            </a:r>
            <a:r>
              <a:rPr lang="en-GB" dirty="0" smtClean="0">
                <a:latin typeface="Arial" charset="0"/>
                <a:ea typeface="ＭＳ Ｐゴシック" charset="0"/>
                <a:cs typeface="ＭＳ Ｐゴシック" charset="0"/>
              </a:rPr>
              <a:t> and the blue versus purple links in the link hiding examples of AHA!.</a:t>
            </a:r>
          </a:p>
          <a:p>
            <a:pPr eaLnBrk="1" hangingPunct="1">
              <a:lnSpc>
                <a:spcPct val="95000"/>
              </a:lnSpc>
              <a:spcBef>
                <a:spcPts val="450"/>
              </a:spcBef>
            </a:pPr>
            <a:endParaRPr lang="en-GB" dirty="0" smtClean="0">
              <a:latin typeface="Arial" charset="0"/>
              <a:ea typeface="ＭＳ Ｐゴシック" charset="0"/>
              <a:cs typeface="ＭＳ Ｐゴシック" charset="0"/>
            </a:endParaRPr>
          </a:p>
          <a:p>
            <a:pPr eaLnBrk="1" hangingPunct="1">
              <a:lnSpc>
                <a:spcPct val="95000"/>
              </a:lnSpc>
              <a:spcBef>
                <a:spcPts val="450"/>
              </a:spcBef>
            </a:pPr>
            <a:r>
              <a:rPr lang="en-GB" dirty="0" smtClean="0">
                <a:latin typeface="Arial" charset="0"/>
                <a:ea typeface="ＭＳ Ｐゴシック" charset="0"/>
                <a:cs typeface="ＭＳ Ｐゴシック" charset="0"/>
              </a:rPr>
              <a:t>We start with a </a:t>
            </a:r>
            <a:r>
              <a:rPr lang="en-GB" dirty="0" err="1" smtClean="0">
                <a:latin typeface="Arial" charset="0"/>
                <a:ea typeface="ＭＳ Ｐゴシック" charset="0"/>
                <a:cs typeface="ＭＳ Ｐゴシック" charset="0"/>
              </a:rPr>
              <a:t>screendump</a:t>
            </a:r>
            <a:r>
              <a:rPr lang="en-GB" dirty="0" smtClean="0">
                <a:latin typeface="Arial" charset="0"/>
                <a:ea typeface="ＭＳ Ｐゴシック" charset="0"/>
                <a:cs typeface="ＭＳ Ｐゴシック" charset="0"/>
              </a:rPr>
              <a:t> from ELM-ART, one of the most </a:t>
            </a:r>
            <a:r>
              <a:rPr lang="en-GB" dirty="0" err="1" smtClean="0">
                <a:latin typeface="Arial" charset="0"/>
                <a:ea typeface="ＭＳ Ｐゴシック" charset="0"/>
                <a:cs typeface="ＭＳ Ｐゴシック" charset="0"/>
              </a:rPr>
              <a:t>influencial</a:t>
            </a:r>
            <a:r>
              <a:rPr lang="en-GB" dirty="0" smtClean="0">
                <a:latin typeface="Arial" charset="0"/>
                <a:ea typeface="ＭＳ Ｐゴシック" charset="0"/>
                <a:cs typeface="ＭＳ Ｐゴシック" charset="0"/>
              </a:rPr>
              <a:t> adaptive educational hypermedia systems ever. ELM-ART is a Lisp tutor (and the system itself is written in Lisp as well).</a:t>
            </a:r>
          </a:p>
          <a:p>
            <a:pPr eaLnBrk="1" hangingPunct="1">
              <a:lnSpc>
                <a:spcPct val="95000"/>
              </a:lnSpc>
              <a:spcBef>
                <a:spcPts val="450"/>
              </a:spcBef>
            </a:pPr>
            <a:endParaRPr lang="en-GB" dirty="0" smtClean="0">
              <a:latin typeface="Arial" charset="0"/>
              <a:ea typeface="ＭＳ Ｐゴシック" charset="0"/>
              <a:cs typeface="ＭＳ Ｐゴシック" charset="0"/>
            </a:endParaRPr>
          </a:p>
          <a:p>
            <a:pPr eaLnBrk="1" hangingPunct="1">
              <a:lnSpc>
                <a:spcPct val="95000"/>
              </a:lnSpc>
              <a:spcBef>
                <a:spcPts val="450"/>
              </a:spcBef>
            </a:pPr>
            <a:r>
              <a:rPr lang="en-GB" dirty="0" smtClean="0">
                <a:latin typeface="Arial" charset="0"/>
                <a:ea typeface="ＭＳ Ｐゴシック" charset="0"/>
                <a:cs typeface="ＭＳ Ｐゴシック" charset="0"/>
              </a:rPr>
              <a:t>Link annotation is a term that covers every possible way in which a link (anchor) is </a:t>
            </a:r>
            <a:r>
              <a:rPr lang="en-GB" i="1" dirty="0" smtClean="0">
                <a:latin typeface="Arial" charset="0"/>
                <a:ea typeface="ＭＳ Ｐゴシック" charset="0"/>
                <a:cs typeface="ＭＳ Ｐゴシック" charset="0"/>
              </a:rPr>
              <a:t>augmented</a:t>
            </a:r>
            <a:r>
              <a:rPr lang="en-GB" dirty="0" smtClean="0">
                <a:latin typeface="Arial" charset="0"/>
                <a:ea typeface="ＭＳ Ｐゴシック" charset="0"/>
                <a:cs typeface="ＭＳ Ｐゴシック" charset="0"/>
              </a:rPr>
              <a:t> with some form of annotation, be it in the form of font, </a:t>
            </a:r>
            <a:r>
              <a:rPr lang="en-GB" dirty="0" err="1" smtClean="0">
                <a:latin typeface="Arial" charset="0"/>
                <a:ea typeface="ＭＳ Ｐゴシック" charset="0"/>
                <a:cs typeface="ＭＳ Ｐゴシック" charset="0"/>
              </a:rPr>
              <a:t>color</a:t>
            </a:r>
            <a:r>
              <a:rPr lang="en-GB" dirty="0" smtClean="0">
                <a:latin typeface="Arial" charset="0"/>
                <a:ea typeface="ＭＳ Ｐゴシック" charset="0"/>
                <a:cs typeface="ＭＳ Ｐゴシック" charset="0"/>
              </a:rPr>
              <a:t>, additional icons, mouse-over annotations or anything else.</a:t>
            </a:r>
          </a:p>
          <a:p>
            <a:pPr eaLnBrk="1" hangingPunct="1">
              <a:lnSpc>
                <a:spcPct val="95000"/>
              </a:lnSpc>
              <a:spcBef>
                <a:spcPts val="450"/>
              </a:spcBef>
            </a:pPr>
            <a:r>
              <a:rPr lang="en-GB" dirty="0" smtClean="0">
                <a:latin typeface="Arial" charset="0"/>
                <a:ea typeface="ＭＳ Ｐゴシック" charset="0"/>
                <a:cs typeface="ＭＳ Ｐゴシック" charset="0"/>
              </a:rPr>
              <a:t>Current systems can distinguish up to 6 states indicated using </a:t>
            </a:r>
            <a:r>
              <a:rPr lang="en-GB" dirty="0" err="1" smtClean="0">
                <a:latin typeface="Arial" charset="0"/>
                <a:ea typeface="ＭＳ Ｐゴシック" charset="0"/>
                <a:cs typeface="ＭＳ Ｐゴシック" charset="0"/>
              </a:rPr>
              <a:t>colors</a:t>
            </a:r>
            <a:r>
              <a:rPr lang="en-GB" dirty="0" smtClean="0">
                <a:latin typeface="Arial" charset="0"/>
                <a:ea typeface="ＭＳ Ｐゴシック" charset="0"/>
                <a:cs typeface="ＭＳ Ｐゴシック" charset="0"/>
              </a:rPr>
              <a:t> and icons (except for AHA! that can distinguish an unlimited number of states) whereas with link hiding you can only distinguish 2 states (hidden or not hidden).</a:t>
            </a:r>
          </a:p>
          <a:p>
            <a:pPr eaLnBrk="1" hangingPunct="1">
              <a:lnSpc>
                <a:spcPct val="95000"/>
              </a:lnSpc>
              <a:spcBef>
                <a:spcPts val="450"/>
              </a:spcBef>
            </a:pPr>
            <a:r>
              <a:rPr lang="en-GB" dirty="0" smtClean="0">
                <a:latin typeface="Arial" charset="0"/>
                <a:ea typeface="ＭＳ Ｐゴシック" charset="0"/>
                <a:cs typeface="ＭＳ Ｐゴシック" charset="0"/>
              </a:rPr>
              <a:t>In ELM-ART we see orange, green, red and white balls, and a black arrow (which indicates where you are). Green is </a:t>
            </a:r>
            <a:r>
              <a:rPr lang="en-GB" dirty="0" err="1" smtClean="0">
                <a:latin typeface="Arial" charset="0"/>
                <a:ea typeface="ＭＳ Ｐゴシック" charset="0"/>
                <a:cs typeface="ＭＳ Ｐゴシック" charset="0"/>
              </a:rPr>
              <a:t>recommende</a:t>
            </a:r>
            <a:r>
              <a:rPr lang="en-GB" dirty="0" smtClean="0">
                <a:latin typeface="Arial" charset="0"/>
                <a:ea typeface="ＭＳ Ｐゴシック" charset="0"/>
                <a:cs typeface="ＭＳ Ｐゴシック" charset="0"/>
              </a:rPr>
              <a:t>, red is not recommended, white means completely studied, orange is partly done The bar also indicates the progress.</a:t>
            </a:r>
          </a:p>
          <a:p>
            <a:pPr eaLnBrk="1" hangingPunct="1"/>
            <a:endParaRPr lang="en-US" dirty="0">
              <a:latin typeface="Arial"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40FB6E58-E21B-3349-93BE-8E0A911D66C7}" type="slidenum">
              <a:rPr lang="nl-NL" smtClean="0"/>
              <a:pPr/>
              <a:t>20</a:t>
            </a:fld>
            <a:endParaRPr lang="nl-NL"/>
          </a:p>
        </p:txBody>
      </p:sp>
    </p:spTree>
    <p:extLst>
      <p:ext uri="{BB962C8B-B14F-4D97-AF65-F5344CB8AC3E}">
        <p14:creationId xmlns:p14="http://schemas.microsoft.com/office/powerpoint/2010/main" val="1851851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eaLnBrk="1" hangingPunct="1">
              <a:spcBef>
                <a:spcPct val="0"/>
              </a:spcBef>
            </a:pPr>
            <a:r>
              <a:rPr lang="en-US" dirty="0" smtClean="0">
                <a:latin typeface="Arial" charset="0"/>
                <a:cs typeface="Arial" charset="0"/>
              </a:rPr>
              <a:t>The picture we show here is of the pedal trains in the </a:t>
            </a:r>
            <a:r>
              <a:rPr lang="en-US" dirty="0" err="1" smtClean="0">
                <a:latin typeface="Arial" charset="0"/>
                <a:cs typeface="Arial" charset="0"/>
              </a:rPr>
              <a:t>Efteling</a:t>
            </a:r>
            <a:r>
              <a:rPr lang="en-US" dirty="0" smtClean="0">
                <a:latin typeface="Arial" charset="0"/>
                <a:cs typeface="Arial" charset="0"/>
              </a:rPr>
              <a:t> (a family amusement park in the Netherlands, one of the best in Europe). The problem with these pedal trains is that small children cannot reach the pedals, so they need to be accompanied by an adult, but an adult does not fit in the seat.</a:t>
            </a:r>
          </a:p>
          <a:p>
            <a:pPr eaLnBrk="1" hangingPunct="1">
              <a:spcBef>
                <a:spcPct val="0"/>
              </a:spcBef>
            </a:pPr>
            <a:r>
              <a:rPr lang="en-US" dirty="0" smtClean="0">
                <a:latin typeface="Arial" charset="0"/>
                <a:cs typeface="Arial" charset="0"/>
              </a:rPr>
              <a:t>In the physical world we often encounter such things that do not fit. This holds for one size fits all garments like a hotel bathrobe or other items in the physical world that are constructed for the average person.</a:t>
            </a:r>
          </a:p>
          <a:p>
            <a:pPr eaLnBrk="1" hangingPunct="1">
              <a:spcBef>
                <a:spcPct val="0"/>
              </a:spcBef>
            </a:pPr>
            <a:r>
              <a:rPr lang="en-US" dirty="0" smtClean="0">
                <a:latin typeface="Arial" charset="0"/>
                <a:cs typeface="Arial" charset="0"/>
              </a:rPr>
              <a:t>Want more examples? Just look around you, to discover that tables, chairs, light switches, door handles, bathroom sinks, etc. have a standard height. And when something does not have that height we find it odd (like the light switches in some houses or offices). But there exists no average person in our society. We experience that doorknobs and light switches are either too high or too low. Car seats are always too far forward or backward. The mirrors always need adjusting. Lots of things can be adjusted  because they are not positioned correctly for us by default. When some aspect of a system can be adjusted to suit our needs we call it an adaptable system. Making things adaptable is the most common way to overcome the “one size does not fit all” problem.</a:t>
            </a:r>
          </a:p>
          <a:p>
            <a:pPr eaLnBrk="1" hangingPunct="1">
              <a:spcBef>
                <a:spcPct val="0"/>
              </a:spcBef>
            </a:pPr>
            <a:r>
              <a:rPr lang="en-US" dirty="0" smtClean="0">
                <a:latin typeface="Arial" charset="0"/>
                <a:cs typeface="Arial" charset="0"/>
              </a:rPr>
              <a:t>Another approach to overcoming this problem is to offer alternatives or choice. There are different newspapers, several TV channels, several flavors of lemonade and jam, because people have different taste or different information needs.</a:t>
            </a:r>
          </a:p>
          <a:p>
            <a:pPr eaLnBrk="1" hangingPunct="1">
              <a:spcBef>
                <a:spcPct val="0"/>
              </a:spcBef>
            </a:pPr>
            <a:r>
              <a:rPr lang="en-US" dirty="0" smtClean="0">
                <a:latin typeface="Arial" charset="0"/>
                <a:cs typeface="Arial" charset="0"/>
              </a:rPr>
              <a:t>In this course we go one step further: we want systems that offer choice and that also </a:t>
            </a:r>
            <a:r>
              <a:rPr lang="en-US" b="1" dirty="0" smtClean="0">
                <a:latin typeface="Arial" charset="0"/>
                <a:cs typeface="Arial" charset="0"/>
              </a:rPr>
              <a:t>automatically adapt</a:t>
            </a:r>
            <a:r>
              <a:rPr lang="en-US" dirty="0" smtClean="0">
                <a:latin typeface="Arial" charset="0"/>
                <a:cs typeface="Arial" charset="0"/>
              </a:rPr>
              <a:t> themselves to their user or to the environment in which they are used. A system that automatically adapts is what we call an adaptive system. Do we know a common example of an adaptive system? Yes we do: the human.</a:t>
            </a:r>
          </a:p>
          <a:p>
            <a:pPr eaLnBrk="1" hangingPunct="1">
              <a:spcBef>
                <a:spcPct val="0"/>
              </a:spcBef>
            </a:pPr>
            <a:r>
              <a:rPr lang="en-US" dirty="0" smtClean="0">
                <a:latin typeface="Arial" charset="0"/>
                <a:cs typeface="Arial" charset="0"/>
              </a:rPr>
              <a:t>The human is very good at adapting to his or her environment. We have learned to use non-adaptive systems by adapting ourselves. We can actually use the most unusable systems because we are so good at adaptation.</a:t>
            </a:r>
          </a:p>
          <a:p>
            <a:pPr eaLnBrk="1" hangingPunct="1">
              <a:spcBef>
                <a:spcPct val="0"/>
              </a:spcBef>
            </a:pPr>
            <a:r>
              <a:rPr lang="en-US" dirty="0" smtClean="0">
                <a:latin typeface="Arial" charset="0"/>
                <a:cs typeface="Arial" charset="0"/>
              </a:rPr>
              <a:t>But in this course we study systems that work the other way around: they do not require the human user to adapt but they adapt themselves.</a:t>
            </a:r>
          </a:p>
          <a:p>
            <a:endParaRPr lang="en-US" dirty="0"/>
          </a:p>
        </p:txBody>
      </p:sp>
      <p:sp>
        <p:nvSpPr>
          <p:cNvPr id="4" name="Slide Number Placeholder 3"/>
          <p:cNvSpPr>
            <a:spLocks noGrp="1"/>
          </p:cNvSpPr>
          <p:nvPr>
            <p:ph type="sldNum" sz="quarter" idx="10"/>
          </p:nvPr>
        </p:nvSpPr>
        <p:spPr/>
        <p:txBody>
          <a:bodyPr/>
          <a:lstStyle/>
          <a:p>
            <a:fld id="{40FB6E58-E21B-3349-93BE-8E0A911D66C7}" type="slidenum">
              <a:rPr lang="nl-NL" smtClean="0"/>
              <a:pPr/>
              <a:t>2</a:t>
            </a:fld>
            <a:endParaRPr lang="nl-NL"/>
          </a:p>
        </p:txBody>
      </p:sp>
    </p:spTree>
    <p:extLst>
      <p:ext uri="{BB962C8B-B14F-4D97-AF65-F5344CB8AC3E}">
        <p14:creationId xmlns:p14="http://schemas.microsoft.com/office/powerpoint/2010/main" val="3406404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5000"/>
              </a:lnSpc>
              <a:spcBef>
                <a:spcPts val="450"/>
              </a:spcBef>
            </a:pPr>
            <a:r>
              <a:rPr lang="en-GB" dirty="0" smtClean="0">
                <a:latin typeface="Arial" charset="0"/>
                <a:ea typeface="ＭＳ Ｐゴシック" charset="0"/>
                <a:cs typeface="ＭＳ Ｐゴシック" charset="0"/>
              </a:rPr>
              <a:t>We see here a screenshot from ALICE, an electronic textbook about Java.</a:t>
            </a:r>
          </a:p>
          <a:p>
            <a:pPr eaLnBrk="1" hangingPunct="1">
              <a:lnSpc>
                <a:spcPct val="95000"/>
              </a:lnSpc>
              <a:spcBef>
                <a:spcPts val="450"/>
              </a:spcBef>
            </a:pPr>
            <a:r>
              <a:rPr lang="en-GB" dirty="0" smtClean="0">
                <a:latin typeface="Arial" charset="0"/>
                <a:ea typeface="ＭＳ Ｐゴシック" charset="0"/>
                <a:cs typeface="ＭＳ Ｐゴシック" charset="0"/>
              </a:rPr>
              <a:t>Instead of having fixed links that are annotated the main navigation support in ALICE consists of link generation.</a:t>
            </a:r>
          </a:p>
          <a:p>
            <a:pPr eaLnBrk="1" hangingPunct="1">
              <a:lnSpc>
                <a:spcPct val="95000"/>
              </a:lnSpc>
              <a:spcBef>
                <a:spcPts val="450"/>
              </a:spcBef>
            </a:pPr>
            <a:r>
              <a:rPr lang="en-GB" dirty="0" smtClean="0">
                <a:latin typeface="Arial" charset="0"/>
                <a:ea typeface="ＭＳ Ｐゴシック" charset="0"/>
                <a:cs typeface="ＭＳ Ｐゴシック" charset="0"/>
              </a:rPr>
              <a:t>The typical green/yellow/red </a:t>
            </a:r>
            <a:r>
              <a:rPr lang="en-GB" dirty="0" err="1" smtClean="0">
                <a:latin typeface="Arial" charset="0"/>
                <a:ea typeface="ＭＳ Ｐゴシック" charset="0"/>
                <a:cs typeface="ＭＳ Ｐゴシック" charset="0"/>
              </a:rPr>
              <a:t>color</a:t>
            </a:r>
            <a:r>
              <a:rPr lang="en-GB" dirty="0" smtClean="0">
                <a:latin typeface="Arial" charset="0"/>
                <a:ea typeface="ＭＳ Ｐゴシック" charset="0"/>
                <a:cs typeface="ＭＳ Ｐゴシック" charset="0"/>
              </a:rPr>
              <a:t> annotation scheme is used. The section on “Pointers in Java” that is shown was not recommended, and therefore there are also no next sections that are suggested. There is a list of background knowledge that needs to be studied, and this is automatically generated through a structure of prerequisite relationships.</a:t>
            </a:r>
          </a:p>
          <a:p>
            <a:pPr eaLnBrk="1" hangingPunct="1"/>
            <a:endParaRPr lang="en-US" dirty="0">
              <a:latin typeface="Arial"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40FB6E58-E21B-3349-93BE-8E0A911D66C7}" type="slidenum">
              <a:rPr lang="nl-NL" smtClean="0"/>
              <a:pPr/>
              <a:t>21</a:t>
            </a:fld>
            <a:endParaRPr lang="nl-NL"/>
          </a:p>
        </p:txBody>
      </p:sp>
    </p:spTree>
    <p:extLst>
      <p:ext uri="{BB962C8B-B14F-4D97-AF65-F5344CB8AC3E}">
        <p14:creationId xmlns:p14="http://schemas.microsoft.com/office/powerpoint/2010/main" val="8265941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Arial" charset="0"/>
                <a:cs typeface="Arial" charset="0"/>
              </a:rPr>
              <a:t>This is the middle part of </a:t>
            </a:r>
            <a:r>
              <a:rPr lang="en-US" dirty="0" err="1" smtClean="0">
                <a:latin typeface="Arial" charset="0"/>
                <a:cs typeface="Arial" charset="0"/>
              </a:rPr>
              <a:t>Knutov’s</a:t>
            </a:r>
            <a:r>
              <a:rPr lang="en-US" dirty="0" smtClean="0">
                <a:latin typeface="Arial" charset="0"/>
                <a:cs typeface="Arial" charset="0"/>
              </a:rPr>
              <a:t> diagram. Some techniques can change the presentation of an application without strictly speaking changing the content or the possible navigation.</a:t>
            </a:r>
          </a:p>
          <a:p>
            <a:pPr eaLnBrk="1" hangingPunct="1">
              <a:spcBef>
                <a:spcPct val="0"/>
              </a:spcBef>
            </a:pPr>
            <a:r>
              <a:rPr lang="en-US" dirty="0" smtClean="0">
                <a:latin typeface="Arial" charset="0"/>
                <a:cs typeface="Arial" charset="0"/>
              </a:rPr>
              <a:t>For instance, dimming fragments can be done by changing foreground and background color, leaving the text intact. </a:t>
            </a:r>
            <a:r>
              <a:rPr lang="en-US" dirty="0" err="1" smtClean="0">
                <a:latin typeface="Arial" charset="0"/>
                <a:cs typeface="Arial" charset="0"/>
              </a:rPr>
              <a:t>Stretchtext</a:t>
            </a:r>
            <a:r>
              <a:rPr lang="en-US" dirty="0" smtClean="0">
                <a:latin typeface="Arial" charset="0"/>
                <a:cs typeface="Arial" charset="0"/>
              </a:rPr>
              <a:t> leaves all the text accessible. Link annotation does not remove the links but only annotates them.</a:t>
            </a:r>
          </a:p>
          <a:p>
            <a:pPr eaLnBrk="1" hangingPunct="1">
              <a:spcBef>
                <a:spcPct val="0"/>
              </a:spcBef>
            </a:pPr>
            <a:r>
              <a:rPr lang="en-US" dirty="0" smtClean="0">
                <a:latin typeface="Arial" charset="0"/>
                <a:cs typeface="Arial" charset="0"/>
              </a:rPr>
              <a:t>There is one technique that is “pure” adaptive presentation: Layout adaptation, like we showed for AHA!. Note that also layout can be changed on the fly in layout adaptation. AHA! cannot do this, but our new system GALE can.</a:t>
            </a:r>
          </a:p>
        </p:txBody>
      </p:sp>
      <p:sp>
        <p:nvSpPr>
          <p:cNvPr id="4" name="Slide Number Placeholder 3"/>
          <p:cNvSpPr>
            <a:spLocks noGrp="1"/>
          </p:cNvSpPr>
          <p:nvPr>
            <p:ph type="sldNum" sz="quarter" idx="10"/>
          </p:nvPr>
        </p:nvSpPr>
        <p:spPr/>
        <p:txBody>
          <a:bodyPr/>
          <a:lstStyle/>
          <a:p>
            <a:fld id="{40FB6E58-E21B-3349-93BE-8E0A911D66C7}" type="slidenum">
              <a:rPr lang="nl-NL" smtClean="0"/>
              <a:pPr/>
              <a:t>22</a:t>
            </a:fld>
            <a:endParaRPr lang="nl-NL"/>
          </a:p>
        </p:txBody>
      </p:sp>
    </p:spTree>
    <p:extLst>
      <p:ext uri="{BB962C8B-B14F-4D97-AF65-F5344CB8AC3E}">
        <p14:creationId xmlns:p14="http://schemas.microsoft.com/office/powerpoint/2010/main" val="9293492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FB6E58-E21B-3349-93BE-8E0A911D66C7}" type="slidenum">
              <a:rPr lang="nl-NL" smtClean="0"/>
              <a:pPr/>
              <a:t>23</a:t>
            </a:fld>
            <a:endParaRPr lang="nl-NL"/>
          </a:p>
        </p:txBody>
      </p:sp>
    </p:spTree>
    <p:extLst>
      <p:ext uri="{BB962C8B-B14F-4D97-AF65-F5344CB8AC3E}">
        <p14:creationId xmlns:p14="http://schemas.microsoft.com/office/powerpoint/2010/main" val="3161789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image shows how GRAPPLE realizes the infrastructure to support adaptive learning. Key elements here are:</a:t>
            </a:r>
          </a:p>
          <a:p>
            <a:pPr marL="171450" indent="-171450">
              <a:buFont typeface="Arial"/>
              <a:buChar char="•"/>
            </a:pPr>
            <a:r>
              <a:rPr lang="en-US" baseline="0" dirty="0" smtClean="0"/>
              <a:t>Shibboleth is used to provide unique user identities: as you move between institutes and companies you remain “yourself”.</a:t>
            </a:r>
          </a:p>
          <a:p>
            <a:pPr marL="171450" indent="-171450">
              <a:buFont typeface="Arial"/>
              <a:buChar char="•"/>
            </a:pPr>
            <a:r>
              <a:rPr lang="en-US" baseline="0" dirty="0" smtClean="0"/>
              <a:t>All components talk to each other through a common event bus. To add new components like a new LMS to GRAPPLE it needs to learn to speak with “GEB”.</a:t>
            </a:r>
          </a:p>
          <a:p>
            <a:pPr marL="171450" indent="-171450">
              <a:buFont typeface="Arial"/>
              <a:buChar char="•"/>
            </a:pPr>
            <a:r>
              <a:rPr lang="en-US" baseline="0" dirty="0" smtClean="0"/>
              <a:t>Everything we know about a user (at a sufficiently high level of abstraction) is stored in GUMF, a common user model framework. So when you enroll in a course on some LMS, you take a test on that LMS, this is communicated with GUMF.</a:t>
            </a:r>
          </a:p>
          <a:p>
            <a:pPr marL="171450" indent="-171450">
              <a:buFont typeface="Arial"/>
              <a:buChar char="•"/>
            </a:pPr>
            <a:r>
              <a:rPr lang="en-US" baseline="0" dirty="0" smtClean="0"/>
              <a:t>The actual adaptive “learning” takes place in GALE. Some actions you do in GALE, for instance completing a chapter of a course, or taking a test in GALE, are also communicated to GUMF. GALE can perform adaptation based on any information stored in GUMF, so a test you take on an LMS may influence the adaptation in GALE.</a:t>
            </a:r>
          </a:p>
          <a:p>
            <a:pPr marL="171450" indent="-171450">
              <a:buFont typeface="Arial"/>
              <a:buChar char="•"/>
            </a:pPr>
            <a:r>
              <a:rPr lang="en-US" baseline="0" dirty="0" smtClean="0"/>
              <a:t>Then there is GVIS to visualize learning progress for individual learners or groups, and GAT: the authoring tool to define new adaptive courses.</a:t>
            </a:r>
          </a:p>
          <a:p>
            <a:pPr marL="0" indent="0">
              <a:buFont typeface="Arial"/>
              <a:buNone/>
            </a:pPr>
            <a:r>
              <a:rPr lang="en-US" baseline="0" dirty="0" smtClean="0"/>
              <a:t>In this tutorial we concentrate on two parts: GAT and GALE</a:t>
            </a:r>
          </a:p>
        </p:txBody>
      </p:sp>
      <p:sp>
        <p:nvSpPr>
          <p:cNvPr id="4" name="Slide Number Placeholder 3"/>
          <p:cNvSpPr>
            <a:spLocks noGrp="1"/>
          </p:cNvSpPr>
          <p:nvPr>
            <p:ph type="sldNum" sz="quarter" idx="10"/>
          </p:nvPr>
        </p:nvSpPr>
        <p:spPr/>
        <p:txBody>
          <a:bodyPr/>
          <a:lstStyle/>
          <a:p>
            <a:fld id="{40FB6E58-E21B-3349-93BE-8E0A911D66C7}" type="slidenum">
              <a:rPr lang="nl-NL" smtClean="0"/>
              <a:pPr/>
              <a:t>24</a:t>
            </a:fld>
            <a:endParaRPr lang="nl-NL"/>
          </a:p>
        </p:txBody>
      </p:sp>
    </p:spTree>
    <p:extLst>
      <p:ext uri="{BB962C8B-B14F-4D97-AF65-F5344CB8AC3E}">
        <p14:creationId xmlns:p14="http://schemas.microsoft.com/office/powerpoint/2010/main" val="28577532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In order to author adaptation we need to understand</a:t>
            </a:r>
            <a:r>
              <a:rPr lang="en-US" baseline="0" dirty="0" smtClean="0"/>
              <a:t> what adaptation in GRAPPLE actually means. The earlier slide (7) with the “anything goes” message is too optimistic for what we can achieve during this tutorial, and too ambitious for most authors.</a:t>
            </a:r>
          </a:p>
          <a:p>
            <a:r>
              <a:rPr lang="en-US" baseline="0" dirty="0" smtClean="0"/>
              <a:t>So we will concentrate on what we can do with adaptive content and links.</a:t>
            </a:r>
          </a:p>
          <a:p>
            <a:r>
              <a:rPr lang="en-US" baseline="0" dirty="0" smtClean="0"/>
              <a:t>In GRAPPLE the information that we can show on pages exists in </a:t>
            </a:r>
            <a:r>
              <a:rPr lang="en-US" i="1" baseline="0" dirty="0" smtClean="0"/>
              <a:t>concepts</a:t>
            </a:r>
            <a:r>
              <a:rPr lang="en-US" i="0" baseline="0" dirty="0" smtClean="0"/>
              <a:t> and </a:t>
            </a:r>
            <a:r>
              <a:rPr lang="en-US" i="1" baseline="0" dirty="0" smtClean="0"/>
              <a:t>resources</a:t>
            </a:r>
            <a:r>
              <a:rPr lang="en-US" i="0" baseline="0" dirty="0" smtClean="0"/>
              <a:t>.</a:t>
            </a:r>
          </a:p>
          <a:p>
            <a:pPr marL="171450" indent="-171450">
              <a:buFont typeface="Arial"/>
              <a:buChar char="•"/>
            </a:pPr>
            <a:r>
              <a:rPr lang="en-US" i="0" baseline="0" dirty="0" smtClean="0"/>
              <a:t>We define </a:t>
            </a:r>
            <a:r>
              <a:rPr lang="en-US" i="1" baseline="0" dirty="0" smtClean="0"/>
              <a:t>concepts</a:t>
            </a:r>
            <a:r>
              <a:rPr lang="en-US" i="0" baseline="0" dirty="0" smtClean="0"/>
              <a:t> or </a:t>
            </a:r>
            <a:r>
              <a:rPr lang="en-US" i="1" baseline="0" dirty="0" smtClean="0"/>
              <a:t>topics</a:t>
            </a:r>
            <a:r>
              <a:rPr lang="en-US" i="0" baseline="0" dirty="0" smtClean="0"/>
              <a:t> with certain </a:t>
            </a:r>
            <a:r>
              <a:rPr lang="en-US" i="1" baseline="0" dirty="0" smtClean="0"/>
              <a:t>properties</a:t>
            </a:r>
            <a:r>
              <a:rPr lang="en-US" i="0" baseline="0" dirty="0" smtClean="0"/>
              <a:t>. These properties may actually contain “printable” information that we can show to the user. Think of the “title” used in the </a:t>
            </a:r>
            <a:r>
              <a:rPr lang="en-US" i="0" baseline="0" dirty="0" err="1" smtClean="0"/>
              <a:t>Milkyway</a:t>
            </a:r>
            <a:r>
              <a:rPr lang="en-US" i="0" baseline="0" dirty="0" smtClean="0"/>
              <a:t> example.</a:t>
            </a:r>
          </a:p>
          <a:p>
            <a:pPr marL="171450" indent="-171450">
              <a:buFont typeface="Arial"/>
              <a:buChar char="•"/>
            </a:pPr>
            <a:r>
              <a:rPr lang="en-US" i="0" baseline="0" dirty="0" smtClean="0"/>
              <a:t>Most information resides in </a:t>
            </a:r>
            <a:r>
              <a:rPr lang="en-US" i="1" baseline="0" dirty="0" smtClean="0"/>
              <a:t>resources</a:t>
            </a:r>
            <a:r>
              <a:rPr lang="en-US" i="0" baseline="0" dirty="0" smtClean="0"/>
              <a:t> or </a:t>
            </a:r>
            <a:r>
              <a:rPr lang="en-US" i="1" baseline="0" dirty="0" smtClean="0"/>
              <a:t>files</a:t>
            </a:r>
            <a:r>
              <a:rPr lang="en-US" i="0" baseline="0" dirty="0" smtClean="0"/>
              <a:t>. The “page” shown to the user is a resource associated with a concept. It may include other resources, like an “object” with an xml fragment, or an image. The </a:t>
            </a:r>
            <a:r>
              <a:rPr lang="en-US" i="0" baseline="0" dirty="0" err="1" smtClean="0"/>
              <a:t>Milkyway</a:t>
            </a:r>
            <a:r>
              <a:rPr lang="en-US" i="0" baseline="0" dirty="0" smtClean="0"/>
              <a:t> example shows a paragraph of text that is included as an “object”, and it shows an image of a planet or moon. The resources can be conditionally shown or hidden.</a:t>
            </a:r>
          </a:p>
          <a:p>
            <a:pPr marL="0" indent="0">
              <a:buFont typeface="Arial"/>
              <a:buNone/>
            </a:pPr>
            <a:r>
              <a:rPr lang="en-US" i="0" baseline="0" dirty="0" smtClean="0"/>
              <a:t>The links that we see on the page appear in the content and can be adaptively annotated or hidden. Also, the destination of the link may be adaptively computed or chosen from a list.</a:t>
            </a:r>
          </a:p>
          <a:p>
            <a:pPr marL="0" indent="0">
              <a:buFont typeface="Arial"/>
              <a:buNone/>
            </a:pPr>
            <a:r>
              <a:rPr lang="en-US" i="0" baseline="0" dirty="0" smtClean="0"/>
              <a:t>We also see links in a navigation menu. Such a menu is </a:t>
            </a:r>
            <a:r>
              <a:rPr lang="en-US" i="1" baseline="0" dirty="0" smtClean="0"/>
              <a:t>generated</a:t>
            </a:r>
            <a:r>
              <a:rPr lang="en-US" i="0" baseline="0" dirty="0" smtClean="0"/>
              <a:t> from the conceptual structure of the GRAPPLE application (course). We use </a:t>
            </a:r>
            <a:r>
              <a:rPr lang="en-US" i="1" baseline="0" dirty="0" smtClean="0"/>
              <a:t>views</a:t>
            </a:r>
            <a:r>
              <a:rPr lang="en-US" i="0" baseline="0" dirty="0" smtClean="0"/>
              <a:t> to present generated parts.</a:t>
            </a:r>
            <a:endParaRPr lang="en-US" dirty="0" smtClean="0"/>
          </a:p>
          <a:p>
            <a:endParaRPr lang="en-US" dirty="0"/>
          </a:p>
        </p:txBody>
      </p:sp>
      <p:sp>
        <p:nvSpPr>
          <p:cNvPr id="4" name="Slide Number Placeholder 3"/>
          <p:cNvSpPr>
            <a:spLocks noGrp="1"/>
          </p:cNvSpPr>
          <p:nvPr>
            <p:ph type="sldNum" sz="quarter" idx="10"/>
          </p:nvPr>
        </p:nvSpPr>
        <p:spPr/>
        <p:txBody>
          <a:bodyPr/>
          <a:lstStyle/>
          <a:p>
            <a:fld id="{40FB6E58-E21B-3349-93BE-8E0A911D66C7}" type="slidenum">
              <a:rPr lang="nl-NL" smtClean="0"/>
              <a:pPr/>
              <a:t>25</a:t>
            </a:fld>
            <a:endParaRPr lang="nl-NL"/>
          </a:p>
        </p:txBody>
      </p:sp>
    </p:spTree>
    <p:extLst>
      <p:ext uri="{BB962C8B-B14F-4D97-AF65-F5344CB8AC3E}">
        <p14:creationId xmlns:p14="http://schemas.microsoft.com/office/powerpoint/2010/main" val="31774778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5000"/>
              </a:lnSpc>
              <a:spcBef>
                <a:spcPts val="450"/>
              </a:spcBef>
            </a:pPr>
            <a:r>
              <a:rPr lang="en-GB" dirty="0" smtClean="0">
                <a:latin typeface="Arial" charset="0"/>
                <a:ea typeface="ＭＳ Ｐゴシック" charset="0"/>
                <a:cs typeface="Lucida Sans Unicode" charset="0"/>
              </a:rPr>
              <a:t>Forward and backward reasoning are two common techniques used in the process of collecting information about user actions, processing it into user model information and then using that user model information to perform adaptation.</a:t>
            </a:r>
          </a:p>
          <a:p>
            <a:pPr eaLnBrk="1" hangingPunct="1">
              <a:lnSpc>
                <a:spcPct val="95000"/>
              </a:lnSpc>
              <a:spcBef>
                <a:spcPts val="450"/>
              </a:spcBef>
            </a:pPr>
            <a:r>
              <a:rPr lang="en-GB" dirty="0" smtClean="0">
                <a:latin typeface="Arial" charset="0"/>
                <a:ea typeface="ＭＳ Ｐゴシック" charset="0"/>
                <a:cs typeface="Lucida Sans Unicode" charset="0"/>
              </a:rPr>
              <a:t>The difference is first of all in what is stored: more low level information like which events happened, or more high level information like which concepts you know or which art style you like, etc.</a:t>
            </a:r>
          </a:p>
          <a:p>
            <a:pPr eaLnBrk="1" hangingPunct="1">
              <a:lnSpc>
                <a:spcPct val="95000"/>
              </a:lnSpc>
              <a:spcBef>
                <a:spcPts val="450"/>
              </a:spcBef>
            </a:pPr>
            <a:r>
              <a:rPr lang="en-GB" dirty="0" smtClean="0">
                <a:latin typeface="Arial" charset="0"/>
                <a:ea typeface="ＭＳ Ｐゴシック" charset="0"/>
                <a:cs typeface="Lucida Sans Unicode" charset="0"/>
              </a:rPr>
              <a:t>Forward reasoning means that you start drawing conclusions from the user's actions, and you store these conclusions, whether this high-level information about the user will ever be needed or not.</a:t>
            </a:r>
          </a:p>
          <a:p>
            <a:pPr eaLnBrk="1" hangingPunct="1">
              <a:lnSpc>
                <a:spcPct val="95000"/>
              </a:lnSpc>
              <a:spcBef>
                <a:spcPts val="450"/>
              </a:spcBef>
            </a:pPr>
            <a:r>
              <a:rPr lang="en-GB" dirty="0" smtClean="0">
                <a:latin typeface="Arial" charset="0"/>
                <a:ea typeface="ＭＳ Ｐゴシック" charset="0"/>
                <a:cs typeface="Lucida Sans Unicode" charset="0"/>
              </a:rPr>
              <a:t>Backward reasoning means that you only draw conclusions about the user when you really need it, at the time of deciding on adaptation to be performed.</a:t>
            </a:r>
          </a:p>
          <a:p>
            <a:pPr eaLnBrk="1" hangingPunct="1">
              <a:lnSpc>
                <a:spcPct val="95000"/>
              </a:lnSpc>
              <a:spcBef>
                <a:spcPts val="450"/>
              </a:spcBef>
            </a:pPr>
            <a:endParaRPr lang="en-GB" dirty="0" smtClean="0">
              <a:latin typeface="Arial" charset="0"/>
              <a:ea typeface="ＭＳ Ｐゴシック" charset="0"/>
              <a:cs typeface="Lucida Sans Unicode" charset="0"/>
            </a:endParaRPr>
          </a:p>
          <a:p>
            <a:pPr eaLnBrk="1" hangingPunct="1">
              <a:lnSpc>
                <a:spcPct val="95000"/>
              </a:lnSpc>
              <a:spcBef>
                <a:spcPts val="450"/>
              </a:spcBef>
            </a:pPr>
            <a:r>
              <a:rPr lang="en-GB" dirty="0" smtClean="0">
                <a:latin typeface="Arial" charset="0"/>
                <a:ea typeface="ＭＳ Ｐゴシック" charset="0"/>
                <a:cs typeface="Lucida Sans Unicode" charset="0"/>
              </a:rPr>
              <a:t>Can you come up with advantages and drawbacks of both approaches?</a:t>
            </a:r>
          </a:p>
          <a:p>
            <a:pPr eaLnBrk="1" hangingPunct="1">
              <a:lnSpc>
                <a:spcPct val="95000"/>
              </a:lnSpc>
              <a:spcBef>
                <a:spcPts val="450"/>
              </a:spcBef>
            </a:pPr>
            <a:r>
              <a:rPr lang="en-GB" dirty="0" smtClean="0">
                <a:latin typeface="Arial" charset="0"/>
                <a:ea typeface="ＭＳ Ｐゴシック" charset="0"/>
                <a:cs typeface="Lucida Sans Unicode" charset="0"/>
              </a:rPr>
              <a:t>Think of storage needs, the time at which the processing is done, privacy/security issues, etc.</a:t>
            </a:r>
          </a:p>
          <a:p>
            <a:pPr eaLnBrk="1" hangingPunct="1"/>
            <a:endParaRPr lang="en-US" dirty="0" smtClean="0">
              <a:latin typeface="Arial" charset="0"/>
              <a:ea typeface="ＭＳ Ｐゴシック" charset="0"/>
              <a:cs typeface="ＭＳ Ｐゴシック" charset="0"/>
            </a:endParaRPr>
          </a:p>
          <a:p>
            <a:pPr eaLnBrk="1" hangingPunct="1"/>
            <a:r>
              <a:rPr lang="en-US" dirty="0" smtClean="0">
                <a:latin typeface="Arial" charset="0"/>
                <a:ea typeface="ＭＳ Ｐゴシック" charset="0"/>
                <a:cs typeface="ＭＳ Ｐゴシック" charset="0"/>
              </a:rPr>
              <a:t>In GRAPPLE authoring we use both forward and backward reasoning, but GALE actually simulates backward reasoning through forward reasoning.</a:t>
            </a:r>
            <a:endParaRPr lang="en-US" dirty="0">
              <a:latin typeface="Arial"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40FB6E58-E21B-3349-93BE-8E0A911D66C7}" type="slidenum">
              <a:rPr lang="nl-NL" smtClean="0"/>
              <a:pPr/>
              <a:t>26</a:t>
            </a:fld>
            <a:endParaRPr lang="nl-NL"/>
          </a:p>
        </p:txBody>
      </p:sp>
    </p:spTree>
    <p:extLst>
      <p:ext uri="{BB962C8B-B14F-4D97-AF65-F5344CB8AC3E}">
        <p14:creationId xmlns:p14="http://schemas.microsoft.com/office/powerpoint/2010/main" val="2768623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a:cs typeface="Arial"/>
              </a:rPr>
              <a:t>We have seen that</a:t>
            </a:r>
            <a:r>
              <a:rPr lang="en-US" baseline="0" dirty="0" smtClean="0">
                <a:latin typeface="Arial"/>
                <a:cs typeface="Arial"/>
              </a:rPr>
              <a:t> when a user accesses a concept or page two things happen: the user model is updated because the user is learning about the concept, and the page is adapted based on the user model. But what happens first?</a:t>
            </a:r>
          </a:p>
          <a:p>
            <a:pPr marL="171450" indent="-171450">
              <a:buFont typeface="Arial"/>
              <a:buChar char="•"/>
            </a:pPr>
            <a:r>
              <a:rPr lang="en-US" baseline="0" dirty="0" smtClean="0">
                <a:latin typeface="Arial"/>
                <a:cs typeface="Arial"/>
              </a:rPr>
              <a:t>We could </a:t>
            </a:r>
            <a:r>
              <a:rPr lang="en-US" i="1" baseline="0" dirty="0" smtClean="0">
                <a:latin typeface="Arial"/>
                <a:cs typeface="Arial"/>
              </a:rPr>
              <a:t>first</a:t>
            </a:r>
            <a:r>
              <a:rPr lang="en-US" i="0" baseline="0" dirty="0" smtClean="0">
                <a:latin typeface="Arial"/>
                <a:cs typeface="Arial"/>
              </a:rPr>
              <a:t> perform the user model, and then adapt the page. This would mean that the page is adapted to the </a:t>
            </a:r>
            <a:r>
              <a:rPr lang="en-US" i="1" baseline="0" dirty="0" smtClean="0">
                <a:latin typeface="Arial"/>
                <a:cs typeface="Arial"/>
              </a:rPr>
              <a:t>new</a:t>
            </a:r>
            <a:r>
              <a:rPr lang="en-US" i="0" baseline="0" dirty="0" smtClean="0">
                <a:latin typeface="Arial"/>
                <a:cs typeface="Arial"/>
              </a:rPr>
              <a:t> UM state, meaning that the page will be shown like it is shown to learners who already know this concept.</a:t>
            </a:r>
          </a:p>
          <a:p>
            <a:pPr marL="171450" indent="-171450">
              <a:buFont typeface="Arial"/>
              <a:buChar char="•"/>
            </a:pPr>
            <a:r>
              <a:rPr lang="en-US" i="0" baseline="0" dirty="0" smtClean="0">
                <a:latin typeface="Arial"/>
                <a:cs typeface="Arial"/>
              </a:rPr>
              <a:t>We could also </a:t>
            </a:r>
            <a:r>
              <a:rPr lang="en-US" i="1" baseline="0" dirty="0" smtClean="0">
                <a:latin typeface="Arial"/>
                <a:cs typeface="Arial"/>
              </a:rPr>
              <a:t>first </a:t>
            </a:r>
            <a:r>
              <a:rPr lang="en-US" i="0" baseline="0" dirty="0" smtClean="0">
                <a:latin typeface="Arial"/>
                <a:cs typeface="Arial"/>
              </a:rPr>
              <a:t> perform the adaptation, to the old user model state where the learner does not yet know the concept, and </a:t>
            </a:r>
            <a:r>
              <a:rPr lang="en-US" i="1" baseline="0" dirty="0" smtClean="0">
                <a:latin typeface="Arial"/>
                <a:cs typeface="Arial"/>
              </a:rPr>
              <a:t>then</a:t>
            </a:r>
            <a:r>
              <a:rPr lang="en-US" i="0" baseline="0" dirty="0" smtClean="0">
                <a:latin typeface="Arial"/>
                <a:cs typeface="Arial"/>
              </a:rPr>
              <a:t> update the user model.</a:t>
            </a:r>
          </a:p>
          <a:p>
            <a:pPr marL="0" indent="0">
              <a:buFont typeface="Arial"/>
              <a:buNone/>
            </a:pPr>
            <a:r>
              <a:rPr lang="en-US" i="0" baseline="0" dirty="0" smtClean="0">
                <a:latin typeface="Arial"/>
                <a:cs typeface="Arial"/>
              </a:rPr>
              <a:t>Which of these choices is best, and why?</a:t>
            </a:r>
          </a:p>
          <a:p>
            <a:pPr marL="0" indent="0">
              <a:buFont typeface="Arial"/>
              <a:buNone/>
            </a:pPr>
            <a:endParaRPr lang="en-US" i="0" baseline="0" dirty="0" smtClean="0">
              <a:latin typeface="Arial"/>
              <a:cs typeface="Arial"/>
            </a:endParaRPr>
          </a:p>
          <a:p>
            <a:pPr marL="0" indent="0">
              <a:buFont typeface="Arial"/>
              <a:buNone/>
            </a:pPr>
            <a:r>
              <a:rPr lang="en-US" i="0" baseline="0" dirty="0" smtClean="0">
                <a:latin typeface="Arial"/>
                <a:cs typeface="Arial"/>
              </a:rPr>
              <a:t>To understand the “right” answer we may look at mimicking standard browser behavior. When a page contains a link to itself and you visit the page for the first time, is that link shown as blue or purple? The answer is: purple. To achieve this the page must be adapted to the new UM state. Also, suppose page A is a prerequisite for page B and A contains a link to B. Should the link from A to B be “recommended” or not? Answer: it should. This again requires adaptation to the new UM state.</a:t>
            </a:r>
            <a:endParaRPr lang="en-US" dirty="0">
              <a:latin typeface="Arial"/>
              <a:cs typeface="Arial"/>
            </a:endParaRPr>
          </a:p>
        </p:txBody>
      </p:sp>
      <p:sp>
        <p:nvSpPr>
          <p:cNvPr id="4" name="Slide Number Placeholder 3"/>
          <p:cNvSpPr>
            <a:spLocks noGrp="1"/>
          </p:cNvSpPr>
          <p:nvPr>
            <p:ph type="sldNum" sz="quarter" idx="10"/>
          </p:nvPr>
        </p:nvSpPr>
        <p:spPr/>
        <p:txBody>
          <a:bodyPr/>
          <a:lstStyle/>
          <a:p>
            <a:fld id="{40FB6E58-E21B-3349-93BE-8E0A911D66C7}" type="slidenum">
              <a:rPr lang="nl-NL" smtClean="0"/>
              <a:pPr/>
              <a:t>27</a:t>
            </a:fld>
            <a:endParaRPr lang="nl-NL"/>
          </a:p>
        </p:txBody>
      </p:sp>
    </p:spTree>
    <p:extLst>
      <p:ext uri="{BB962C8B-B14F-4D97-AF65-F5344CB8AC3E}">
        <p14:creationId xmlns:p14="http://schemas.microsoft.com/office/powerpoint/2010/main" val="20760165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Before we look in detail at the architecture of GALE we consider the main parts of the functionality.</a:t>
            </a:r>
            <a:r>
              <a:rPr lang="en-US" baseline="0" dirty="0" smtClean="0"/>
              <a:t> GALE works as a web server so it reacts to HTTP requests. In GALE all requests refer to what we call a </a:t>
            </a:r>
            <a:r>
              <a:rPr lang="en-US" i="1" baseline="0" dirty="0" smtClean="0"/>
              <a:t>concept</a:t>
            </a:r>
            <a:r>
              <a:rPr lang="en-US" i="0" baseline="0" dirty="0" smtClean="0"/>
              <a:t>. These concepts are defined by the author of the course and define the </a:t>
            </a:r>
            <a:r>
              <a:rPr lang="en-US" i="1" baseline="0" dirty="0" smtClean="0"/>
              <a:t>structure</a:t>
            </a:r>
            <a:r>
              <a:rPr lang="en-US" i="0" baseline="0" dirty="0" smtClean="0"/>
              <a:t> of the course domain.</a:t>
            </a:r>
          </a:p>
          <a:p>
            <a:r>
              <a:rPr lang="en-US" i="0" baseline="0" dirty="0" smtClean="0"/>
              <a:t>When the learner accesses a concept, typically by clicking on a link.</a:t>
            </a:r>
          </a:p>
          <a:p>
            <a:pPr marL="228600" indent="-228600">
              <a:buFont typeface="+mj-lt"/>
              <a:buAutoNum type="arabicPeriod"/>
            </a:pPr>
            <a:r>
              <a:rPr lang="en-US" i="0" baseline="0" dirty="0" smtClean="0"/>
              <a:t>Each action of the learner triggers event code, called Event-Condition-Action rules, that are used to update the learner’s user model. There is a detailed user model within GALE, used for the generation and adaptation of pages. Some rules may also define updates to user model variables stored in GUMF, the GRAPPLE User Model Framework. The user model in GUMF is typically less detailed than the user model in GALE.</a:t>
            </a:r>
          </a:p>
          <a:p>
            <a:pPr marL="228600" indent="-228600">
              <a:buFont typeface="+mj-lt"/>
              <a:buAutoNum type="arabicPeriod"/>
            </a:pPr>
            <a:r>
              <a:rPr lang="en-US" i="0" baseline="0" dirty="0" smtClean="0"/>
              <a:t>After the user model updates GALE starts preparing the presentation, the response to the HTTP request. The first thing is that GALE constructs a layout for the presentation. Like everything in GALE the layout is adaptive, meaning that the layout might actually be different under different circumstances, like when a different device is used.</a:t>
            </a:r>
          </a:p>
          <a:p>
            <a:pPr marL="228600" indent="-228600">
              <a:buFont typeface="+mj-lt"/>
              <a:buAutoNum type="arabicPeriod"/>
            </a:pPr>
            <a:r>
              <a:rPr lang="en-US" i="0" baseline="0" dirty="0" smtClean="0"/>
              <a:t>A page is retrieved. This can be any xml file but typically it will be </a:t>
            </a:r>
            <a:r>
              <a:rPr lang="en-US" i="0" baseline="0" dirty="0" err="1" smtClean="0"/>
              <a:t>xhtml</a:t>
            </a:r>
            <a:r>
              <a:rPr lang="en-US" i="0" baseline="0" dirty="0" smtClean="0"/>
              <a:t>. Several pages may be associated with a single concept. Again based on the user model one page is chosen. The page may contain fragments or references to objects that are conditionally included, based on values in the user model. Both the destination of links and their presentation can be adapted based on the user model. So when different learners see the same page it may actually show different fragments and when they see the same link it may have a different color, perhaps also a different icon around it, and it may not lead to the same destination.</a:t>
            </a:r>
          </a:p>
          <a:p>
            <a:pPr marL="228600" indent="-228600">
              <a:buFont typeface="+mj-lt"/>
              <a:buAutoNum type="arabicPeriod"/>
            </a:pPr>
            <a:r>
              <a:rPr lang="en-US" i="0" baseline="0" dirty="0" smtClean="0"/>
              <a:t>Finally, the other placeholders in the layout are filled in. In our example we see a header, footer and an accordion menu on the left. GALE comes standard with some so called “views” that generate a fragments of </a:t>
            </a:r>
            <a:r>
              <a:rPr lang="en-US" i="0" baseline="0" dirty="0" err="1" smtClean="0"/>
              <a:t>xhtml</a:t>
            </a:r>
            <a:r>
              <a:rPr lang="en-US" i="0" baseline="0" dirty="0" smtClean="0"/>
              <a:t> based on the user model and the course. The menu is not the only generated part. The “next” link has a destination that is the first unvisited suitable concept.</a:t>
            </a:r>
            <a:endParaRPr lang="en-US" dirty="0"/>
          </a:p>
        </p:txBody>
      </p:sp>
      <p:sp>
        <p:nvSpPr>
          <p:cNvPr id="4" name="Slide Number Placeholder 3"/>
          <p:cNvSpPr>
            <a:spLocks noGrp="1"/>
          </p:cNvSpPr>
          <p:nvPr>
            <p:ph type="sldNum" sz="quarter" idx="10"/>
          </p:nvPr>
        </p:nvSpPr>
        <p:spPr/>
        <p:txBody>
          <a:bodyPr/>
          <a:lstStyle/>
          <a:p>
            <a:fld id="{40FB6E58-E21B-3349-93BE-8E0A911D66C7}" type="slidenum">
              <a:rPr lang="nl-NL" smtClean="0"/>
              <a:pPr/>
              <a:t>28</a:t>
            </a:fld>
            <a:endParaRPr lang="nl-NL"/>
          </a:p>
        </p:txBody>
      </p:sp>
    </p:spTree>
    <p:extLst>
      <p:ext uri="{BB962C8B-B14F-4D97-AF65-F5344CB8AC3E}">
        <p14:creationId xmlns:p14="http://schemas.microsoft.com/office/powerpoint/2010/main" val="25090895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image shows the</a:t>
            </a:r>
            <a:r>
              <a:rPr lang="en-US" baseline="0" dirty="0" smtClean="0"/>
              <a:t> overall architecture of GALE. We will not study this in detail</a:t>
            </a:r>
          </a:p>
          <a:p>
            <a:r>
              <a:rPr lang="en-US" baseline="0" dirty="0" smtClean="0"/>
              <a:t>In the following slides we look at two important details: the user model update process, using different caches, services and event bus, and </a:t>
            </a:r>
            <a:r>
              <a:rPr lang="en-US" baseline="0" dirty="0" err="1" smtClean="0"/>
              <a:t>XMLProcessor</a:t>
            </a:r>
            <a:r>
              <a:rPr lang="en-US" baseline="0" dirty="0" smtClean="0"/>
              <a:t> for adapting the content of a page.</a:t>
            </a:r>
          </a:p>
          <a:p>
            <a:endParaRPr lang="en-US" dirty="0"/>
          </a:p>
        </p:txBody>
      </p:sp>
      <p:sp>
        <p:nvSpPr>
          <p:cNvPr id="4" name="Slide Number Placeholder 3"/>
          <p:cNvSpPr>
            <a:spLocks noGrp="1"/>
          </p:cNvSpPr>
          <p:nvPr>
            <p:ph type="sldNum" sz="quarter" idx="10"/>
          </p:nvPr>
        </p:nvSpPr>
        <p:spPr/>
        <p:txBody>
          <a:bodyPr/>
          <a:lstStyle/>
          <a:p>
            <a:fld id="{40FB6E58-E21B-3349-93BE-8E0A911D66C7}" type="slidenum">
              <a:rPr lang="nl-NL" smtClean="0"/>
              <a:pPr/>
              <a:t>29</a:t>
            </a:fld>
            <a:endParaRPr lang="nl-NL"/>
          </a:p>
        </p:txBody>
      </p:sp>
    </p:spTree>
    <p:extLst>
      <p:ext uri="{BB962C8B-B14F-4D97-AF65-F5344CB8AC3E}">
        <p14:creationId xmlns:p14="http://schemas.microsoft.com/office/powerpoint/2010/main" val="30904515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 shows the overall process of handling</a:t>
            </a:r>
            <a:r>
              <a:rPr lang="en-US" baseline="0" dirty="0" smtClean="0"/>
              <a:t> a request.</a:t>
            </a:r>
            <a:endParaRPr lang="en-US" dirty="0"/>
          </a:p>
        </p:txBody>
      </p:sp>
      <p:sp>
        <p:nvSpPr>
          <p:cNvPr id="4" name="Slide Number Placeholder 3"/>
          <p:cNvSpPr>
            <a:spLocks noGrp="1"/>
          </p:cNvSpPr>
          <p:nvPr>
            <p:ph type="sldNum" sz="quarter" idx="10"/>
          </p:nvPr>
        </p:nvSpPr>
        <p:spPr/>
        <p:txBody>
          <a:bodyPr/>
          <a:lstStyle/>
          <a:p>
            <a:fld id="{40FB6E58-E21B-3349-93BE-8E0A911D66C7}" type="slidenum">
              <a:rPr lang="nl-NL" smtClean="0"/>
              <a:pPr/>
              <a:t>30</a:t>
            </a:fld>
            <a:endParaRPr lang="nl-NL"/>
          </a:p>
        </p:txBody>
      </p:sp>
    </p:spTree>
    <p:extLst>
      <p:ext uri="{BB962C8B-B14F-4D97-AF65-F5344CB8AC3E}">
        <p14:creationId xmlns:p14="http://schemas.microsoft.com/office/powerpoint/2010/main" val="1268688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The examples</a:t>
            </a:r>
            <a:r>
              <a:rPr lang="en-US" baseline="0" dirty="0" smtClean="0"/>
              <a:t> we have seen clearly lack “personalization”. Let us now look at the different levels of personalization that we might wish for, and then we will see what we can realize with technology…</a:t>
            </a:r>
          </a:p>
          <a:p>
            <a:pPr marL="228600" indent="-228600">
              <a:buFont typeface="+mj-lt"/>
              <a:buAutoNum type="arabicPeriod"/>
            </a:pPr>
            <a:r>
              <a:rPr lang="en-US" dirty="0" smtClean="0"/>
              <a:t>The first approach</a:t>
            </a:r>
            <a:r>
              <a:rPr lang="en-US" baseline="0" dirty="0" smtClean="0"/>
              <a:t> to personalization solved what is obviously wrong in the examples we gave: “one size fits all”. Industry has solved this by producing products in different sizes, and by offering different options. Cars are a good example of a product with many options to suit the desires of the customer.</a:t>
            </a:r>
          </a:p>
          <a:p>
            <a:pPr marL="228600" indent="-228600">
              <a:buFont typeface="+mj-lt"/>
              <a:buAutoNum type="arabicPeriod"/>
            </a:pPr>
            <a:r>
              <a:rPr lang="en-US" baseline="0" dirty="0" smtClean="0"/>
              <a:t>The second approach is to put some of the personalization in the hands of the user by making a product </a:t>
            </a:r>
            <a:r>
              <a:rPr lang="en-US" i="1" baseline="0" dirty="0" smtClean="0"/>
              <a:t>adaptable</a:t>
            </a:r>
            <a:r>
              <a:rPr lang="en-US" i="0" baseline="0" dirty="0" smtClean="0"/>
              <a:t> or </a:t>
            </a:r>
            <a:r>
              <a:rPr lang="en-US" i="1" baseline="0" dirty="0" smtClean="0"/>
              <a:t>adjustable</a:t>
            </a:r>
            <a:r>
              <a:rPr lang="en-US" i="0" baseline="0" dirty="0" smtClean="0"/>
              <a:t>. The image shows a desk chair with many adjustable settings. You can change the shape and position of the chair in many ways (and it will still not feel right).</a:t>
            </a:r>
          </a:p>
          <a:p>
            <a:pPr marL="228600" indent="-228600">
              <a:buFont typeface="+mj-lt"/>
              <a:buAutoNum type="arabicPeriod"/>
            </a:pPr>
            <a:r>
              <a:rPr lang="en-US" i="0" baseline="0" dirty="0" smtClean="0"/>
              <a:t>The next step is to </a:t>
            </a:r>
            <a:r>
              <a:rPr lang="en-US" i="1" baseline="0" dirty="0" smtClean="0"/>
              <a:t>automate</a:t>
            </a:r>
            <a:r>
              <a:rPr lang="en-US" i="0" baseline="0" dirty="0" smtClean="0"/>
              <a:t> the response to commands. The end-user tells the system what to do, not how to do it. The system responds to requests in a fixed programmed way. The picture shows my coffee maker, with one adjustable setting, and one button to fully automatically have it brew one cup of coffee.</a:t>
            </a:r>
          </a:p>
          <a:p>
            <a:pPr marL="228600" indent="-228600">
              <a:buFont typeface="+mj-lt"/>
              <a:buAutoNum type="arabicPeriod"/>
            </a:pPr>
            <a:r>
              <a:rPr lang="en-US" i="0" baseline="0" dirty="0" smtClean="0"/>
              <a:t>An adaptive system changes its own behavior based on “circumstances”, like e.g. a history of what the user has done before, or other circumstances, like for instance a room thermostat that learns how the heating system works and optimizes the behavior.</a:t>
            </a:r>
          </a:p>
          <a:p>
            <a:pPr marL="228600" indent="-228600">
              <a:buFont typeface="+mj-lt"/>
              <a:buAutoNum type="arabicPeriod"/>
            </a:pPr>
            <a:r>
              <a:rPr lang="en-US" i="0" baseline="0" dirty="0" smtClean="0"/>
              <a:t>The final level of personalization is a system that learns how to adapt to its users or the environment all by itself. Obviously, we have not yet reached this level of </a:t>
            </a:r>
            <a:r>
              <a:rPr lang="en-US" i="1" baseline="0" dirty="0" smtClean="0"/>
              <a:t>intuition</a:t>
            </a:r>
            <a:r>
              <a:rPr lang="en-US" i="0" baseline="0" dirty="0" smtClean="0"/>
              <a:t> and </a:t>
            </a:r>
            <a:r>
              <a:rPr lang="en-US" i="1" baseline="0" dirty="0" smtClean="0"/>
              <a:t>intelligence</a:t>
            </a:r>
            <a:r>
              <a:rPr lang="en-US" i="0" baseline="0" dirty="0" smtClean="0"/>
              <a:t> in adaptive systems. So in this talk we will mainly discuss how to create systems of the “adaptive” type, with “adaptation rules”.</a:t>
            </a:r>
            <a:endParaRPr lang="en-US" dirty="0"/>
          </a:p>
        </p:txBody>
      </p:sp>
      <p:sp>
        <p:nvSpPr>
          <p:cNvPr id="4" name="Slide Number Placeholder 3"/>
          <p:cNvSpPr>
            <a:spLocks noGrp="1"/>
          </p:cNvSpPr>
          <p:nvPr>
            <p:ph type="sldNum" sz="quarter" idx="10"/>
          </p:nvPr>
        </p:nvSpPr>
        <p:spPr/>
        <p:txBody>
          <a:bodyPr/>
          <a:lstStyle/>
          <a:p>
            <a:fld id="{40FB6E58-E21B-3349-93BE-8E0A911D66C7}" type="slidenum">
              <a:rPr lang="nl-NL" smtClean="0"/>
              <a:pPr/>
              <a:t>3</a:t>
            </a:fld>
            <a:endParaRPr lang="nl-NL"/>
          </a:p>
        </p:txBody>
      </p:sp>
    </p:spTree>
    <p:extLst>
      <p:ext uri="{BB962C8B-B14F-4D97-AF65-F5344CB8AC3E}">
        <p14:creationId xmlns:p14="http://schemas.microsoft.com/office/powerpoint/2010/main" val="11927111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p:cNvSpPr>
          <p:nvPr>
            <p:ph type="sldImg"/>
          </p:nvPr>
        </p:nvSpPr>
        <p:spPr>
          <a:ln/>
        </p:spPr>
      </p:sp>
      <p:sp>
        <p:nvSpPr>
          <p:cNvPr id="110595" name="Notes Placeholder 2"/>
          <p:cNvSpPr>
            <a:spLocks noGrp="1"/>
          </p:cNvSpPr>
          <p:nvPr>
            <p:ph type="body" idx="1"/>
          </p:nvPr>
        </p:nvSpPr>
        <p:spPr>
          <a:xfrm>
            <a:off x="685800" y="4343400"/>
            <a:ext cx="5486400" cy="451221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p>
            <a:r>
              <a:rPr lang="en-US" dirty="0">
                <a:latin typeface="Arial" charset="0"/>
                <a:ea typeface="ＭＳ Ｐゴシック" charset="0"/>
                <a:cs typeface="ＭＳ Ｐゴシック" charset="0"/>
              </a:rPr>
              <a:t>In GRAPPLE it is agreed that Shibboleth is used to create a single sign-on environment. Because each GRAPPLE component needs to know the exact identity of the user a setup with globally unique user identifiers should be </a:t>
            </a:r>
            <a:r>
              <a:rPr lang="en-US" dirty="0" smtClean="0">
                <a:latin typeface="Arial" charset="0"/>
                <a:ea typeface="ＭＳ Ｐゴシック" charset="0"/>
                <a:cs typeface="ＭＳ Ｐゴシック" charset="0"/>
              </a:rPr>
              <a:t>used.</a:t>
            </a:r>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GALE can also be used stand-</a:t>
            </a:r>
            <a:r>
              <a:rPr lang="en-US" dirty="0" smtClean="0">
                <a:latin typeface="Arial" charset="0"/>
                <a:ea typeface="ＭＳ Ｐゴシック" charset="0"/>
                <a:cs typeface="ＭＳ Ｐゴシック" charset="0"/>
              </a:rPr>
              <a:t>alone (without GRAPPLE). </a:t>
            </a:r>
            <a:r>
              <a:rPr lang="en-US" dirty="0">
                <a:latin typeface="Arial" charset="0"/>
                <a:ea typeface="ＭＳ Ｐゴシック" charset="0"/>
                <a:cs typeface="ＭＳ Ｐゴシック" charset="0"/>
              </a:rPr>
              <a:t>To this end it supports </a:t>
            </a:r>
            <a:r>
              <a:rPr lang="en-US" dirty="0" smtClean="0">
                <a:latin typeface="Arial" charset="0"/>
                <a:ea typeface="ＭＳ Ｐゴシック" charset="0"/>
                <a:cs typeface="ＭＳ Ｐゴシック" charset="0"/>
              </a:rPr>
              <a:t>three</a:t>
            </a:r>
            <a:r>
              <a:rPr lang="en-US" baseline="0"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alternative </a:t>
            </a:r>
            <a:r>
              <a:rPr lang="en-US" dirty="0">
                <a:latin typeface="Arial" charset="0"/>
                <a:ea typeface="ＭＳ Ｐゴシック" charset="0"/>
                <a:cs typeface="ＭＳ Ｐゴシック" charset="0"/>
              </a:rPr>
              <a:t>login procedures:</a:t>
            </a:r>
          </a:p>
          <a:p>
            <a:pPr>
              <a:buFontTx/>
              <a:buChar char="•"/>
            </a:pPr>
            <a:r>
              <a:rPr lang="en-US" dirty="0">
                <a:latin typeface="Arial" charset="0"/>
                <a:ea typeface="ＭＳ Ｐゴシック" charset="0"/>
                <a:cs typeface="ＭＳ Ｐゴシック" charset="0"/>
              </a:rPr>
              <a:t>A stand-alone login </a:t>
            </a:r>
            <a:r>
              <a:rPr lang="en-US" dirty="0" smtClean="0">
                <a:latin typeface="Arial" charset="0"/>
                <a:ea typeface="ＭＳ Ｐゴシック" charset="0"/>
                <a:cs typeface="ＭＳ Ｐゴシック" charset="0"/>
              </a:rPr>
              <a:t>handler automatically </a:t>
            </a:r>
            <a:r>
              <a:rPr lang="en-US" dirty="0">
                <a:latin typeface="Arial" charset="0"/>
                <a:ea typeface="ＭＳ Ｐゴシック" charset="0"/>
                <a:cs typeface="ＭＳ Ｐゴシック" charset="0"/>
              </a:rPr>
              <a:t>presents a login form when a user requests a concept. If the user does not yet exist (s)he can go to a registration form to create an account. After creating the account or after logging in the browser is automatically redirected to the originally requested concept. It is also possible to leave the entire login form blank, in which case an anonymous session is either created or resumed</a:t>
            </a:r>
            <a:r>
              <a:rPr lang="en-US" dirty="0" smtClean="0">
                <a:latin typeface="Arial" charset="0"/>
                <a:ea typeface="ＭＳ Ｐゴシック" charset="0"/>
                <a:cs typeface="ＭＳ Ｐゴシック" charset="0"/>
              </a:rPr>
              <a:t>.</a:t>
            </a:r>
          </a:p>
          <a:p>
            <a:pPr>
              <a:buFontTx/>
              <a:buChar char="•"/>
            </a:pPr>
            <a:r>
              <a:rPr lang="en-US" dirty="0" smtClean="0">
                <a:latin typeface="Arial" charset="0"/>
                <a:ea typeface="ＭＳ Ｐゴシック" charset="0"/>
                <a:cs typeface="ＭＳ Ｐゴシック" charset="0"/>
              </a:rPr>
              <a:t>An Open ID login handler presents a login form for the user’s Open ID.</a:t>
            </a:r>
          </a:p>
          <a:p>
            <a:pPr>
              <a:buFontTx/>
              <a:buNone/>
            </a:pPr>
            <a:r>
              <a:rPr lang="en-US" dirty="0" smtClean="0">
                <a:latin typeface="Arial" charset="0"/>
                <a:ea typeface="ＭＳ Ｐゴシック" charset="0"/>
                <a:cs typeface="ＭＳ Ｐゴシック" charset="0"/>
              </a:rPr>
              <a:t>When</a:t>
            </a:r>
            <a:r>
              <a:rPr lang="en-US" baseline="0" dirty="0" smtClean="0">
                <a:latin typeface="Arial" charset="0"/>
                <a:ea typeface="ＭＳ Ｐゴシック" charset="0"/>
                <a:cs typeface="ＭＳ Ｐゴシック" charset="0"/>
              </a:rPr>
              <a:t> GALE is configured to work with Open ID and with local accounts both login forms are displayed on the same login page. (The “handlers” generate these forms.)</a:t>
            </a:r>
            <a:endParaRPr lang="en-US" dirty="0">
              <a:latin typeface="Arial" charset="0"/>
              <a:ea typeface="ＭＳ Ｐゴシック" charset="0"/>
              <a:cs typeface="ＭＳ Ｐゴシック" charset="0"/>
            </a:endParaRPr>
          </a:p>
          <a:p>
            <a:pPr>
              <a:buFontTx/>
              <a:buChar char="•"/>
            </a:pPr>
            <a:r>
              <a:rPr lang="en-US" dirty="0">
                <a:latin typeface="Arial" charset="0"/>
                <a:ea typeface="ＭＳ Ｐゴシック" charset="0"/>
                <a:cs typeface="ＭＳ Ｐゴシック" charset="0"/>
              </a:rPr>
              <a:t>GALE can also be directly connected to an LMS. Different LMSs support the same way to create a direct link from within the LMS to an external application. This works with a shared secret key. The LMS passes on the identity of the user to GALE and “authenticates” itself with the secret key. This works fine but is not secure (as the secret key can be intercepted in transfer or by checking page source on the client).</a:t>
            </a:r>
          </a:p>
          <a:p>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In this course we are going to use GALE in a stand-alone setting and we will thus use the stand-alone login </a:t>
            </a:r>
            <a:r>
              <a:rPr lang="en-US" dirty="0" smtClean="0">
                <a:latin typeface="Arial" charset="0"/>
                <a:ea typeface="ＭＳ Ｐゴシック" charset="0"/>
                <a:cs typeface="ＭＳ Ｐゴシック" charset="0"/>
              </a:rPr>
              <a:t>handler and/or the Open ID handler.</a:t>
            </a:r>
            <a:endParaRPr lang="en-US" dirty="0">
              <a:latin typeface="Arial" charset="0"/>
              <a:ea typeface="ＭＳ Ｐゴシック" charset="0"/>
              <a:cs typeface="ＭＳ Ｐゴシック" charset="0"/>
            </a:endParaRPr>
          </a:p>
          <a:p>
            <a:pPr>
              <a:buFontTx/>
              <a:buChar char="•"/>
            </a:pPr>
            <a:endParaRPr lang="en-US" dirty="0">
              <a:latin typeface="Arial" charset="0"/>
              <a:ea typeface="ＭＳ Ｐゴシック" charset="0"/>
              <a:cs typeface="ＭＳ Ｐゴシック" charset="0"/>
            </a:endParaRPr>
          </a:p>
          <a:p>
            <a:endParaRPr lang="en-US" dirty="0">
              <a:latin typeface="Arial" charset="0"/>
              <a:ea typeface="ＭＳ Ｐゴシック" charset="0"/>
              <a:cs typeface="ＭＳ Ｐゴシック" charset="0"/>
            </a:endParaRP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0"/>
                <a:cs typeface="ＭＳ Ｐゴシック" charset="0"/>
              </a:defRPr>
            </a:lvl1pPr>
            <a:lvl2pPr marL="37931725" indent="-37474525" defTabSz="966788"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36278BD-FA3F-3444-B108-6BC804FC07C0}" type="slidenum">
              <a:rPr lang="nl-NL" sz="1300"/>
              <a:pPr eaLnBrk="1" hangingPunct="1"/>
              <a:t>31</a:t>
            </a:fld>
            <a:endParaRPr lang="nl-NL" sz="13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sequence</a:t>
            </a:r>
            <a:r>
              <a:rPr lang="en-US" baseline="0" dirty="0" smtClean="0"/>
              <a:t> chart shows how user model updates work, first (top) in case the user model update is initiated from an event within GALE (like when accessing a concept) and then (bottom) when the event comes from an external source, like GUMF.</a:t>
            </a:r>
          </a:p>
          <a:p>
            <a:r>
              <a:rPr lang="en-US" baseline="0" dirty="0" smtClean="0"/>
              <a:t>The process shows that a user model update may be initiated in the adaptation engine, resulting in a </a:t>
            </a:r>
            <a:r>
              <a:rPr lang="en-US" baseline="0" dirty="0" err="1" smtClean="0"/>
              <a:t>UMCache</a:t>
            </a:r>
            <a:r>
              <a:rPr lang="en-US" baseline="0" dirty="0" smtClean="0"/>
              <a:t> update (left). This update is sent over the event bus to the </a:t>
            </a:r>
            <a:r>
              <a:rPr lang="en-US" baseline="0" dirty="0" err="1" smtClean="0"/>
              <a:t>UMService</a:t>
            </a:r>
            <a:r>
              <a:rPr lang="en-US" baseline="0" dirty="0" smtClean="0"/>
              <a:t>. Adaptation rules triggered by UM updates are executed inside the </a:t>
            </a:r>
            <a:r>
              <a:rPr lang="en-US" baseline="0" dirty="0" err="1" smtClean="0"/>
              <a:t>UMservice</a:t>
            </a:r>
            <a:r>
              <a:rPr lang="en-US" baseline="0" dirty="0" smtClean="0"/>
              <a:t>. This results in UM updates which are sent back to the adaptation engine’s </a:t>
            </a:r>
            <a:r>
              <a:rPr lang="en-US" baseline="0" dirty="0" err="1" smtClean="0"/>
              <a:t>UMCache</a:t>
            </a:r>
            <a:r>
              <a:rPr lang="en-US" baseline="0" dirty="0" smtClean="0"/>
              <a:t> (over the event bus). When the adaptation engine causes a UM update it </a:t>
            </a:r>
            <a:r>
              <a:rPr lang="en-US" b="1" baseline="0" dirty="0" smtClean="0"/>
              <a:t>waits</a:t>
            </a:r>
            <a:r>
              <a:rPr lang="en-US" b="0" baseline="0" dirty="0" smtClean="0"/>
              <a:t> for a response from </a:t>
            </a:r>
            <a:r>
              <a:rPr lang="en-US" b="0" baseline="0" dirty="0" err="1" smtClean="0"/>
              <a:t>UMService</a:t>
            </a:r>
            <a:r>
              <a:rPr lang="en-US" b="0" baseline="0" dirty="0" smtClean="0"/>
              <a:t> before continuing. The communication between the adaptation engine and the </a:t>
            </a:r>
            <a:r>
              <a:rPr lang="en-US" b="0" baseline="0" dirty="0" err="1" smtClean="0"/>
              <a:t>UMservice</a:t>
            </a:r>
            <a:r>
              <a:rPr lang="en-US" b="0" baseline="0" dirty="0" smtClean="0"/>
              <a:t> is thus </a:t>
            </a:r>
            <a:r>
              <a:rPr lang="en-US" b="1" baseline="0" dirty="0" smtClean="0"/>
              <a:t>synchronous</a:t>
            </a:r>
            <a:r>
              <a:rPr lang="en-US" b="0" baseline="0" dirty="0" smtClean="0"/>
              <a:t>.</a:t>
            </a:r>
          </a:p>
          <a:p>
            <a:r>
              <a:rPr lang="en-US" b="0" baseline="0" dirty="0" smtClean="0"/>
              <a:t>An external service can send an update through the event bus to the </a:t>
            </a:r>
            <a:r>
              <a:rPr lang="en-US" b="0" baseline="0" dirty="0" err="1" smtClean="0"/>
              <a:t>UMService</a:t>
            </a:r>
            <a:r>
              <a:rPr lang="en-US" b="0" baseline="0" dirty="0" smtClean="0"/>
              <a:t>. This may trigger rules there, and the updated values (including the initial one coming from the external service) are sent back to the adaptation engine to update its </a:t>
            </a:r>
            <a:r>
              <a:rPr lang="en-US" b="0" baseline="0" dirty="0" err="1" smtClean="0"/>
              <a:t>UMCache</a:t>
            </a:r>
            <a:r>
              <a:rPr lang="en-US" b="0" baseline="0" dirty="0" smtClean="0"/>
              <a:t>. Communication with external services is </a:t>
            </a:r>
            <a:r>
              <a:rPr lang="en-US" b="1" baseline="0" dirty="0" smtClean="0"/>
              <a:t>asynchronous</a:t>
            </a:r>
            <a:r>
              <a:rPr lang="en-US" b="0" baseline="0" dirty="0" smtClean="0"/>
              <a:t>.</a:t>
            </a:r>
            <a:endParaRPr lang="en-US" dirty="0"/>
          </a:p>
        </p:txBody>
      </p:sp>
      <p:sp>
        <p:nvSpPr>
          <p:cNvPr id="4" name="Slide Number Placeholder 3"/>
          <p:cNvSpPr>
            <a:spLocks noGrp="1"/>
          </p:cNvSpPr>
          <p:nvPr>
            <p:ph type="sldNum" sz="quarter" idx="10"/>
          </p:nvPr>
        </p:nvSpPr>
        <p:spPr/>
        <p:txBody>
          <a:bodyPr/>
          <a:lstStyle/>
          <a:p>
            <a:fld id="{40FB6E58-E21B-3349-93BE-8E0A911D66C7}" type="slidenum">
              <a:rPr lang="nl-NL" smtClean="0"/>
              <a:pPr/>
              <a:t>32</a:t>
            </a:fld>
            <a:endParaRPr lang="nl-NL"/>
          </a:p>
        </p:txBody>
      </p:sp>
    </p:spTree>
    <p:extLst>
      <p:ext uri="{BB962C8B-B14F-4D97-AF65-F5344CB8AC3E}">
        <p14:creationId xmlns:p14="http://schemas.microsoft.com/office/powerpoint/2010/main" val="40601605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Autofit/>
          </a:bodyPr>
          <a:lstStyle/>
          <a:p>
            <a:r>
              <a:rPr lang="en-US" sz="1000" dirty="0">
                <a:latin typeface="Arial" charset="0"/>
                <a:ea typeface="ＭＳ Ｐゴシック" charset="0"/>
                <a:cs typeface="ＭＳ Ｐゴシック" charset="0"/>
              </a:rPr>
              <a:t>GALE is an engine that processes XML files. XML goes in, and XML comes out. In most cases this will all be XHTML but it doesn’t have to be this way.</a:t>
            </a:r>
          </a:p>
          <a:p>
            <a:r>
              <a:rPr lang="en-US" sz="1000" dirty="0">
                <a:latin typeface="Arial" charset="0"/>
                <a:ea typeface="ＭＳ Ｐゴシック" charset="0"/>
                <a:cs typeface="ＭＳ Ｐゴシック" charset="0"/>
              </a:rPr>
              <a:t>GALE starts with the </a:t>
            </a:r>
            <a:r>
              <a:rPr lang="en-US" sz="1000" i="1" dirty="0" err="1">
                <a:latin typeface="Arial" charset="0"/>
                <a:ea typeface="ＭＳ Ｐゴシック" charset="0"/>
                <a:cs typeface="ＭＳ Ｐゴシック" charset="0"/>
              </a:rPr>
              <a:t>UpdateProcessor</a:t>
            </a:r>
            <a:r>
              <a:rPr lang="en-US" sz="1000" dirty="0">
                <a:latin typeface="Arial" charset="0"/>
                <a:ea typeface="ＭＳ Ｐゴシック" charset="0"/>
                <a:cs typeface="ＭＳ Ｐゴシック" charset="0"/>
              </a:rPr>
              <a:t> to perform UM updates. This is done in order to decide which resource to load.</a:t>
            </a:r>
          </a:p>
          <a:p>
            <a:r>
              <a:rPr lang="en-US" sz="1000" dirty="0">
                <a:latin typeface="Arial" charset="0"/>
                <a:ea typeface="ＭＳ Ｐゴシック" charset="0"/>
                <a:cs typeface="ＭＳ Ｐゴシック" charset="0"/>
              </a:rPr>
              <a:t>Next the </a:t>
            </a:r>
            <a:r>
              <a:rPr lang="en-US" sz="1000" i="1" dirty="0" err="1">
                <a:latin typeface="Arial" charset="0"/>
                <a:ea typeface="ＭＳ Ｐゴシック" charset="0"/>
                <a:cs typeface="ＭＳ Ｐゴシック" charset="0"/>
              </a:rPr>
              <a:t>LoadProcessor</a:t>
            </a:r>
            <a:r>
              <a:rPr lang="en-US" sz="1000" dirty="0">
                <a:latin typeface="Arial" charset="0"/>
                <a:ea typeface="ＭＳ Ｐゴシック" charset="0"/>
                <a:cs typeface="ＭＳ Ｐゴシック" charset="0"/>
              </a:rPr>
              <a:t> retrieves that resource and provides an “input stream” to the next processor.</a:t>
            </a:r>
          </a:p>
          <a:p>
            <a:r>
              <a:rPr lang="en-US" sz="1000" dirty="0">
                <a:latin typeface="Arial" charset="0"/>
                <a:ea typeface="ＭＳ Ｐゴシック" charset="0"/>
                <a:cs typeface="ＭＳ Ｐゴシック" charset="0"/>
              </a:rPr>
              <a:t>If the input appears to be HTML the </a:t>
            </a:r>
            <a:r>
              <a:rPr lang="en-US" sz="1000" i="1" dirty="0" err="1">
                <a:latin typeface="Arial" charset="0"/>
                <a:ea typeface="ＭＳ Ｐゴシック" charset="0"/>
                <a:cs typeface="ＭＳ Ｐゴシック" charset="0"/>
              </a:rPr>
              <a:t>HTMLProcessor</a:t>
            </a:r>
            <a:r>
              <a:rPr lang="en-US" sz="1000" i="1" dirty="0">
                <a:latin typeface="Arial" charset="0"/>
                <a:ea typeface="ＭＳ Ｐゴシック" charset="0"/>
                <a:cs typeface="ＭＳ Ｐゴシック" charset="0"/>
              </a:rPr>
              <a:t> </a:t>
            </a:r>
            <a:r>
              <a:rPr lang="en-US" sz="1000" dirty="0">
                <a:latin typeface="Arial" charset="0"/>
                <a:ea typeface="ＭＳ Ｐゴシック" charset="0"/>
                <a:cs typeface="ＭＳ Ｐゴシック" charset="0"/>
              </a:rPr>
              <a:t>will change this into proper XHTML (so that the input is real XML).</a:t>
            </a:r>
          </a:p>
          <a:p>
            <a:r>
              <a:rPr lang="en-US" sz="1000" dirty="0">
                <a:latin typeface="Arial" charset="0"/>
                <a:ea typeface="ＭＳ Ｐゴシック" charset="0"/>
                <a:cs typeface="ＭＳ Ｐゴシック" charset="0"/>
              </a:rPr>
              <a:t>The </a:t>
            </a:r>
            <a:r>
              <a:rPr lang="en-US" sz="1000" i="1" dirty="0" err="1">
                <a:latin typeface="Arial" charset="0"/>
                <a:ea typeface="ＭＳ Ｐゴシック" charset="0"/>
                <a:cs typeface="ＭＳ Ｐゴシック" charset="0"/>
              </a:rPr>
              <a:t>ParserProcessor</a:t>
            </a:r>
            <a:r>
              <a:rPr lang="en-US" sz="1000" i="1" dirty="0">
                <a:latin typeface="Arial" charset="0"/>
                <a:ea typeface="ＭＳ Ｐゴシック" charset="0"/>
                <a:cs typeface="ＭＳ Ｐゴシック" charset="0"/>
              </a:rPr>
              <a:t> </a:t>
            </a:r>
            <a:r>
              <a:rPr lang="en-US" sz="1000" dirty="0">
                <a:latin typeface="Arial" charset="0"/>
                <a:ea typeface="ＭＳ Ｐゴシック" charset="0"/>
                <a:cs typeface="ＭＳ Ｐゴシック" charset="0"/>
              </a:rPr>
              <a:t>creates a DOM tree in memory. All further operations work on the DOM tree.</a:t>
            </a:r>
          </a:p>
          <a:p>
            <a:r>
              <a:rPr lang="en-US" sz="1000" dirty="0">
                <a:latin typeface="Arial" charset="0"/>
                <a:ea typeface="ＭＳ Ｐゴシック" charset="0"/>
                <a:cs typeface="ＭＳ Ｐゴシック" charset="0"/>
              </a:rPr>
              <a:t>The </a:t>
            </a:r>
            <a:r>
              <a:rPr lang="en-US" sz="1000" i="1" dirty="0" err="1">
                <a:latin typeface="Arial" charset="0"/>
                <a:ea typeface="ＭＳ Ｐゴシック" charset="0"/>
                <a:cs typeface="ＭＳ Ｐゴシック" charset="0"/>
              </a:rPr>
              <a:t>XMLProcessor</a:t>
            </a:r>
            <a:r>
              <a:rPr lang="en-US" sz="1000" dirty="0">
                <a:latin typeface="Arial" charset="0"/>
                <a:ea typeface="ＭＳ Ｐゴシック" charset="0"/>
                <a:cs typeface="ＭＳ Ｐゴシック" charset="0"/>
              </a:rPr>
              <a:t> uses Modules (see further) to perform operations on certain tags. The operations may change the tags or may conditionally keep or discard parts of the DOM tree.</a:t>
            </a:r>
          </a:p>
          <a:p>
            <a:r>
              <a:rPr lang="en-US" sz="1000" dirty="0">
                <a:latin typeface="Arial" charset="0"/>
                <a:ea typeface="ＭＳ Ｐゴシック" charset="0"/>
                <a:cs typeface="ＭＳ Ｐゴシック" charset="0"/>
              </a:rPr>
              <a:t>The </a:t>
            </a:r>
            <a:r>
              <a:rPr lang="en-US" sz="1000" i="1" dirty="0" err="1">
                <a:latin typeface="Arial" charset="0"/>
                <a:ea typeface="ＭＳ Ｐゴシック" charset="0"/>
                <a:cs typeface="ＭＳ Ｐゴシック" charset="0"/>
              </a:rPr>
              <a:t>SerializeProcessor</a:t>
            </a:r>
            <a:r>
              <a:rPr lang="en-US" sz="1000" dirty="0">
                <a:latin typeface="Arial" charset="0"/>
                <a:ea typeface="ＭＳ Ｐゴシック" charset="0"/>
                <a:cs typeface="ＭＳ Ｐゴシック" charset="0"/>
              </a:rPr>
              <a:t> turns the DOM tree back into textual XML for output.</a:t>
            </a:r>
          </a:p>
          <a:p>
            <a:r>
              <a:rPr lang="en-US" sz="1000" dirty="0">
                <a:latin typeface="Arial" charset="0"/>
                <a:ea typeface="ＭＳ Ｐゴシック" charset="0"/>
                <a:cs typeface="ＭＳ Ｐゴシック" charset="0"/>
              </a:rPr>
              <a:t>GALE actually </a:t>
            </a:r>
            <a:r>
              <a:rPr lang="en-US" sz="1000" dirty="0" smtClean="0">
                <a:latin typeface="Arial" charset="0"/>
                <a:ea typeface="ＭＳ Ｐゴシック" charset="0"/>
                <a:cs typeface="ＭＳ Ｐゴシック" charset="0"/>
              </a:rPr>
              <a:t>places processors in a linked list to determine their execution order. Each processor “handles” some input, like an input</a:t>
            </a:r>
            <a:r>
              <a:rPr lang="en-US" sz="1000" baseline="0" dirty="0" smtClean="0">
                <a:latin typeface="Arial" charset="0"/>
                <a:ea typeface="ＭＳ Ｐゴシック" charset="0"/>
                <a:cs typeface="ＭＳ Ｐゴシック" charset="0"/>
              </a:rPr>
              <a:t> stream or an internal DOM tree, and produces some output (perhaps again an input stream or DOM tree).</a:t>
            </a:r>
            <a:r>
              <a:rPr lang="en-US" sz="1000" dirty="0" smtClean="0">
                <a:latin typeface="Arial" charset="0"/>
                <a:ea typeface="ＭＳ Ｐゴシック" charset="0"/>
                <a:cs typeface="ＭＳ Ｐゴシック" charset="0"/>
              </a:rPr>
              <a:t> If the required input is not available</a:t>
            </a:r>
            <a:r>
              <a:rPr lang="en-US" sz="1000" baseline="0" dirty="0" smtClean="0">
                <a:latin typeface="Arial" charset="0"/>
                <a:ea typeface="ＭＳ Ｐゴシック" charset="0"/>
                <a:cs typeface="ＭＳ Ｐゴシック" charset="0"/>
              </a:rPr>
              <a:t> (already “used up”) the processor does nothing. The linked list</a:t>
            </a:r>
            <a:r>
              <a:rPr lang="en-US" sz="1000" dirty="0" smtClean="0">
                <a:latin typeface="Arial" charset="0"/>
                <a:ea typeface="ＭＳ Ｐゴシック" charset="0"/>
                <a:cs typeface="ＭＳ Ｐゴシック" charset="0"/>
              </a:rPr>
              <a:t> </a:t>
            </a:r>
            <a:r>
              <a:rPr lang="en-US" sz="1000" dirty="0">
                <a:latin typeface="Arial" charset="0"/>
                <a:ea typeface="ＭＳ Ｐゴシック" charset="0"/>
                <a:cs typeface="ＭＳ Ｐゴシック" charset="0"/>
              </a:rPr>
              <a:t>allows for easy insertion of additional processors.</a:t>
            </a:r>
          </a:p>
          <a:p>
            <a:r>
              <a:rPr lang="en-US" sz="1000" dirty="0">
                <a:latin typeface="Arial" charset="0"/>
                <a:ea typeface="ＭＳ Ｐゴシック" charset="0"/>
                <a:cs typeface="ＭＳ Ｐゴシック" charset="0"/>
              </a:rPr>
              <a:t>There is also a </a:t>
            </a:r>
            <a:r>
              <a:rPr lang="en-US" sz="1000" i="1" dirty="0" err="1">
                <a:latin typeface="Arial" charset="0"/>
                <a:ea typeface="ＭＳ Ｐゴシック" charset="0"/>
                <a:cs typeface="ＭＳ Ｐゴシック" charset="0"/>
              </a:rPr>
              <a:t>PluginProcessor</a:t>
            </a:r>
            <a:r>
              <a:rPr lang="en-US" sz="1000" dirty="0">
                <a:latin typeface="Arial" charset="0"/>
                <a:ea typeface="ＭＳ Ｐゴシック" charset="0"/>
                <a:cs typeface="ＭＳ Ｐゴシック" charset="0"/>
              </a:rPr>
              <a:t> that allows special operations, like changing attribute values.</a:t>
            </a:r>
          </a:p>
          <a:p>
            <a:endParaRPr lang="en-US" sz="1000" dirty="0">
              <a:latin typeface="Arial" charset="0"/>
              <a:ea typeface="ＭＳ Ｐゴシック" charset="0"/>
              <a:cs typeface="ＭＳ Ｐゴシック" charset="0"/>
            </a:endParaRPr>
          </a:p>
          <a:p>
            <a:r>
              <a:rPr lang="en-US" sz="1000" dirty="0">
                <a:latin typeface="Arial" charset="0"/>
                <a:ea typeface="ＭＳ Ｐゴシック" charset="0"/>
                <a:cs typeface="ＭＳ Ｐゴシック" charset="0"/>
              </a:rPr>
              <a:t>GALE by default </a:t>
            </a:r>
            <a:r>
              <a:rPr lang="en-US" sz="1000" dirty="0" smtClean="0">
                <a:latin typeface="Arial" charset="0"/>
                <a:ea typeface="ＭＳ Ｐゴシック" charset="0"/>
                <a:cs typeface="ＭＳ Ｐゴシック" charset="0"/>
              </a:rPr>
              <a:t>executes the </a:t>
            </a:r>
            <a:r>
              <a:rPr lang="en-US" sz="1000" dirty="0" err="1">
                <a:latin typeface="Arial" charset="0"/>
                <a:ea typeface="ＭＳ Ｐゴシック" charset="0"/>
                <a:cs typeface="ＭＳ Ｐゴシック" charset="0"/>
              </a:rPr>
              <a:t>UpdateProcessor</a:t>
            </a:r>
            <a:r>
              <a:rPr lang="en-US" sz="1000" dirty="0">
                <a:latin typeface="Arial" charset="0"/>
                <a:ea typeface="ＭＳ Ｐゴシック" charset="0"/>
                <a:cs typeface="ＭＳ Ｐゴシック" charset="0"/>
              </a:rPr>
              <a:t> </a:t>
            </a:r>
            <a:r>
              <a:rPr lang="en-US" sz="1000" dirty="0" smtClean="0">
                <a:latin typeface="Arial" charset="0"/>
                <a:ea typeface="ＭＳ Ｐゴシック" charset="0"/>
                <a:cs typeface="ＭＳ Ｐゴシック" charset="0"/>
              </a:rPr>
              <a:t>before </a:t>
            </a:r>
            <a:r>
              <a:rPr lang="en-US" sz="1000" dirty="0">
                <a:latin typeface="Arial" charset="0"/>
                <a:ea typeface="ＭＳ Ｐゴシック" charset="0"/>
                <a:cs typeface="ＭＳ Ｐゴシック" charset="0"/>
              </a:rPr>
              <a:t>the </a:t>
            </a:r>
            <a:r>
              <a:rPr lang="en-US" sz="1000" dirty="0" err="1">
                <a:latin typeface="Arial" charset="0"/>
                <a:ea typeface="ＭＳ Ｐゴシック" charset="0"/>
                <a:cs typeface="ＭＳ Ｐゴシック" charset="0"/>
              </a:rPr>
              <a:t>LoadProcessor</a:t>
            </a:r>
            <a:r>
              <a:rPr lang="en-US" sz="1000" dirty="0">
                <a:latin typeface="Arial" charset="0"/>
                <a:ea typeface="ＭＳ Ｐゴシック" charset="0"/>
                <a:cs typeface="ＭＳ Ｐゴシック" charset="0"/>
              </a:rPr>
              <a:t>. This implies that user model updates are executed </a:t>
            </a:r>
            <a:r>
              <a:rPr lang="en-US" sz="1000" b="1" dirty="0">
                <a:latin typeface="Arial" charset="0"/>
                <a:ea typeface="ＭＳ Ｐゴシック" charset="0"/>
                <a:cs typeface="ＭＳ Ｐゴシック" charset="0"/>
              </a:rPr>
              <a:t>before</a:t>
            </a:r>
            <a:r>
              <a:rPr lang="en-US" sz="1000" dirty="0">
                <a:latin typeface="Arial" charset="0"/>
                <a:ea typeface="ＭＳ Ｐゴシック" charset="0"/>
                <a:cs typeface="ＭＳ Ｐゴシック" charset="0"/>
              </a:rPr>
              <a:t> the page selection. The choice of page to load thus depends on the </a:t>
            </a:r>
            <a:r>
              <a:rPr lang="en-US" sz="1000" b="1" dirty="0">
                <a:latin typeface="Arial" charset="0"/>
                <a:ea typeface="ＭＳ Ｐゴシック" charset="0"/>
                <a:cs typeface="ＭＳ Ｐゴシック" charset="0"/>
              </a:rPr>
              <a:t>new</a:t>
            </a:r>
            <a:r>
              <a:rPr lang="en-US" sz="1000" dirty="0">
                <a:latin typeface="Arial" charset="0"/>
                <a:ea typeface="ＭＳ Ｐゴシック" charset="0"/>
                <a:cs typeface="ＭＳ Ｐゴシック" charset="0"/>
              </a:rPr>
              <a:t> user model state. When you change these levels you can change this order and thus let GALE decide on the page before doing the user model updates.</a:t>
            </a: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0"/>
                <a:cs typeface="ＭＳ Ｐゴシック" charset="0"/>
              </a:defRPr>
            </a:lvl1pPr>
            <a:lvl2pPr marL="37931725" indent="-37474525" defTabSz="966788"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0483760-83FD-8F40-A7A8-B091B3AB0E13}" type="slidenum">
              <a:rPr lang="nl-NL" sz="1300"/>
              <a:pPr eaLnBrk="1" hangingPunct="1"/>
              <a:t>33</a:t>
            </a:fld>
            <a:endParaRPr lang="nl-NL" sz="13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When a file contains “GALE tags” they are matched with modules for handling them.</a:t>
            </a:r>
          </a:p>
          <a:p>
            <a:r>
              <a:rPr lang="en-US">
                <a:latin typeface="Arial" charset="0"/>
                <a:ea typeface="ＭＳ Ｐゴシック" charset="0"/>
                <a:cs typeface="ＭＳ Ｐゴシック" charset="0"/>
              </a:rPr>
              <a:t>Examples of gale tags are &lt;gale:if&gt;, which results in the conditional inclusion of a fragment, and &lt;gale:a&gt; which results in link adaptation.</a:t>
            </a:r>
          </a:p>
          <a:p>
            <a:r>
              <a:rPr lang="en-US">
                <a:latin typeface="Arial" charset="0"/>
                <a:ea typeface="ＭＳ Ｐゴシック" charset="0"/>
                <a:cs typeface="ＭＳ Ｐゴシック" charset="0"/>
              </a:rPr>
              <a:t>Other things are &lt;gale:variable&gt; tags used to insert the result of an expression (evaluated over the user model) into the presentation.</a:t>
            </a:r>
          </a:p>
          <a:p>
            <a:r>
              <a:rPr lang="en-US">
                <a:latin typeface="Arial" charset="0"/>
                <a:ea typeface="ＭＳ Ｐゴシック" charset="0"/>
                <a:cs typeface="ＭＳ Ｐゴシック" charset="0"/>
              </a:rPr>
              <a:t>The MCModule is special for multiple choice tests in courses.</a:t>
            </a:r>
          </a:p>
          <a:p>
            <a:endParaRPr lang="en-US">
              <a:latin typeface="Arial" charset="0"/>
              <a:ea typeface="ＭＳ Ｐゴシック" charset="0"/>
              <a:cs typeface="ＭＳ Ｐゴシック" charset="0"/>
            </a:endParaRPr>
          </a:p>
          <a:p>
            <a:endParaRPr lang="en-US">
              <a:latin typeface="Arial" charset="0"/>
              <a:ea typeface="ＭＳ Ｐゴシック" charset="0"/>
              <a:cs typeface="ＭＳ Ｐゴシック" charset="0"/>
            </a:endParaRP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0"/>
                <a:cs typeface="ＭＳ Ｐゴシック" charset="0"/>
              </a:defRPr>
            </a:lvl1pPr>
            <a:lvl2pPr marL="37931725" indent="-37474525" defTabSz="966788"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9CA140F-35E1-5F4F-BD37-0E0382EFC8BD}" type="slidenum">
              <a:rPr lang="nl-NL" sz="1300"/>
              <a:pPr eaLnBrk="1" hangingPunct="1"/>
              <a:t>34</a:t>
            </a:fld>
            <a:endParaRPr lang="nl-NL" sz="13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In GALE a plug-in handles a request instead of the request going</a:t>
            </a:r>
            <a:r>
              <a:rPr lang="en-US" baseline="0" dirty="0" smtClean="0"/>
              <a:t> through the regular XML processor list.</a:t>
            </a:r>
          </a:p>
          <a:p>
            <a:r>
              <a:rPr lang="en-US" baseline="0" dirty="0" smtClean="0"/>
              <a:t>The </a:t>
            </a:r>
            <a:r>
              <a:rPr lang="en-US" baseline="0" dirty="0" err="1" smtClean="0"/>
              <a:t>PluginProcess</a:t>
            </a:r>
            <a:r>
              <a:rPr lang="en-US" baseline="0" dirty="0" smtClean="0"/>
              <a:t> is the first processor to run. It checks whether the (http) request contains the parameter plugin and if it does it uses that parameter to redirect control to the specified plugin. We give a few examples, of which we will explain more of them more in detail </a:t>
            </a:r>
            <a:r>
              <a:rPr lang="en-US" i="1" baseline="0" dirty="0" smtClean="0"/>
              <a:t>later</a:t>
            </a:r>
            <a:r>
              <a:rPr lang="en-US" i="0" baseline="0" dirty="0" smtClean="0"/>
              <a:t>.</a:t>
            </a:r>
          </a:p>
          <a:p>
            <a:pPr marL="171450" indent="-171450">
              <a:buFont typeface="Arial"/>
              <a:buChar char="•"/>
            </a:pPr>
            <a:r>
              <a:rPr lang="en-US" i="0" baseline="0" dirty="0" smtClean="0"/>
              <a:t>The </a:t>
            </a:r>
            <a:r>
              <a:rPr lang="en-US" i="1" baseline="0" dirty="0" smtClean="0"/>
              <a:t>form</a:t>
            </a:r>
            <a:r>
              <a:rPr lang="en-US" i="0" baseline="0" dirty="0" smtClean="0"/>
              <a:t> plug-in is used to handle forms input. GALE works with regular XHTML forms, but the “action” associated with a form is the form plugin.</a:t>
            </a:r>
          </a:p>
          <a:p>
            <a:pPr marL="171450" indent="-171450">
              <a:buFont typeface="Arial"/>
              <a:buChar char="•"/>
            </a:pPr>
            <a:r>
              <a:rPr lang="en-US" dirty="0" smtClean="0"/>
              <a:t>The </a:t>
            </a:r>
            <a:r>
              <a:rPr lang="en-US" i="1" dirty="0" smtClean="0"/>
              <a:t>export</a:t>
            </a:r>
            <a:r>
              <a:rPr lang="en-US" i="0" dirty="0" smtClean="0"/>
              <a:t> plugin takes a parameter which</a:t>
            </a:r>
            <a:r>
              <a:rPr lang="en-US" i="0" baseline="0" dirty="0" smtClean="0"/>
              <a:t> indicates a concept, and then generates an XML representation of the domain/adaptation model part with that parameter as root. The XML representation language is called GDOM.</a:t>
            </a:r>
          </a:p>
          <a:p>
            <a:pPr marL="171450" indent="-171450">
              <a:buFont typeface="Arial"/>
              <a:buChar char="•"/>
            </a:pPr>
            <a:r>
              <a:rPr lang="en-US" i="0" baseline="0" dirty="0" smtClean="0"/>
              <a:t>The </a:t>
            </a:r>
            <a:r>
              <a:rPr lang="en-US" i="1" baseline="0" dirty="0" smtClean="0"/>
              <a:t>mc</a:t>
            </a:r>
            <a:r>
              <a:rPr lang="en-US" i="0" baseline="0" dirty="0" smtClean="0"/>
              <a:t> plug-in is used to evaluate a multiple choice test. Such a test is also an XHTML form, but is handled differently from other forms. Note that the </a:t>
            </a:r>
            <a:r>
              <a:rPr lang="en-US" i="1" baseline="0" dirty="0" smtClean="0"/>
              <a:t>mc </a:t>
            </a:r>
            <a:r>
              <a:rPr lang="en-US" i="0" baseline="0" dirty="0" smtClean="0"/>
              <a:t>plugin only handles the </a:t>
            </a:r>
            <a:r>
              <a:rPr lang="en-US" i="1" baseline="0" dirty="0" smtClean="0"/>
              <a:t>evaluation </a:t>
            </a:r>
            <a:r>
              <a:rPr lang="en-US" i="0" baseline="0" dirty="0" smtClean="0"/>
              <a:t>of a test. To </a:t>
            </a:r>
            <a:r>
              <a:rPr lang="en-US" i="1" baseline="0" dirty="0" smtClean="0"/>
              <a:t>generate</a:t>
            </a:r>
            <a:r>
              <a:rPr lang="en-US" i="0" baseline="0" dirty="0" smtClean="0"/>
              <a:t> a test we use tags that are handled by the </a:t>
            </a:r>
            <a:r>
              <a:rPr lang="en-US" i="1" baseline="0" dirty="0" smtClean="0"/>
              <a:t>mc </a:t>
            </a:r>
            <a:r>
              <a:rPr lang="en-US" i="0" baseline="0" dirty="0" smtClean="0"/>
              <a:t>module of the XML processor.</a:t>
            </a:r>
          </a:p>
          <a:p>
            <a:pPr marL="171450" indent="-171450">
              <a:buFont typeface="Arial"/>
              <a:buChar char="•"/>
            </a:pPr>
            <a:r>
              <a:rPr lang="en-US" i="0" baseline="0" dirty="0" smtClean="0"/>
              <a:t>The </a:t>
            </a:r>
            <a:r>
              <a:rPr lang="en-US" i="1" baseline="0" dirty="0" smtClean="0"/>
              <a:t>exec</a:t>
            </a:r>
            <a:r>
              <a:rPr lang="en-US" i="0" baseline="0" dirty="0" smtClean="0"/>
              <a:t> plug-in is used to execute GALE adaptation code when “clicking” on an item, almost always a link. It is thus possible to have the same link anchor with the same destination in different places and have it generate different user model updates by means of the exec plug-in used differently in the different places.</a:t>
            </a:r>
          </a:p>
          <a:p>
            <a:pPr marL="171450" indent="-171450">
              <a:buFont typeface="Arial"/>
              <a:buChar char="•"/>
            </a:pPr>
            <a:r>
              <a:rPr lang="en-US" i="0" baseline="0" dirty="0" smtClean="0"/>
              <a:t>The </a:t>
            </a:r>
            <a:r>
              <a:rPr lang="en-US" i="1" baseline="0" dirty="0" err="1" smtClean="0"/>
              <a:t>ajax</a:t>
            </a:r>
            <a:r>
              <a:rPr lang="en-US" i="0" baseline="0" dirty="0" smtClean="0"/>
              <a:t> plug-in is used by the </a:t>
            </a:r>
            <a:r>
              <a:rPr lang="en-US" i="0" baseline="0" dirty="0" err="1" smtClean="0"/>
              <a:t>ajax</a:t>
            </a:r>
            <a:r>
              <a:rPr lang="en-US" i="0" baseline="0" dirty="0" smtClean="0"/>
              <a:t> processor to indicate subsequent document retrieval. It will (periodically) check for updates to the document and retrieve/insert it when there is a change.</a:t>
            </a:r>
            <a:endParaRPr lang="en-US" dirty="0"/>
          </a:p>
        </p:txBody>
      </p:sp>
      <p:sp>
        <p:nvSpPr>
          <p:cNvPr id="4" name="Slide Number Placeholder 3"/>
          <p:cNvSpPr>
            <a:spLocks noGrp="1"/>
          </p:cNvSpPr>
          <p:nvPr>
            <p:ph type="sldNum" sz="quarter" idx="10"/>
          </p:nvPr>
        </p:nvSpPr>
        <p:spPr/>
        <p:txBody>
          <a:bodyPr/>
          <a:lstStyle/>
          <a:p>
            <a:fld id="{40FB6E58-E21B-3349-93BE-8E0A911D66C7}" type="slidenum">
              <a:rPr lang="nl-NL" smtClean="0"/>
              <a:pPr/>
              <a:t>35</a:t>
            </a:fld>
            <a:endParaRPr lang="nl-NL"/>
          </a:p>
        </p:txBody>
      </p:sp>
    </p:spTree>
    <p:extLst>
      <p:ext uri="{BB962C8B-B14F-4D97-AF65-F5344CB8AC3E}">
        <p14:creationId xmlns:p14="http://schemas.microsoft.com/office/powerpoint/2010/main" val="36815289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In the Spring file galeconfig.xml the “LinkConfig” class is configured to define icons to be displayed in front of a link anchor or after the link anchor.</a:t>
            </a:r>
          </a:p>
          <a:p>
            <a:r>
              <a:rPr lang="en-US">
                <a:latin typeface="Arial" charset="0"/>
                <a:ea typeface="ＭＳ Ｐゴシック" charset="0"/>
                <a:cs typeface="ＭＳ Ｐゴシック" charset="0"/>
              </a:rPr>
              <a:t>The presentation may consist of different views (like the static-tree-view which is an accordion menu) and the link annotation may be different in each view.</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The definition for the link icons </a:t>
            </a:r>
            <a:r>
              <a:rPr lang="en-US" b="1">
                <a:latin typeface="Arial" charset="0"/>
                <a:ea typeface="ＭＳ Ｐゴシック" charset="0"/>
                <a:cs typeface="ＭＳ Ｐゴシック" charset="0"/>
              </a:rPr>
              <a:t>may</a:t>
            </a:r>
            <a:r>
              <a:rPr lang="en-US">
                <a:latin typeface="Arial" charset="0"/>
                <a:ea typeface="ＭＳ Ｐゴシック" charset="0"/>
                <a:cs typeface="ＭＳ Ｐゴシック" charset="0"/>
              </a:rPr>
              <a:t> be stored in the galeconfig.xml file but a concept can also have an attribute “link.iconlist” that overrides this default.</a:t>
            </a:r>
          </a:p>
          <a:p>
            <a:endParaRPr lang="en-US">
              <a:latin typeface="Arial" charset="0"/>
              <a:ea typeface="ＭＳ Ｐゴシック" charset="0"/>
              <a:cs typeface="ＭＳ Ｐゴシック" charset="0"/>
            </a:endParaRP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0"/>
                <a:cs typeface="ＭＳ Ｐゴシック" charset="0"/>
              </a:defRPr>
            </a:lvl1pPr>
            <a:lvl2pPr marL="37931725" indent="-37474525" defTabSz="966788"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7B188E4-9764-A946-861D-99269DA96305}" type="slidenum">
              <a:rPr lang="nl-NL" sz="1300"/>
              <a:pPr eaLnBrk="1" hangingPunct="1"/>
              <a:t>36</a:t>
            </a:fld>
            <a:endParaRPr lang="nl-NL" sz="13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The adaptation of links happens in two phases. The LinkModule is configured to generates links of class “good”, “neutral” or “bad” depending on some expression, and to generate icons under certain conditionsl. A (CSS) style sheet defines the link colors to go with the link classes.</a:t>
            </a:r>
          </a:p>
          <a:p>
            <a:r>
              <a:rPr lang="en-US">
                <a:latin typeface="Arial" charset="0"/>
                <a:ea typeface="ＭＳ Ｐゴシック" charset="0"/>
                <a:cs typeface="ＭＳ Ｐゴシック" charset="0"/>
              </a:rPr>
              <a:t>So defining the link classes and defining the presentation (color) of the links of the classes is specified separately. An author can easily change the colors while using the same expressions as other authors.</a:t>
            </a:r>
          </a:p>
          <a:p>
            <a:endParaRPr lang="en-US">
              <a:latin typeface="Arial" charset="0"/>
              <a:ea typeface="ＭＳ Ｐゴシック" charset="0"/>
              <a:cs typeface="ＭＳ Ｐゴシック" charset="0"/>
            </a:endParaRPr>
          </a:p>
          <a:p>
            <a:endParaRPr lang="en-US">
              <a:latin typeface="Arial" charset="0"/>
              <a:ea typeface="ＭＳ Ｐゴシック" charset="0"/>
              <a:cs typeface="ＭＳ Ｐゴシック" charset="0"/>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0"/>
                <a:cs typeface="ＭＳ Ｐゴシック" charset="0"/>
              </a:defRPr>
            </a:lvl1pPr>
            <a:lvl2pPr marL="37931725" indent="-37474525" defTabSz="966788"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BC53C0-DE0F-C749-96E9-2D456AA7E127}" type="slidenum">
              <a:rPr lang="nl-NL" sz="1300"/>
              <a:pPr eaLnBrk="1" hangingPunct="1"/>
              <a:t>37</a:t>
            </a:fld>
            <a:endParaRPr lang="nl-NL" sz="13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p:cNvSpPr>
          <p:nvPr>
            <p:ph type="sldImg"/>
          </p:nvPr>
        </p:nvSpPr>
        <p:spPr>
          <a:ln/>
        </p:spPr>
      </p:sp>
      <p:sp>
        <p:nvSpPr>
          <p:cNvPr id="3" name="Notes Placeholder 2"/>
          <p:cNvSpPr>
            <a:spLocks noGrp="1"/>
          </p:cNvSpPr>
          <p:nvPr>
            <p:ph type="body" idx="1"/>
          </p:nvPr>
        </p:nvSpPr>
        <p:spPr>
          <a:xfrm>
            <a:off x="685800" y="4343399"/>
            <a:ext cx="5486400" cy="4617079"/>
          </a:xfrm>
        </p:spPr>
        <p:txBody>
          <a:bodyPr>
            <a:normAutofit/>
          </a:bodyPr>
          <a:lstStyle/>
          <a:p>
            <a:pPr>
              <a:lnSpc>
                <a:spcPct val="90000"/>
              </a:lnSpc>
            </a:pPr>
            <a:r>
              <a:rPr lang="en-US" dirty="0">
                <a:latin typeface="Arial" charset="0"/>
                <a:ea typeface="ＭＳ Ｐゴシック" charset="0"/>
                <a:cs typeface="ＭＳ Ｐゴシック" charset="0"/>
              </a:rPr>
              <a:t>Creating GALE applications is a lot like creating a “normal” web-based course text. It’s a matter of coming up with a </a:t>
            </a:r>
            <a:r>
              <a:rPr lang="en-US" i="1" dirty="0">
                <a:latin typeface="Arial" charset="0"/>
                <a:ea typeface="ＭＳ Ｐゴシック" charset="0"/>
                <a:cs typeface="ＭＳ Ｐゴシック" charset="0"/>
              </a:rPr>
              <a:t>structure</a:t>
            </a:r>
            <a:r>
              <a:rPr lang="en-US" dirty="0">
                <a:latin typeface="Arial" charset="0"/>
                <a:ea typeface="ＭＳ Ｐゴシック" charset="0"/>
                <a:cs typeface="ＭＳ Ｐゴシック" charset="0"/>
              </a:rPr>
              <a:t> and then writing the </a:t>
            </a:r>
            <a:r>
              <a:rPr lang="en-US" i="1" dirty="0">
                <a:latin typeface="Arial" charset="0"/>
                <a:ea typeface="ＭＳ Ｐゴシック" charset="0"/>
                <a:cs typeface="ＭＳ Ｐゴシック" charset="0"/>
              </a:rPr>
              <a:t>content</a:t>
            </a:r>
            <a:r>
              <a:rPr lang="en-US" dirty="0">
                <a:latin typeface="Arial" charset="0"/>
                <a:ea typeface="ＭＳ Ｐゴシック" charset="0"/>
                <a:cs typeface="ＭＳ Ｐゴシック" charset="0"/>
              </a:rPr>
              <a:t>.</a:t>
            </a:r>
          </a:p>
          <a:p>
            <a:pPr>
              <a:lnSpc>
                <a:spcPct val="90000"/>
              </a:lnSpc>
            </a:pPr>
            <a:r>
              <a:rPr lang="en-US" dirty="0">
                <a:latin typeface="Arial" charset="0"/>
                <a:ea typeface="ＭＳ Ｐゴシック" charset="0"/>
                <a:cs typeface="ＭＳ Ｐゴシック" charset="0"/>
              </a:rPr>
              <a:t>A good author always draws up a structure for any book. Creating an adaptive course text is no different. First you define a </a:t>
            </a:r>
            <a:r>
              <a:rPr lang="en-US" i="1" dirty="0">
                <a:latin typeface="Arial" charset="0"/>
                <a:ea typeface="ＭＳ Ｐゴシック" charset="0"/>
                <a:cs typeface="ＭＳ Ｐゴシック" charset="0"/>
              </a:rPr>
              <a:t>domain model</a:t>
            </a:r>
            <a:r>
              <a:rPr lang="en-US" dirty="0">
                <a:latin typeface="Arial" charset="0"/>
                <a:ea typeface="ＭＳ Ｐゴシック" charset="0"/>
                <a:cs typeface="ＭＳ Ｐゴシック" charset="0"/>
              </a:rPr>
              <a:t> (DM) which structures the course domain. It’s much like creating an </a:t>
            </a:r>
            <a:r>
              <a:rPr lang="en-US" i="1" dirty="0">
                <a:latin typeface="Arial" charset="0"/>
                <a:ea typeface="ＭＳ Ｐゴシック" charset="0"/>
                <a:cs typeface="ＭＳ Ｐゴシック" charset="0"/>
              </a:rPr>
              <a:t>ontology</a:t>
            </a:r>
            <a:r>
              <a:rPr lang="en-US" dirty="0">
                <a:latin typeface="Arial" charset="0"/>
                <a:ea typeface="ＭＳ Ｐゴシック" charset="0"/>
                <a:cs typeface="ＭＳ Ｐゴシック" charset="0"/>
              </a:rPr>
              <a:t>. There are topics with subtopics, and conceptual relationships between concepts. We will illustrate this with a “Milky Way” example in which the “moon” Is an instance of a “satellite” and is a satellite of the earth, etc.</a:t>
            </a:r>
          </a:p>
          <a:p>
            <a:pPr>
              <a:lnSpc>
                <a:spcPct val="90000"/>
              </a:lnSpc>
            </a:pPr>
            <a:r>
              <a:rPr lang="en-US" dirty="0">
                <a:latin typeface="Arial" charset="0"/>
                <a:ea typeface="ＭＳ Ｐゴシック" charset="0"/>
                <a:cs typeface="ＭＳ Ｐゴシック" charset="0"/>
              </a:rPr>
              <a:t>We also create a </a:t>
            </a:r>
            <a:r>
              <a:rPr lang="en-US" i="1" dirty="0">
                <a:latin typeface="Arial" charset="0"/>
                <a:ea typeface="ＭＳ Ｐゴシック" charset="0"/>
                <a:cs typeface="ＭＳ Ｐゴシック" charset="0"/>
              </a:rPr>
              <a:t>conceptual adaptation model</a:t>
            </a:r>
            <a:r>
              <a:rPr lang="en-US" dirty="0">
                <a:latin typeface="Arial" charset="0"/>
                <a:ea typeface="ＭＳ Ｐゴシック" charset="0"/>
                <a:cs typeface="ＭＳ Ｐゴシック" charset="0"/>
              </a:rPr>
              <a:t> (CAM) which also links concepts through relationships, but this time relationships that have a pedagogical meaning. When A is a “prerequisite” for B it means the learner should study A before B. It says nothing about a possible relationship between A and B in the domain model.</a:t>
            </a:r>
          </a:p>
          <a:p>
            <a:pPr>
              <a:lnSpc>
                <a:spcPct val="90000"/>
              </a:lnSpc>
            </a:pPr>
            <a:endParaRPr lang="en-US" dirty="0">
              <a:latin typeface="Arial" charset="0"/>
              <a:ea typeface="ＭＳ Ｐゴシック" charset="0"/>
              <a:cs typeface="ＭＳ Ｐゴシック" charset="0"/>
            </a:endParaRPr>
          </a:p>
          <a:p>
            <a:pPr>
              <a:lnSpc>
                <a:spcPct val="90000"/>
              </a:lnSpc>
            </a:pPr>
            <a:r>
              <a:rPr lang="en-US" dirty="0">
                <a:latin typeface="Arial" charset="0"/>
                <a:ea typeface="ＭＳ Ｐゴシック" charset="0"/>
                <a:cs typeface="ＭＳ Ｐゴシック" charset="0"/>
              </a:rPr>
              <a:t>Then you have to create the actual course material. GALE can serve and adapt data in any XML format, although for a course text it is most likely that you will be using (X)HTML. If parts of a page need to be adaptive, like to conditionally include a text fragment or to annotate links to indicate whether they are suitable or not, you must use tags that belong to the GALE namespace. Pages can thus use HTML and GALE tags, but if HTML is the default namespace the GALE tags need to refer to the GALE namespace explicitly.</a:t>
            </a:r>
          </a:p>
          <a:p>
            <a:pPr>
              <a:lnSpc>
                <a:spcPct val="90000"/>
              </a:lnSpc>
            </a:pPr>
            <a:endParaRPr lang="en-US" dirty="0">
              <a:latin typeface="Arial" charset="0"/>
              <a:ea typeface="ＭＳ Ｐゴシック" charset="0"/>
              <a:cs typeface="ＭＳ Ｐゴシック" charset="0"/>
            </a:endParaRPr>
          </a:p>
          <a:p>
            <a:pPr>
              <a:lnSpc>
                <a:spcPct val="90000"/>
              </a:lnSpc>
            </a:pPr>
            <a:r>
              <a:rPr lang="en-US" dirty="0">
                <a:latin typeface="Arial" charset="0"/>
                <a:ea typeface="ＭＳ Ｐゴシック" charset="0"/>
                <a:cs typeface="ＭＳ Ｐゴシック" charset="0"/>
              </a:rPr>
              <a:t>Note: the gale namespace is “http://</a:t>
            </a:r>
            <a:r>
              <a:rPr lang="en-US" dirty="0" err="1">
                <a:latin typeface="Arial" charset="0"/>
                <a:ea typeface="ＭＳ Ｐゴシック" charset="0"/>
                <a:cs typeface="ＭＳ Ｐゴシック" charset="0"/>
              </a:rPr>
              <a:t>gale.tue.nl</a:t>
            </a:r>
            <a:r>
              <a:rPr lang="en-US" dirty="0">
                <a:latin typeface="Arial" charset="0"/>
                <a:ea typeface="ＭＳ Ｐゴシック" charset="0"/>
                <a:cs typeface="ＭＳ Ｐゴシック" charset="0"/>
              </a:rPr>
              <a:t>/adaptation”</a:t>
            </a: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0"/>
                <a:cs typeface="ＭＳ Ｐゴシック" charset="0"/>
              </a:defRPr>
            </a:lvl1pPr>
            <a:lvl2pPr marL="37931725" indent="-37474525" defTabSz="966788"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04F1E66-3887-DA49-B361-34773DAF206B}" type="slidenum">
              <a:rPr lang="nl-NL" sz="1300"/>
              <a:pPr eaLnBrk="1" hangingPunct="1"/>
              <a:t>38</a:t>
            </a:fld>
            <a:endParaRPr lang="nl-NL" sz="13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charset="0"/>
                <a:ea typeface="ＭＳ Ｐゴシック" charset="0"/>
                <a:cs typeface="ＭＳ Ｐゴシック" charset="0"/>
              </a:rPr>
              <a:t>There are </a:t>
            </a:r>
            <a:r>
              <a:rPr lang="en-US" dirty="0" smtClean="0">
                <a:latin typeface="Arial" charset="0"/>
                <a:ea typeface="ＭＳ Ｐゴシック" charset="0"/>
                <a:cs typeface="ＭＳ Ｐゴシック" charset="0"/>
              </a:rPr>
              <a:t>two ways </a:t>
            </a:r>
            <a:r>
              <a:rPr lang="en-US" dirty="0">
                <a:latin typeface="Arial" charset="0"/>
                <a:ea typeface="ＭＳ Ｐゴシック" charset="0"/>
                <a:cs typeface="ＭＳ Ｐゴシック" charset="0"/>
              </a:rPr>
              <a:t>to author content: fully manual (every page authored separately</a:t>
            </a:r>
            <a:r>
              <a:rPr lang="en-US" dirty="0" smtClean="0">
                <a:latin typeface="Arial" charset="0"/>
                <a:ea typeface="ＭＳ Ｐゴシック" charset="0"/>
                <a:cs typeface="ＭＳ Ｐゴシック" charset="0"/>
              </a:rPr>
              <a:t>) or </a:t>
            </a:r>
            <a:r>
              <a:rPr lang="en-US" dirty="0">
                <a:latin typeface="Arial" charset="0"/>
                <a:ea typeface="ＭＳ Ｐゴシック" charset="0"/>
                <a:cs typeface="ＭＳ Ｐゴシック" charset="0"/>
              </a:rPr>
              <a:t>template-based (pages follow one of a small number of templates</a:t>
            </a:r>
            <a:r>
              <a:rPr lang="en-US" dirty="0" smtClean="0">
                <a:latin typeface="Arial" charset="0"/>
                <a:ea typeface="ＭＳ Ｐゴシック" charset="0"/>
                <a:cs typeface="ＭＳ Ｐゴシック" charset="0"/>
              </a:rPr>
              <a:t>). </a:t>
            </a:r>
            <a:r>
              <a:rPr lang="en-US" dirty="0">
                <a:latin typeface="Arial" charset="0"/>
                <a:ea typeface="ＭＳ Ｐゴシック" charset="0"/>
                <a:cs typeface="ＭＳ Ｐゴシック" charset="0"/>
              </a:rPr>
              <a:t>We show each method separately on the next few slides.</a:t>
            </a:r>
          </a:p>
          <a:p>
            <a:r>
              <a:rPr lang="en-US" dirty="0">
                <a:latin typeface="Arial" charset="0"/>
                <a:ea typeface="ＭＳ Ｐゴシック" charset="0"/>
                <a:cs typeface="ＭＳ Ｐゴシック" charset="0"/>
              </a:rPr>
              <a:t>We will give examples of a page created with </a:t>
            </a:r>
            <a:r>
              <a:rPr lang="en-US" dirty="0" smtClean="0">
                <a:latin typeface="Arial" charset="0"/>
                <a:ea typeface="ＭＳ Ｐゴシック" charset="0"/>
                <a:cs typeface="ＭＳ Ｐゴシック" charset="0"/>
              </a:rPr>
              <a:t>the template-based method.</a:t>
            </a:r>
            <a:endParaRPr lang="en-US" dirty="0">
              <a:latin typeface="Arial" charset="0"/>
              <a:ea typeface="ＭＳ Ｐゴシック" charset="0"/>
              <a:cs typeface="ＭＳ Ｐゴシック" charset="0"/>
            </a:endParaRPr>
          </a:p>
          <a:p>
            <a:endParaRPr lang="en-US" dirty="0">
              <a:latin typeface="Arial" charset="0"/>
              <a:ea typeface="ＭＳ Ｐゴシック" charset="0"/>
              <a:cs typeface="ＭＳ Ｐゴシック" charset="0"/>
            </a:endParaRP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0"/>
                <a:cs typeface="ＭＳ Ｐゴシック" charset="0"/>
              </a:defRPr>
            </a:lvl1pPr>
            <a:lvl2pPr marL="37931725" indent="-37474525" defTabSz="966788"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9E53D91-70A0-6546-A05D-E6EF606D6E55}" type="slidenum">
              <a:rPr lang="nl-NL" sz="1300"/>
              <a:pPr eaLnBrk="1" hangingPunct="1"/>
              <a:t>39</a:t>
            </a:fld>
            <a:endParaRPr lang="nl-NL" sz="13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For every concept there is a page that is designed completely by hand. This allows for infinite creativity but unfortunately if most pages look the same they all share a template-like piece of HTML code that is copied many times. Any change to the design requires major effort.</a:t>
            </a:r>
          </a:p>
          <a:p>
            <a:r>
              <a:rPr lang="en-US">
                <a:latin typeface="Arial" charset="0"/>
                <a:ea typeface="ＭＳ Ｐゴシック" charset="0"/>
                <a:cs typeface="ＭＳ Ｐゴシック" charset="0"/>
              </a:rPr>
              <a:t>In the example here pages A and B are very similar and X and Y are very similar.</a:t>
            </a:r>
          </a:p>
          <a:p>
            <a:r>
              <a:rPr lang="en-US">
                <a:latin typeface="Arial" charset="0"/>
                <a:ea typeface="ＭＳ Ｐゴシック" charset="0"/>
                <a:cs typeface="ＭＳ Ｐゴシック" charset="0"/>
              </a:rPr>
              <a:t>Any change in the presentation style of pages A and B needs to be done twice, and the same for X and Y.</a:t>
            </a:r>
          </a:p>
          <a:p>
            <a:endParaRPr lang="en-US">
              <a:latin typeface="Arial" charset="0"/>
              <a:ea typeface="ＭＳ Ｐゴシック" charset="0"/>
              <a:cs typeface="ＭＳ Ｐゴシック" charset="0"/>
            </a:endParaRP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0"/>
                <a:cs typeface="ＭＳ Ｐゴシック" charset="0"/>
              </a:defRPr>
            </a:lvl1pPr>
            <a:lvl2pPr marL="37931725" indent="-37474525" defTabSz="966788"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E72C88F-163D-E54E-807A-20AC5F44DD0C}" type="slidenum">
              <a:rPr lang="nl-NL" sz="1300"/>
              <a:pPr eaLnBrk="1" hangingPunct="1"/>
              <a:t>40</a:t>
            </a:fld>
            <a:endParaRPr lang="nl-NL"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Adaptation</a:t>
            </a:r>
            <a:r>
              <a:rPr lang="en-US" baseline="0" dirty="0" smtClean="0"/>
              <a:t> in Web-Based applications often take on the form of </a:t>
            </a:r>
            <a:r>
              <a:rPr lang="en-US" b="0" i="1" baseline="0" dirty="0" smtClean="0"/>
              <a:t>recommendations</a:t>
            </a:r>
            <a:r>
              <a:rPr lang="en-US" b="0" i="0" baseline="0" dirty="0" smtClean="0"/>
              <a:t>.</a:t>
            </a:r>
          </a:p>
          <a:p>
            <a:pPr marL="171450" indent="-171450">
              <a:buFont typeface="Arial"/>
              <a:buChar char="•"/>
            </a:pPr>
            <a:r>
              <a:rPr lang="en-US" b="0" i="0" baseline="0" dirty="0" smtClean="0"/>
              <a:t>The first example shows recommendations from YouTube. They appear to be based on </a:t>
            </a:r>
            <a:r>
              <a:rPr lang="en-US" b="0" i="1" baseline="0" dirty="0" smtClean="0"/>
              <a:t>tags</a:t>
            </a:r>
            <a:r>
              <a:rPr lang="en-US" b="0" i="0" baseline="0" dirty="0" smtClean="0"/>
              <a:t> associated with items. I have watched videos about garden railways, accordion and 3D printing and YouTube recommends a video from each of these </a:t>
            </a:r>
            <a:r>
              <a:rPr lang="en-US" b="0" i="1" baseline="0" dirty="0" smtClean="0"/>
              <a:t>categories</a:t>
            </a:r>
            <a:r>
              <a:rPr lang="en-US" b="0" i="0" baseline="0" dirty="0" smtClean="0"/>
              <a:t> (at least they are categories in my mind, but who knows how YouTube has actually modeled the world). YouTube at least does not suggest that the recommendations are based on something that </a:t>
            </a:r>
            <a:r>
              <a:rPr lang="en-US" b="0" i="1" baseline="0" dirty="0" smtClean="0"/>
              <a:t>other users </a:t>
            </a:r>
            <a:r>
              <a:rPr lang="en-US" b="0" i="0" baseline="0" dirty="0" smtClean="0"/>
              <a:t>have done.</a:t>
            </a:r>
          </a:p>
          <a:p>
            <a:pPr marL="171450" indent="-171450">
              <a:buFont typeface="Arial"/>
              <a:buChar char="•"/>
            </a:pPr>
            <a:r>
              <a:rPr lang="en-US" b="0" i="0" baseline="0" dirty="0" smtClean="0"/>
              <a:t>The second example is from Amazon and shows </a:t>
            </a:r>
            <a:r>
              <a:rPr lang="en-US" b="0" i="1" baseline="0" dirty="0" smtClean="0"/>
              <a:t>collaborative filtering</a:t>
            </a:r>
            <a:r>
              <a:rPr lang="en-US" b="0" i="0" baseline="0" dirty="0" smtClean="0"/>
              <a:t>: Amazon does not claim that the recommendations would be based on any </a:t>
            </a:r>
            <a:r>
              <a:rPr lang="en-US" b="0" i="1" baseline="0" dirty="0" smtClean="0"/>
              <a:t>semantic metadata</a:t>
            </a:r>
            <a:r>
              <a:rPr lang="en-US" b="0" i="0" baseline="0" dirty="0" smtClean="0"/>
              <a:t> associated with the items but claims that the recommendations are based on what other people have bought.</a:t>
            </a:r>
            <a:endParaRPr lang="en-US" dirty="0"/>
          </a:p>
        </p:txBody>
      </p:sp>
      <p:sp>
        <p:nvSpPr>
          <p:cNvPr id="4" name="Slide Number Placeholder 3"/>
          <p:cNvSpPr>
            <a:spLocks noGrp="1"/>
          </p:cNvSpPr>
          <p:nvPr>
            <p:ph type="sldNum" sz="quarter" idx="10"/>
          </p:nvPr>
        </p:nvSpPr>
        <p:spPr/>
        <p:txBody>
          <a:bodyPr/>
          <a:lstStyle/>
          <a:p>
            <a:fld id="{40FB6E58-E21B-3349-93BE-8E0A911D66C7}" type="slidenum">
              <a:rPr lang="nl-NL" smtClean="0"/>
              <a:pPr/>
              <a:t>4</a:t>
            </a:fld>
            <a:endParaRPr lang="nl-NL"/>
          </a:p>
        </p:txBody>
      </p:sp>
    </p:spTree>
    <p:extLst>
      <p:ext uri="{BB962C8B-B14F-4D97-AF65-F5344CB8AC3E}">
        <p14:creationId xmlns:p14="http://schemas.microsoft.com/office/powerpoint/2010/main" val="17014379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It’s possible to design one or more template pages, with placeholders for content. The Milkyway example was created this way. So the many pages that look similar do not look similar by accident. They are actually the same page with content inserted through object inclusion.</a:t>
            </a:r>
          </a:p>
          <a:p>
            <a:endParaRPr lang="en-US">
              <a:latin typeface="Arial" charset="0"/>
              <a:ea typeface="ＭＳ Ｐゴシック" charset="0"/>
              <a:cs typeface="ＭＳ Ｐゴシック" charset="0"/>
            </a:endParaRP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0"/>
                <a:cs typeface="ＭＳ Ｐゴシック" charset="0"/>
              </a:defRPr>
            </a:lvl1pPr>
            <a:lvl2pPr marL="37931725" indent="-37474525" defTabSz="966788"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9FE0CA7-9643-0142-B4B9-1B174E0A300F}" type="slidenum">
              <a:rPr lang="nl-NL" sz="1300"/>
              <a:pPr eaLnBrk="1" hangingPunct="1"/>
              <a:t>41</a:t>
            </a:fld>
            <a:endParaRPr lang="nl-NL" sz="13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The page about Jupiter is shown.</a:t>
            </a:r>
          </a:p>
          <a:p>
            <a:r>
              <a:rPr lang="en-US">
                <a:latin typeface="Arial" charset="0"/>
                <a:ea typeface="ＭＳ Ｐゴシック" charset="0"/>
                <a:cs typeface="ＭＳ Ｐゴシック" charset="0"/>
              </a:rPr>
              <a:t>In addition to what was shown on the previous slide it also says “Is Planet of: Sun” with a link to the concept Planet and the concept Sun.</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Note the specific structure of the presentation. The next slide will show Saturn.</a:t>
            </a:r>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0"/>
                <a:cs typeface="ＭＳ Ｐゴシック" charset="0"/>
              </a:defRPr>
            </a:lvl1pPr>
            <a:lvl2pPr marL="37931725" indent="-37474525" defTabSz="966788"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1AA4F17-5A7F-C645-961C-6BBAA39D09D2}" type="slidenum">
              <a:rPr lang="nl-NL" sz="1300"/>
              <a:pPr eaLnBrk="1" hangingPunct="1"/>
              <a:t>42</a:t>
            </a:fld>
            <a:endParaRPr lang="nl-NL" sz="13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This is the page about Saturn. It has exactly the same structure as the Jupiter page.</a:t>
            </a:r>
          </a:p>
          <a:p>
            <a:r>
              <a:rPr lang="en-US">
                <a:latin typeface="Arial" charset="0"/>
                <a:ea typeface="ＭＳ Ｐゴシック" charset="0"/>
                <a:cs typeface="ＭＳ Ｐゴシック" charset="0"/>
              </a:rPr>
              <a:t>If we want to change the layout of the pages of the planets, each page needs to be changed.</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Clearly there must be a “better” way. We will show the template-based approach next.</a:t>
            </a:r>
          </a:p>
          <a:p>
            <a:endParaRPr lang="en-US">
              <a:latin typeface="Arial" charset="0"/>
              <a:ea typeface="ＭＳ Ｐゴシック" charset="0"/>
              <a:cs typeface="ＭＳ Ｐゴシック" charset="0"/>
            </a:endParaRP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0"/>
                <a:cs typeface="ＭＳ Ｐゴシック" charset="0"/>
              </a:defRPr>
            </a:lvl1pPr>
            <a:lvl2pPr marL="37931725" indent="-37474525" defTabSz="966788"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9FF8707-A4C0-3843-A400-587557C12BE1}" type="slidenum">
              <a:rPr lang="nl-NL" sz="1300"/>
              <a:pPr eaLnBrk="1" hangingPunct="1"/>
              <a:t>43</a:t>
            </a:fld>
            <a:endParaRPr lang="nl-NL" sz="13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FB6E58-E21B-3349-93BE-8E0A911D66C7}" type="slidenum">
              <a:rPr lang="nl-NL" smtClean="0"/>
              <a:pPr/>
              <a:t>44</a:t>
            </a:fld>
            <a:endParaRPr lang="nl-NL"/>
          </a:p>
        </p:txBody>
      </p:sp>
    </p:spTree>
    <p:extLst>
      <p:ext uri="{BB962C8B-B14F-4D97-AF65-F5344CB8AC3E}">
        <p14:creationId xmlns:p14="http://schemas.microsoft.com/office/powerpoint/2010/main" val="24015829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a concept definition in GAM.</a:t>
            </a:r>
          </a:p>
          <a:p>
            <a:r>
              <a:rPr lang="en-US" dirty="0" smtClean="0"/>
              <a:t>The concept has first of al an identifying URI, and then it has properties and attributes (possibly also with properties).</a:t>
            </a:r>
          </a:p>
          <a:p>
            <a:pPr marL="171450" indent="-171450">
              <a:buFont typeface="Arial"/>
              <a:buChar char="•"/>
            </a:pPr>
            <a:r>
              <a:rPr lang="en-US" dirty="0" smtClean="0"/>
              <a:t>The</a:t>
            </a:r>
            <a:r>
              <a:rPr lang="en-US" baseline="0" dirty="0" smtClean="0"/>
              <a:t> </a:t>
            </a:r>
            <a:r>
              <a:rPr lang="en-US" i="1" baseline="0" dirty="0" smtClean="0"/>
              <a:t>title</a:t>
            </a:r>
            <a:r>
              <a:rPr lang="en-US" baseline="0" dirty="0" smtClean="0"/>
              <a:t> property is the string “Beer and all it’s aspects”. Note that because we used the double “ to delimit the string we are allowed to use the single ‘ inside the string.</a:t>
            </a:r>
          </a:p>
          <a:p>
            <a:pPr marL="171450" indent="-171450">
              <a:buFont typeface="Arial"/>
              <a:buChar char="•"/>
            </a:pPr>
            <a:r>
              <a:rPr lang="en-US" baseline="0" dirty="0" smtClean="0"/>
              <a:t>The </a:t>
            </a:r>
            <a:r>
              <a:rPr lang="en-US" i="1" baseline="0" dirty="0" smtClean="0"/>
              <a:t>event</a:t>
            </a:r>
            <a:r>
              <a:rPr lang="en-US" baseline="0" dirty="0" smtClean="0"/>
              <a:t> property defines event code executed by the adaptation engine when the concept is accessed.</a:t>
            </a:r>
          </a:p>
          <a:p>
            <a:pPr marL="171450" indent="-171450">
              <a:buFont typeface="Arial"/>
              <a:buChar char="•"/>
            </a:pPr>
            <a:r>
              <a:rPr lang="en-US" baseline="0" dirty="0" smtClean="0"/>
              <a:t>The </a:t>
            </a:r>
            <a:r>
              <a:rPr lang="en-US" i="1" baseline="0" dirty="0" smtClean="0"/>
              <a:t>type</a:t>
            </a:r>
            <a:r>
              <a:rPr lang="en-US" i="0" baseline="0" dirty="0" smtClean="0"/>
              <a:t> property is the string ‘page’ (for fun we used single quotes here). In GALE we sometimes do things for “page” concepts that we don’t do for other concepts, like counting the pages you have read and the number of pages you still need to read.</a:t>
            </a:r>
          </a:p>
          <a:p>
            <a:pPr marL="171450" indent="-171450">
              <a:buFont typeface="Arial"/>
              <a:buChar char="•"/>
            </a:pPr>
            <a:r>
              <a:rPr lang="en-US" i="0" baseline="0" dirty="0" smtClean="0"/>
              <a:t>The </a:t>
            </a:r>
            <a:r>
              <a:rPr lang="en-US" i="1" baseline="0" dirty="0" smtClean="0"/>
              <a:t>suitability</a:t>
            </a:r>
            <a:r>
              <a:rPr lang="en-US" i="0" baseline="0" dirty="0" smtClean="0"/>
              <a:t> attribute is a Boolean which is </a:t>
            </a:r>
            <a:r>
              <a:rPr lang="en-US" i="1" baseline="0" dirty="0" smtClean="0"/>
              <a:t>volatile</a:t>
            </a:r>
            <a:r>
              <a:rPr lang="en-US" i="0" baseline="0" dirty="0" smtClean="0"/>
              <a:t> and computed by executing the expression ‘true’. So it is in fact constant in this case.</a:t>
            </a:r>
          </a:p>
          <a:p>
            <a:pPr marL="171450" indent="-171450">
              <a:buFont typeface="Arial"/>
              <a:buChar char="•"/>
            </a:pPr>
            <a:r>
              <a:rPr lang="en-US" i="0" baseline="0" dirty="0" smtClean="0"/>
              <a:t>The </a:t>
            </a:r>
            <a:r>
              <a:rPr lang="en-US" i="1" baseline="0" dirty="0" smtClean="0"/>
              <a:t>resource</a:t>
            </a:r>
            <a:r>
              <a:rPr lang="en-US" i="0" baseline="0" dirty="0" smtClean="0"/>
              <a:t> attribute is a string (we don’t need to say that, it’s the default) and has the URL of a page to retrieve.</a:t>
            </a:r>
          </a:p>
          <a:p>
            <a:pPr marL="171450" indent="-171450">
              <a:buFont typeface="Arial"/>
              <a:buChar char="•"/>
            </a:pPr>
            <a:r>
              <a:rPr lang="en-US" i="0" baseline="0" dirty="0" smtClean="0"/>
              <a:t>The </a:t>
            </a:r>
            <a:r>
              <a:rPr lang="en-US" i="1" baseline="0" dirty="0" smtClean="0"/>
              <a:t>visited</a:t>
            </a:r>
            <a:r>
              <a:rPr lang="en-US" i="0" baseline="0" dirty="0" smtClean="0"/>
              <a:t> attribute is a </a:t>
            </a:r>
            <a:r>
              <a:rPr lang="en-US" i="1" baseline="0" dirty="0" smtClean="0"/>
              <a:t>persistent</a:t>
            </a:r>
            <a:r>
              <a:rPr lang="en-US" i="0" baseline="0" dirty="0" smtClean="0"/>
              <a:t> attribute: its value is stored in the user model. When the visited attribute changes its event code is executed in the UM service.</a:t>
            </a:r>
          </a:p>
          <a:p>
            <a:pPr marL="171450" indent="-171450">
              <a:buFont typeface="Arial"/>
              <a:buChar char="•"/>
            </a:pPr>
            <a:r>
              <a:rPr lang="en-US" i="0" baseline="0" dirty="0" smtClean="0"/>
              <a:t>The </a:t>
            </a:r>
            <a:r>
              <a:rPr lang="en-US" i="1" baseline="0" dirty="0" smtClean="0"/>
              <a:t>knowledge</a:t>
            </a:r>
            <a:r>
              <a:rPr lang="en-US" i="0" baseline="0" dirty="0" smtClean="0"/>
              <a:t> attribute is an Integer, initialized as 0.</a:t>
            </a:r>
          </a:p>
          <a:p>
            <a:pPr marL="0" indent="0">
              <a:buFont typeface="Arial"/>
              <a:buNone/>
            </a:pPr>
            <a:endParaRPr lang="en-US" i="0" baseline="0" dirty="0" smtClean="0"/>
          </a:p>
        </p:txBody>
      </p:sp>
      <p:sp>
        <p:nvSpPr>
          <p:cNvPr id="4" name="Slide Number Placeholder 3"/>
          <p:cNvSpPr>
            <a:spLocks noGrp="1"/>
          </p:cNvSpPr>
          <p:nvPr>
            <p:ph type="sldNum" sz="quarter" idx="10"/>
          </p:nvPr>
        </p:nvSpPr>
        <p:spPr/>
        <p:txBody>
          <a:bodyPr/>
          <a:lstStyle/>
          <a:p>
            <a:fld id="{40FB6E58-E21B-3349-93BE-8E0A911D66C7}" type="slidenum">
              <a:rPr lang="nl-NL" smtClean="0"/>
              <a:pPr/>
              <a:t>45</a:t>
            </a:fld>
            <a:endParaRPr lang="nl-NL"/>
          </a:p>
        </p:txBody>
      </p:sp>
    </p:spTree>
    <p:extLst>
      <p:ext uri="{BB962C8B-B14F-4D97-AF65-F5344CB8AC3E}">
        <p14:creationId xmlns:p14="http://schemas.microsoft.com/office/powerpoint/2010/main" val="6131126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Domain level relations</a:t>
            </a:r>
            <a:r>
              <a:rPr lang="en-US" baseline="0" dirty="0" smtClean="0"/>
              <a:t> are indicated with -&gt; (outgoing) and &lt;- (incoming).</a:t>
            </a:r>
          </a:p>
          <a:p>
            <a:r>
              <a:rPr lang="en-US" baseline="0" dirty="0" smtClean="0"/>
              <a:t>When a number of concepts are defined within the same GAM file the relationships are automatically known in both directions.</a:t>
            </a:r>
          </a:p>
          <a:p>
            <a:r>
              <a:rPr lang="en-US" baseline="0" dirty="0" smtClean="0"/>
              <a:t>But when a concept from another GAM file (e.g. “brewing”) has a relationship to this concept (beer) reading this GAM file would not be enough to know that such a relationship exists. So it is possible to indicate incoming relations.</a:t>
            </a:r>
          </a:p>
          <a:p>
            <a:endParaRPr lang="en-US" baseline="0" dirty="0" smtClean="0"/>
          </a:p>
          <a:p>
            <a:r>
              <a:rPr lang="en-US" baseline="0" dirty="0" smtClean="0"/>
              <a:t>With relations it is possible to give an “inline” definition of the related concept, but this is probably not such a good idea.</a:t>
            </a:r>
            <a:endParaRPr lang="en-US" dirty="0"/>
          </a:p>
        </p:txBody>
      </p:sp>
      <p:sp>
        <p:nvSpPr>
          <p:cNvPr id="4" name="Slide Number Placeholder 3"/>
          <p:cNvSpPr>
            <a:spLocks noGrp="1"/>
          </p:cNvSpPr>
          <p:nvPr>
            <p:ph type="sldNum" sz="quarter" idx="10"/>
          </p:nvPr>
        </p:nvSpPr>
        <p:spPr/>
        <p:txBody>
          <a:bodyPr/>
          <a:lstStyle/>
          <a:p>
            <a:fld id="{40FB6E58-E21B-3349-93BE-8E0A911D66C7}" type="slidenum">
              <a:rPr lang="nl-NL" smtClean="0"/>
              <a:pPr/>
              <a:t>46</a:t>
            </a:fld>
            <a:endParaRPr lang="nl-NL"/>
          </a:p>
        </p:txBody>
      </p:sp>
    </p:spTree>
    <p:extLst>
      <p:ext uri="{BB962C8B-B14F-4D97-AF65-F5344CB8AC3E}">
        <p14:creationId xmlns:p14="http://schemas.microsoft.com/office/powerpoint/2010/main" val="38150936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“extends” relation</a:t>
            </a:r>
            <a:r>
              <a:rPr lang="en-US" baseline="0" dirty="0" smtClean="0"/>
              <a:t> has a special meaning: it states that the concept “inherits” attributes from the concept ../beer (note that ../ is needed to refer to beer).</a:t>
            </a:r>
          </a:p>
          <a:p>
            <a:r>
              <a:rPr lang="en-US" baseline="0" dirty="0" smtClean="0"/>
              <a:t>User model attributes are inherited automatically. </a:t>
            </a:r>
          </a:p>
          <a:p>
            <a:r>
              <a:rPr lang="en-US" baseline="0" dirty="0" smtClean="0"/>
              <a:t>Properties can be inherited by naming them. (There is also a way to inherit properties by default. We will see that later.)</a:t>
            </a:r>
          </a:p>
          <a:p>
            <a:r>
              <a:rPr lang="en-US" baseline="0" dirty="0" smtClean="0"/>
              <a:t>With a “+” you can append to their value or just keep the value (if you don’t write anything after +) and you can also just give a new value to overwrite the old one.</a:t>
            </a:r>
          </a:p>
          <a:p>
            <a:r>
              <a:rPr lang="en-US" baseline="0" dirty="0" smtClean="0"/>
              <a:t>Volatile attributes typically have as value an expression (to compute the value). You can add to this expression using &amp;= (add with logical and), |= (add with logical or) and += (add to the string). Note the differences between + to add to a property and += to add to an attribute.</a:t>
            </a:r>
            <a:endParaRPr lang="en-US" dirty="0"/>
          </a:p>
        </p:txBody>
      </p:sp>
      <p:sp>
        <p:nvSpPr>
          <p:cNvPr id="4" name="Slide Number Placeholder 3"/>
          <p:cNvSpPr>
            <a:spLocks noGrp="1"/>
          </p:cNvSpPr>
          <p:nvPr>
            <p:ph type="sldNum" sz="quarter" idx="10"/>
          </p:nvPr>
        </p:nvSpPr>
        <p:spPr/>
        <p:txBody>
          <a:bodyPr/>
          <a:lstStyle/>
          <a:p>
            <a:fld id="{40FB6E58-E21B-3349-93BE-8E0A911D66C7}" type="slidenum">
              <a:rPr lang="nl-NL" smtClean="0"/>
              <a:pPr/>
              <a:t>47</a:t>
            </a:fld>
            <a:endParaRPr lang="nl-NL"/>
          </a:p>
        </p:txBody>
      </p:sp>
    </p:spTree>
    <p:extLst>
      <p:ext uri="{BB962C8B-B14F-4D97-AF65-F5344CB8AC3E}">
        <p14:creationId xmlns:p14="http://schemas.microsoft.com/office/powerpoint/2010/main" val="14734923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What’s special about GALE is that as an adaptation engine it can retrieve</a:t>
            </a:r>
            <a:r>
              <a:rPr lang="en-US" baseline="0" dirty="0" smtClean="0"/>
              <a:t> concept definitions (GAM files) and pages (XHTML files) from possibly different web servers. So Author A can write a course text, use adaptation definitions from author B and perhaps also some pages from author B, and the course can be served by GALE running on yet another site.</a:t>
            </a:r>
          </a:p>
          <a:p>
            <a:endParaRPr lang="en-US" baseline="0" dirty="0" smtClean="0"/>
          </a:p>
          <a:p>
            <a:r>
              <a:rPr lang="en-US" baseline="0" dirty="0" smtClean="0"/>
              <a:t>Can you see what this effectively means?</a:t>
            </a:r>
          </a:p>
          <a:p>
            <a:r>
              <a:rPr lang="en-US" baseline="0" dirty="0" smtClean="0"/>
              <a:t>GALE can act as a </a:t>
            </a:r>
            <a:r>
              <a:rPr lang="en-US" i="1" baseline="0" dirty="0" smtClean="0"/>
              <a:t>proxy </a:t>
            </a:r>
            <a:r>
              <a:rPr lang="en-US" i="0" u="none" baseline="0" dirty="0" smtClean="0"/>
              <a:t>server that performs adaptation for users who can login on that server.</a:t>
            </a:r>
          </a:p>
          <a:p>
            <a:endParaRPr lang="en-US" i="0" u="none" baseline="0" dirty="0" smtClean="0"/>
          </a:p>
          <a:p>
            <a:r>
              <a:rPr lang="en-US" i="0" u="none" baseline="0" dirty="0" smtClean="0"/>
              <a:t>Currently we run a server on </a:t>
            </a:r>
            <a:r>
              <a:rPr lang="en-US" i="0" u="none" baseline="0" dirty="0" err="1" smtClean="0"/>
              <a:t>gale.win.tue.nl</a:t>
            </a:r>
            <a:r>
              <a:rPr lang="en-US" i="0" u="none" baseline="0" dirty="0" smtClean="0"/>
              <a:t> which allows anyone to log in anonymously and that allows anyone to log in using an Open ID. This is of course not sustainable in the long run.</a:t>
            </a:r>
            <a:endParaRPr lang="en-US" dirty="0"/>
          </a:p>
        </p:txBody>
      </p:sp>
      <p:sp>
        <p:nvSpPr>
          <p:cNvPr id="4" name="Slide Number Placeholder 3"/>
          <p:cNvSpPr>
            <a:spLocks noGrp="1"/>
          </p:cNvSpPr>
          <p:nvPr>
            <p:ph type="sldNum" sz="quarter" idx="10"/>
          </p:nvPr>
        </p:nvSpPr>
        <p:spPr/>
        <p:txBody>
          <a:bodyPr/>
          <a:lstStyle/>
          <a:p>
            <a:fld id="{40FB6E58-E21B-3349-93BE-8E0A911D66C7}" type="slidenum">
              <a:rPr lang="nl-NL" smtClean="0"/>
              <a:pPr/>
              <a:t>48</a:t>
            </a:fld>
            <a:endParaRPr lang="nl-NL"/>
          </a:p>
        </p:txBody>
      </p:sp>
    </p:spTree>
    <p:extLst>
      <p:ext uri="{BB962C8B-B14F-4D97-AF65-F5344CB8AC3E}">
        <p14:creationId xmlns:p14="http://schemas.microsoft.com/office/powerpoint/2010/main" val="9275447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model adaptation as presented before can be a security nightmare…</a:t>
            </a:r>
            <a:endParaRPr lang="en-US" dirty="0"/>
          </a:p>
        </p:txBody>
      </p:sp>
      <p:sp>
        <p:nvSpPr>
          <p:cNvPr id="4" name="Slide Number Placeholder 3"/>
          <p:cNvSpPr>
            <a:spLocks noGrp="1"/>
          </p:cNvSpPr>
          <p:nvPr>
            <p:ph type="sldNum" sz="quarter" idx="10"/>
          </p:nvPr>
        </p:nvSpPr>
        <p:spPr/>
        <p:txBody>
          <a:bodyPr/>
          <a:lstStyle/>
          <a:p>
            <a:fld id="{40FB6E58-E21B-3349-93BE-8E0A911D66C7}" type="slidenum">
              <a:rPr lang="nl-NL" smtClean="0"/>
              <a:pPr/>
              <a:t>49</a:t>
            </a:fld>
            <a:endParaRPr lang="nl-NL"/>
          </a:p>
        </p:txBody>
      </p:sp>
    </p:spTree>
    <p:extLst>
      <p:ext uri="{BB962C8B-B14F-4D97-AF65-F5344CB8AC3E}">
        <p14:creationId xmlns:p14="http://schemas.microsoft.com/office/powerpoint/2010/main" val="3767977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31855"/>
            <a:ext cx="5486400" cy="4546600"/>
          </a:xfrm>
        </p:spPr>
        <p:txBody>
          <a:bodyPr>
            <a:normAutofit lnSpcReduction="10000"/>
          </a:bodyPr>
          <a:lstStyle/>
          <a:p>
            <a:r>
              <a:rPr lang="en-US" dirty="0" smtClean="0"/>
              <a:t>GALE can be</a:t>
            </a:r>
            <a:r>
              <a:rPr lang="en-US" baseline="0" dirty="0" smtClean="0"/>
              <a:t> extended in many ways. For the assignment you probably won’t need to do any of this, as you can create a lot of adaptation using the GALE (Java) code and you can use CSS for tremendous variation in presentation style. But if needed you can extend GALE in 7 ways:</a:t>
            </a:r>
          </a:p>
          <a:p>
            <a:pPr marL="171450" indent="-171450">
              <a:buFont typeface="Arial"/>
              <a:buChar char="•"/>
            </a:pPr>
            <a:r>
              <a:rPr lang="en-US" baseline="0" dirty="0" smtClean="0"/>
              <a:t>Adding a module allows for handling specific tags. If you want to do some clever adaptation to a &lt;video&gt; tag, you can do that…</a:t>
            </a:r>
          </a:p>
          <a:p>
            <a:pPr marL="171450" indent="-171450">
              <a:buFont typeface="Arial"/>
              <a:buChar char="•"/>
            </a:pPr>
            <a:r>
              <a:rPr lang="en-US" baseline="0" dirty="0" smtClean="0"/>
              <a:t>GALE has predefined views for generating content, for instance for a navigation menu. You can add views to generate different domain presentations, for instance if you would like a graphical (graph-based) presentation of the concept structure, or of the user model, for instance if you would like to present a bar chart of knowledge values.</a:t>
            </a:r>
          </a:p>
          <a:p>
            <a:pPr marL="171450" indent="-171450">
              <a:buFont typeface="Arial"/>
              <a:buChar char="•"/>
            </a:pPr>
            <a:r>
              <a:rPr lang="en-US" baseline="0" dirty="0" smtClean="0"/>
              <a:t>GALE has a plugin for forms and multiple-choice quizzes for instance, but you can add plugins for handling special types of requests.</a:t>
            </a:r>
          </a:p>
          <a:p>
            <a:pPr marL="171450" indent="-171450">
              <a:buFont typeface="Arial"/>
              <a:buChar char="•"/>
            </a:pPr>
            <a:r>
              <a:rPr lang="en-US" baseline="0" dirty="0" smtClean="0"/>
              <a:t>On GALE’s event bus there are Domain and User Model services but you can add more, for instance to accept new adaptation models in a different new format.</a:t>
            </a:r>
          </a:p>
          <a:p>
            <a:pPr marL="171450" indent="-171450">
              <a:buFont typeface="Arial"/>
              <a:buChar char="•"/>
            </a:pPr>
            <a:r>
              <a:rPr lang="en-US" baseline="0" dirty="0" smtClean="0"/>
              <a:t>GALE has a processor for XML documents. If you want you can add a processor for different types of documents, maybe for Latex or Word…</a:t>
            </a:r>
          </a:p>
          <a:p>
            <a:pPr marL="171450" indent="-171450">
              <a:buFont typeface="Arial"/>
              <a:buChar char="•"/>
            </a:pPr>
            <a:r>
              <a:rPr lang="en-US" baseline="0" dirty="0" smtClean="0"/>
              <a:t>GALE has different login handlers that show a login screen. We typically use the stand-alone login handler and the open id handler but you can add more.</a:t>
            </a:r>
          </a:p>
          <a:p>
            <a:pPr marL="171450" indent="-171450">
              <a:buFont typeface="Arial"/>
              <a:buChar char="•"/>
            </a:pPr>
            <a:r>
              <a:rPr lang="en-US" baseline="0" dirty="0" smtClean="0"/>
              <a:t>GALE has a Java based adaptation code manager. If you want you can replace this by a different one (but that is a *lot* of work).</a:t>
            </a:r>
          </a:p>
          <a:p>
            <a:pPr marL="0" indent="0">
              <a:buFont typeface="Arial"/>
              <a:buNone/>
            </a:pPr>
            <a:r>
              <a:rPr lang="en-US" baseline="0" dirty="0" smtClean="0"/>
              <a:t>We do not describe how to do this. Check out the appropriate GRAPPLE Deliverable D1.3c or David Smits’ PhD thesis on </a:t>
            </a:r>
            <a:r>
              <a:rPr lang="en-US" baseline="0" dirty="0" err="1" smtClean="0"/>
              <a:t>gale.win.tue.nl</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0FB6E58-E21B-3349-93BE-8E0A911D66C7}" type="slidenum">
              <a:rPr lang="nl-NL" smtClean="0"/>
              <a:pPr/>
              <a:t>50</a:t>
            </a:fld>
            <a:endParaRPr lang="nl-NL"/>
          </a:p>
        </p:txBody>
      </p:sp>
    </p:spTree>
    <p:extLst>
      <p:ext uri="{BB962C8B-B14F-4D97-AF65-F5344CB8AC3E}">
        <p14:creationId xmlns:p14="http://schemas.microsoft.com/office/powerpoint/2010/main" val="1823105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From just these two examples we can already build a </a:t>
            </a:r>
            <a:r>
              <a:rPr lang="en-US" i="1" dirty="0" smtClean="0"/>
              <a:t>generic</a:t>
            </a:r>
            <a:r>
              <a:rPr lang="en-US" i="0" dirty="0" smtClean="0"/>
              <a:t> view of what Web-based adaptive applications need</a:t>
            </a:r>
            <a:r>
              <a:rPr lang="en-US" i="0" baseline="0" dirty="0" smtClean="0"/>
              <a:t> to do or can optionally do:</a:t>
            </a:r>
          </a:p>
          <a:p>
            <a:pPr marL="228600" indent="-228600">
              <a:buFont typeface="+mj-lt"/>
              <a:buAutoNum type="arabicPeriod"/>
            </a:pPr>
            <a:r>
              <a:rPr lang="en-US" i="0" baseline="0" dirty="0" smtClean="0"/>
              <a:t>Items may or may not have associated </a:t>
            </a:r>
            <a:r>
              <a:rPr lang="en-US" i="1" baseline="0" dirty="0" smtClean="0"/>
              <a:t>semantic metadata</a:t>
            </a:r>
            <a:r>
              <a:rPr lang="en-US" i="0" baseline="0" dirty="0" smtClean="0"/>
              <a:t>. Some systems seem to use this (YouTube) and other systems seem not to use this (Amazon) but it is not always observable what goes on inside the system.</a:t>
            </a:r>
          </a:p>
          <a:p>
            <a:pPr marL="228600" indent="-228600">
              <a:buFont typeface="+mj-lt"/>
              <a:buAutoNum type="arabicPeriod"/>
            </a:pPr>
            <a:r>
              <a:rPr lang="en-US" i="0" baseline="0" dirty="0" smtClean="0"/>
              <a:t>Every adaptive system records the </a:t>
            </a:r>
            <a:r>
              <a:rPr lang="en-US" i="1" baseline="0" dirty="0" smtClean="0"/>
              <a:t>actions</a:t>
            </a:r>
            <a:r>
              <a:rPr lang="en-US" i="0" baseline="0" dirty="0" smtClean="0"/>
              <a:t> of users. It may record more things, like observations of the </a:t>
            </a:r>
            <a:r>
              <a:rPr lang="en-US" i="1" baseline="0" dirty="0" smtClean="0"/>
              <a:t>context</a:t>
            </a:r>
            <a:r>
              <a:rPr lang="en-US" i="0" baseline="0" dirty="0" smtClean="0"/>
              <a:t> in which an action takes place, considering things like time and place, equipment that was used (computer or phone), etc.</a:t>
            </a:r>
          </a:p>
          <a:p>
            <a:pPr marL="228600" indent="-228600">
              <a:buFont typeface="+mj-lt"/>
              <a:buAutoNum type="arabicPeriod"/>
            </a:pPr>
            <a:r>
              <a:rPr lang="en-US" i="0" baseline="0" dirty="0" smtClean="0"/>
              <a:t>The system draws </a:t>
            </a:r>
            <a:r>
              <a:rPr lang="en-US" i="1" baseline="0" dirty="0" smtClean="0"/>
              <a:t>conclusions</a:t>
            </a:r>
            <a:r>
              <a:rPr lang="en-US" i="0" baseline="0" dirty="0" smtClean="0"/>
              <a:t> from the users’ actions, which we often call a </a:t>
            </a:r>
            <a:r>
              <a:rPr lang="en-US" i="1" baseline="0" dirty="0" smtClean="0"/>
              <a:t>user model</a:t>
            </a:r>
            <a:r>
              <a:rPr lang="en-US" i="0" baseline="0" dirty="0" smtClean="0"/>
              <a:t>. Watching some videos on YouTube may lead the system to believe that you are </a:t>
            </a:r>
            <a:r>
              <a:rPr lang="en-US" i="1" baseline="0" dirty="0" smtClean="0"/>
              <a:t>interested</a:t>
            </a:r>
            <a:r>
              <a:rPr lang="en-US" i="0" baseline="0" dirty="0" smtClean="0"/>
              <a:t> in the topics or tags associated with these videos. The system may decide to </a:t>
            </a:r>
            <a:r>
              <a:rPr lang="en-US" i="1" baseline="0" dirty="0" smtClean="0"/>
              <a:t>keep a log</a:t>
            </a:r>
            <a:r>
              <a:rPr lang="en-US" i="0" baseline="0" dirty="0" smtClean="0"/>
              <a:t> of the actions, but may also decide to only keep that </a:t>
            </a:r>
            <a:r>
              <a:rPr lang="en-US" i="1" baseline="0" dirty="0" smtClean="0"/>
              <a:t>higher level representation </a:t>
            </a:r>
            <a:r>
              <a:rPr lang="en-US" i="0" baseline="0" dirty="0" smtClean="0"/>
              <a:t>in the form of the user model.</a:t>
            </a:r>
          </a:p>
          <a:p>
            <a:pPr marL="228600" indent="-228600">
              <a:buFont typeface="+mj-lt"/>
              <a:buAutoNum type="arabicPeriod"/>
            </a:pPr>
            <a:r>
              <a:rPr lang="en-US" dirty="0" smtClean="0"/>
              <a:t>Some</a:t>
            </a:r>
            <a:r>
              <a:rPr lang="en-US" baseline="0" dirty="0" smtClean="0"/>
              <a:t> systems clearly use what they know about a user in the conclusions it draws for other users. The behavior of a user has influence on what other users see. Other systems do not use such information as clearly, and we may even have systems that explicitly guarantee that a user’s information is not having any effect on what others see, in order to guarantee privacy.</a:t>
            </a:r>
          </a:p>
          <a:p>
            <a:pPr marL="228600" indent="-228600">
              <a:buFont typeface="+mj-lt"/>
              <a:buAutoNum type="arabicPeriod"/>
            </a:pPr>
            <a:r>
              <a:rPr lang="en-US" baseline="0" dirty="0" smtClean="0"/>
              <a:t>Every adaptive system follows some </a:t>
            </a:r>
            <a:r>
              <a:rPr lang="en-US" i="1" baseline="0" dirty="0" smtClean="0"/>
              <a:t>reasoning</a:t>
            </a:r>
            <a:r>
              <a:rPr lang="en-US" i="0" baseline="0" dirty="0" smtClean="0"/>
              <a:t> or </a:t>
            </a:r>
            <a:r>
              <a:rPr lang="en-US" i="1" baseline="0" dirty="0" smtClean="0"/>
              <a:t>rules</a:t>
            </a:r>
            <a:r>
              <a:rPr lang="en-US" i="0" baseline="0" dirty="0" smtClean="0"/>
              <a:t> in order to give personalized recommendations based on the user model, based on what it has concluded from this user’s past behavior and possibly also the behavior of others.</a:t>
            </a:r>
            <a:endParaRPr lang="en-US" dirty="0"/>
          </a:p>
        </p:txBody>
      </p:sp>
      <p:sp>
        <p:nvSpPr>
          <p:cNvPr id="4" name="Slide Number Placeholder 3"/>
          <p:cNvSpPr>
            <a:spLocks noGrp="1"/>
          </p:cNvSpPr>
          <p:nvPr>
            <p:ph type="sldNum" sz="quarter" idx="10"/>
          </p:nvPr>
        </p:nvSpPr>
        <p:spPr/>
        <p:txBody>
          <a:bodyPr/>
          <a:lstStyle/>
          <a:p>
            <a:fld id="{40FB6E58-E21B-3349-93BE-8E0A911D66C7}" type="slidenum">
              <a:rPr lang="nl-NL" smtClean="0"/>
              <a:pPr/>
              <a:t>5</a:t>
            </a:fld>
            <a:endParaRPr lang="nl-NL"/>
          </a:p>
        </p:txBody>
      </p:sp>
    </p:spTree>
    <p:extLst>
      <p:ext uri="{BB962C8B-B14F-4D97-AF65-F5344CB8AC3E}">
        <p14:creationId xmlns:p14="http://schemas.microsoft.com/office/powerpoint/2010/main" val="37521059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FB6E58-E21B-3349-93BE-8E0A911D66C7}" type="slidenum">
              <a:rPr lang="nl-NL" smtClean="0"/>
              <a:pPr/>
              <a:t>51</a:t>
            </a:fld>
            <a:endParaRPr lang="nl-NL"/>
          </a:p>
        </p:txBody>
      </p:sp>
    </p:spTree>
    <p:extLst>
      <p:ext uri="{BB962C8B-B14F-4D97-AF65-F5344CB8AC3E}">
        <p14:creationId xmlns:p14="http://schemas.microsoft.com/office/powerpoint/2010/main" val="172258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We give a very incomplete quite overview</a:t>
            </a:r>
            <a:r>
              <a:rPr lang="en-US" baseline="0" dirty="0" smtClean="0"/>
              <a:t> of some of the historical events in the development of adaptive systems.</a:t>
            </a:r>
          </a:p>
          <a:p>
            <a:r>
              <a:rPr lang="en-US" baseline="0" dirty="0" smtClean="0"/>
              <a:t>We start with </a:t>
            </a:r>
            <a:r>
              <a:rPr lang="en-US" baseline="0" dirty="0" err="1" smtClean="0"/>
              <a:t>Interbook</a:t>
            </a:r>
            <a:r>
              <a:rPr lang="en-US" baseline="0" dirty="0" smtClean="0"/>
              <a:t>, a system designed by Peter </a:t>
            </a:r>
            <a:r>
              <a:rPr lang="en-US" baseline="0" dirty="0" err="1" smtClean="0"/>
              <a:t>Brusilovsky</a:t>
            </a:r>
            <a:r>
              <a:rPr lang="en-US" baseline="0" dirty="0" smtClean="0"/>
              <a:t>, for the adaptive delivery of textbooks. This system was developed in the mid nineties.</a:t>
            </a:r>
          </a:p>
          <a:p>
            <a:pPr marL="171450" indent="-171450">
              <a:buFont typeface="Arial"/>
              <a:buChar char="•"/>
            </a:pPr>
            <a:r>
              <a:rPr lang="en-US" baseline="0" dirty="0" smtClean="0"/>
              <a:t>To make </a:t>
            </a:r>
            <a:r>
              <a:rPr lang="en-US" baseline="0" dirty="0" err="1" smtClean="0"/>
              <a:t>Interbook</a:t>
            </a:r>
            <a:r>
              <a:rPr lang="en-US" baseline="0" dirty="0" smtClean="0"/>
              <a:t> easily accessible and usable by non-technical authors it uses MS Word (some may find this ironic or hard to believe…)</a:t>
            </a:r>
          </a:p>
          <a:p>
            <a:pPr marL="171450" indent="-171450">
              <a:buFont typeface="Arial"/>
              <a:buChar char="•"/>
            </a:pPr>
            <a:r>
              <a:rPr lang="en-US" baseline="0" dirty="0" smtClean="0"/>
              <a:t>Word is mainly used to write the </a:t>
            </a:r>
            <a:r>
              <a:rPr lang="en-US" i="1" baseline="0" dirty="0" smtClean="0"/>
              <a:t>contents</a:t>
            </a:r>
            <a:r>
              <a:rPr lang="en-US" i="0" baseline="0" dirty="0" smtClean="0"/>
              <a:t> of a textbook, but the ability to add </a:t>
            </a:r>
            <a:r>
              <a:rPr lang="en-US" i="1" baseline="0" dirty="0" smtClean="0"/>
              <a:t>comments</a:t>
            </a:r>
            <a:r>
              <a:rPr lang="en-US" i="0" baseline="0" dirty="0" smtClean="0"/>
              <a:t> to a Word document is used to define </a:t>
            </a:r>
            <a:r>
              <a:rPr lang="en-US" i="1" baseline="0" dirty="0" smtClean="0"/>
              <a:t>background concepts</a:t>
            </a:r>
            <a:r>
              <a:rPr lang="en-US" i="0" baseline="0" dirty="0" smtClean="0"/>
              <a:t> or </a:t>
            </a:r>
            <a:r>
              <a:rPr lang="en-US" i="1" baseline="0" dirty="0" smtClean="0"/>
              <a:t>prerequisites</a:t>
            </a:r>
            <a:r>
              <a:rPr lang="en-US" i="0" baseline="0" dirty="0" smtClean="0"/>
              <a:t> and </a:t>
            </a:r>
            <a:r>
              <a:rPr lang="en-US" i="1" baseline="0" dirty="0" smtClean="0"/>
              <a:t>outcome concepts</a:t>
            </a:r>
            <a:r>
              <a:rPr lang="en-US" i="0" baseline="0" dirty="0" smtClean="0"/>
              <a:t>, i.e. concepts the learner will learn something about when studying a part of the textbook. The comments are placed at the beginning of </a:t>
            </a:r>
            <a:r>
              <a:rPr lang="en-US" i="1" baseline="0" dirty="0" smtClean="0"/>
              <a:t>sections </a:t>
            </a:r>
            <a:r>
              <a:rPr lang="en-US" i="0" baseline="0" dirty="0" smtClean="0"/>
              <a:t>and apply only to that section.</a:t>
            </a:r>
          </a:p>
          <a:p>
            <a:pPr marL="171450" indent="-171450">
              <a:buFont typeface="Arial"/>
              <a:buChar char="•"/>
            </a:pPr>
            <a:r>
              <a:rPr lang="en-US" i="0" baseline="0" dirty="0" smtClean="0"/>
              <a:t>The Word document must first be saved in RTF (Rich Text Format). This was done because the Word format was not well-defined and RTF was. The RTF file is then compiled into a set of HTML files, one for each section.</a:t>
            </a:r>
          </a:p>
          <a:p>
            <a:pPr marL="171450" indent="-171450">
              <a:buFont typeface="Arial"/>
              <a:buChar char="•"/>
            </a:pPr>
            <a:r>
              <a:rPr lang="en-US" i="0" baseline="0" dirty="0" smtClean="0"/>
              <a:t>These HTML files are served by </a:t>
            </a:r>
            <a:r>
              <a:rPr lang="en-US" i="0" baseline="0" dirty="0" err="1" smtClean="0"/>
              <a:t>Interbook</a:t>
            </a:r>
            <a:r>
              <a:rPr lang="en-US" i="0" baseline="0" dirty="0" smtClean="0"/>
              <a:t>, on a Lisp-based Web server. We show what an </a:t>
            </a:r>
            <a:r>
              <a:rPr lang="en-US" i="0" baseline="0" dirty="0" err="1" smtClean="0"/>
              <a:t>Interbook</a:t>
            </a:r>
            <a:r>
              <a:rPr lang="en-US" i="0" baseline="0" dirty="0" smtClean="0"/>
              <a:t> web page looks like on the next slide. The main </a:t>
            </a:r>
            <a:r>
              <a:rPr lang="en-US" i="1" baseline="0" dirty="0" smtClean="0"/>
              <a:t>adaptation</a:t>
            </a:r>
            <a:r>
              <a:rPr lang="en-US" i="0" baseline="0" dirty="0" smtClean="0"/>
              <a:t> provided by </a:t>
            </a:r>
            <a:r>
              <a:rPr lang="en-US" i="0" baseline="0" dirty="0" err="1" smtClean="0"/>
              <a:t>Interbook</a:t>
            </a:r>
            <a:r>
              <a:rPr lang="en-US" i="0" baseline="0" dirty="0" smtClean="0"/>
              <a:t> is adaptive link annotation. Learners get advice as to which links to sections are recommended and which are not.</a:t>
            </a:r>
          </a:p>
          <a:p>
            <a:pPr marL="171450" indent="-171450">
              <a:buFont typeface="Arial"/>
              <a:buChar char="•"/>
            </a:pPr>
            <a:r>
              <a:rPr lang="en-US" i="0" baseline="0" dirty="0" smtClean="0"/>
              <a:t>Something is not quite “right” with the overall approach taken by </a:t>
            </a:r>
            <a:r>
              <a:rPr lang="en-US" i="0" baseline="0" dirty="0" err="1" smtClean="0"/>
              <a:t>Interbook</a:t>
            </a:r>
            <a:r>
              <a:rPr lang="en-US" i="0" baseline="0" dirty="0" smtClean="0"/>
              <a:t>, for authoring adaptive textbooks. What is it?</a:t>
            </a:r>
          </a:p>
          <a:p>
            <a:pPr marL="171450" indent="-171450">
              <a:buFont typeface="Arial"/>
              <a:buChar char="•"/>
            </a:pPr>
            <a:r>
              <a:rPr lang="en-US" i="0" baseline="0" dirty="0" smtClean="0"/>
              <a:t>The answer is: content (learning material) and the </a:t>
            </a:r>
            <a:r>
              <a:rPr lang="en-US" i="1" baseline="0" dirty="0" smtClean="0"/>
              <a:t>pedagogy</a:t>
            </a:r>
            <a:r>
              <a:rPr lang="en-US" i="0" baseline="0" dirty="0" smtClean="0"/>
              <a:t> regarding how to </a:t>
            </a:r>
            <a:r>
              <a:rPr lang="en-US" i="1" baseline="0" dirty="0" smtClean="0"/>
              <a:t>learn</a:t>
            </a:r>
            <a:r>
              <a:rPr lang="en-US" i="0" baseline="0" dirty="0" smtClean="0"/>
              <a:t> that content is mixed within a single source file. So </a:t>
            </a:r>
            <a:r>
              <a:rPr lang="en-US" i="0" baseline="0" dirty="0" err="1" smtClean="0"/>
              <a:t>Interbook</a:t>
            </a:r>
            <a:r>
              <a:rPr lang="en-US" i="0" baseline="0" dirty="0" smtClean="0"/>
              <a:t> does not satisfy common rules about </a:t>
            </a:r>
            <a:r>
              <a:rPr lang="en-US" i="1" baseline="0" dirty="0" smtClean="0"/>
              <a:t>separation of concerns</a:t>
            </a:r>
            <a:r>
              <a:rPr lang="en-US" i="0" baseline="0" dirty="0" smtClean="0"/>
              <a:t>.</a:t>
            </a:r>
            <a:endParaRPr lang="en-US" dirty="0"/>
          </a:p>
        </p:txBody>
      </p:sp>
      <p:sp>
        <p:nvSpPr>
          <p:cNvPr id="4" name="Slide Number Placeholder 3"/>
          <p:cNvSpPr>
            <a:spLocks noGrp="1"/>
          </p:cNvSpPr>
          <p:nvPr>
            <p:ph type="sldNum" sz="quarter" idx="10"/>
          </p:nvPr>
        </p:nvSpPr>
        <p:spPr/>
        <p:txBody>
          <a:bodyPr/>
          <a:lstStyle/>
          <a:p>
            <a:fld id="{40FB6E58-E21B-3349-93BE-8E0A911D66C7}" type="slidenum">
              <a:rPr lang="nl-NL" smtClean="0"/>
              <a:pPr/>
              <a:t>6</a:t>
            </a:fld>
            <a:endParaRPr lang="nl-NL"/>
          </a:p>
        </p:txBody>
      </p:sp>
    </p:spTree>
    <p:extLst>
      <p:ext uri="{BB962C8B-B14F-4D97-AF65-F5344CB8AC3E}">
        <p14:creationId xmlns:p14="http://schemas.microsoft.com/office/powerpoint/2010/main" val="698012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a page from an </a:t>
            </a:r>
            <a:r>
              <a:rPr lang="en-US" dirty="0" err="1" smtClean="0"/>
              <a:t>Interbook</a:t>
            </a:r>
            <a:r>
              <a:rPr lang="en-US" dirty="0" smtClean="0"/>
              <a:t> course. At the top we see a part of the concept hierarchy</a:t>
            </a:r>
            <a:r>
              <a:rPr lang="en-US" baseline="0" dirty="0" smtClean="0"/>
              <a:t> (the hierarchy of sections and subsections), in the text we see more links and we see the link annotations with colored balls, checkmarks and arrows.</a:t>
            </a:r>
          </a:p>
          <a:p>
            <a:r>
              <a:rPr lang="en-US" baseline="0" dirty="0" smtClean="0"/>
              <a:t>The colored balls follow the so called “traffic light metaphor” (green = go, red = stop).</a:t>
            </a:r>
          </a:p>
          <a:p>
            <a:r>
              <a:rPr lang="en-US" baseline="0" dirty="0" smtClean="0"/>
              <a:t>On the right we see a list of outcome concepts this page teaches you something about. A checkmark indicates how much you know about each concept.</a:t>
            </a:r>
          </a:p>
          <a:p>
            <a:endParaRPr lang="en-US" baseline="0" dirty="0" smtClean="0"/>
          </a:p>
          <a:p>
            <a:r>
              <a:rPr lang="en-US" baseline="0" dirty="0" smtClean="0"/>
              <a:t>Note that all </a:t>
            </a:r>
            <a:r>
              <a:rPr lang="en-US" baseline="0" dirty="0" err="1" smtClean="0"/>
              <a:t>Interbook</a:t>
            </a:r>
            <a:r>
              <a:rPr lang="en-US" baseline="0" dirty="0" smtClean="0"/>
              <a:t> applications have exactly the same look and feel: the same layout, the same type of link annotation, etc.</a:t>
            </a:r>
            <a:endParaRPr lang="en-US" dirty="0"/>
          </a:p>
        </p:txBody>
      </p:sp>
      <p:sp>
        <p:nvSpPr>
          <p:cNvPr id="4" name="Slide Number Placeholder 3"/>
          <p:cNvSpPr>
            <a:spLocks noGrp="1"/>
          </p:cNvSpPr>
          <p:nvPr>
            <p:ph type="sldNum" sz="quarter" idx="10"/>
          </p:nvPr>
        </p:nvSpPr>
        <p:spPr/>
        <p:txBody>
          <a:bodyPr/>
          <a:lstStyle/>
          <a:p>
            <a:fld id="{40FB6E58-E21B-3349-93BE-8E0A911D66C7}" type="slidenum">
              <a:rPr lang="nl-NL" smtClean="0"/>
              <a:pPr/>
              <a:t>7</a:t>
            </a:fld>
            <a:endParaRPr lang="nl-NL"/>
          </a:p>
        </p:txBody>
      </p:sp>
    </p:spTree>
    <p:extLst>
      <p:ext uri="{BB962C8B-B14F-4D97-AF65-F5344CB8AC3E}">
        <p14:creationId xmlns:p14="http://schemas.microsoft.com/office/powerpoint/2010/main" val="1995778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Independent</a:t>
            </a:r>
            <a:r>
              <a:rPr lang="en-US" baseline="0" dirty="0" smtClean="0"/>
              <a:t> of </a:t>
            </a:r>
            <a:r>
              <a:rPr lang="en-US" baseline="0" dirty="0" err="1" smtClean="0"/>
              <a:t>Interbook</a:t>
            </a:r>
            <a:r>
              <a:rPr lang="en-US" baseline="0" dirty="0" smtClean="0"/>
              <a:t>, developed in Pittsburgh we developed AHA! in Eindhoven, with some sponsorship from the </a:t>
            </a:r>
            <a:r>
              <a:rPr lang="en-US" baseline="0" dirty="0" err="1" smtClean="0"/>
              <a:t>NLnet</a:t>
            </a:r>
            <a:r>
              <a:rPr lang="en-US" baseline="0" dirty="0" smtClean="0"/>
              <a:t> Foundation.</a:t>
            </a:r>
          </a:p>
          <a:p>
            <a:r>
              <a:rPr lang="en-US" baseline="0" dirty="0" smtClean="0"/>
              <a:t>AHA! stands for Adaptive Hypermedia Architecture. The main thing it did differently from </a:t>
            </a:r>
            <a:r>
              <a:rPr lang="en-US" baseline="0" dirty="0" err="1" smtClean="0"/>
              <a:t>Interbook</a:t>
            </a:r>
            <a:r>
              <a:rPr lang="en-US" baseline="0" dirty="0" smtClean="0"/>
              <a:t> was the issue of </a:t>
            </a:r>
            <a:r>
              <a:rPr lang="en-US" i="1" baseline="0" dirty="0" smtClean="0"/>
              <a:t>separation of concerns</a:t>
            </a:r>
            <a:r>
              <a:rPr lang="en-US" i="0" baseline="0" dirty="0" smtClean="0"/>
              <a:t>:</a:t>
            </a:r>
          </a:p>
          <a:p>
            <a:pPr marL="171450" indent="-171450">
              <a:buFont typeface="Arial"/>
              <a:buChar char="•"/>
            </a:pPr>
            <a:r>
              <a:rPr lang="en-US" i="0" baseline="0" dirty="0" smtClean="0"/>
              <a:t>First of all AHA! has a special graphical editor for defining the </a:t>
            </a:r>
            <a:r>
              <a:rPr lang="en-US" i="1" baseline="0" dirty="0" smtClean="0"/>
              <a:t>conceptual structures</a:t>
            </a:r>
            <a:r>
              <a:rPr lang="en-US" i="0" baseline="0" dirty="0" smtClean="0"/>
              <a:t>, separate from the content.</a:t>
            </a:r>
          </a:p>
          <a:p>
            <a:pPr marL="171450" indent="-171450">
              <a:buFont typeface="Arial"/>
              <a:buChar char="•"/>
            </a:pPr>
            <a:r>
              <a:rPr lang="en-US" i="0" baseline="0" dirty="0" smtClean="0"/>
              <a:t>On the left in the Graph Author we see a hierarchy of concepts, corresponding to a </a:t>
            </a:r>
            <a:r>
              <a:rPr lang="en-US" i="1" baseline="0" dirty="0" smtClean="0"/>
              <a:t>domain model</a:t>
            </a:r>
            <a:r>
              <a:rPr lang="en-US" i="0" baseline="0" dirty="0" smtClean="0"/>
              <a:t> with the hierarchy of sections and subsections typically found in a textbook.</a:t>
            </a:r>
          </a:p>
          <a:p>
            <a:pPr marL="171450" indent="-171450">
              <a:buFont typeface="Arial"/>
              <a:buChar char="•"/>
            </a:pPr>
            <a:r>
              <a:rPr lang="en-US" i="0" baseline="0" dirty="0" smtClean="0"/>
              <a:t>On the right we see an arbitrary graph of arbitrary relationships between concepts. The author can define any number of types of such relationships, and define adaptation code for them. In the graph each type of relationship is presented using a different arrow style. The example graph shows a structure of </a:t>
            </a:r>
            <a:r>
              <a:rPr lang="en-US" i="1" baseline="0" dirty="0" smtClean="0"/>
              <a:t>prerequisite relationships</a:t>
            </a:r>
            <a:r>
              <a:rPr lang="en-US" i="0" baseline="0" dirty="0" smtClean="0"/>
              <a:t>.</a:t>
            </a:r>
          </a:p>
          <a:p>
            <a:pPr marL="171450" indent="-171450">
              <a:buFont typeface="Arial"/>
              <a:buChar char="•"/>
            </a:pPr>
            <a:r>
              <a:rPr lang="en-US" i="0" baseline="0" dirty="0" smtClean="0"/>
              <a:t>The content of an application for AHA! consists of HTML pages. In later versions this became XHTML, with some special tags to allow for the conditional inclusion of fragments.</a:t>
            </a:r>
          </a:p>
          <a:p>
            <a:pPr marL="171450" indent="-171450">
              <a:buFont typeface="Arial"/>
              <a:buChar char="•"/>
            </a:pPr>
            <a:r>
              <a:rPr lang="en-US" i="0" baseline="0" dirty="0" smtClean="0"/>
              <a:t>The HTML pages only define the main content of the page to be presented. Layout, such as the “navigation menu” we saw in </a:t>
            </a:r>
            <a:r>
              <a:rPr lang="en-US" i="0" baseline="0" dirty="0" err="1" smtClean="0"/>
              <a:t>Interbook</a:t>
            </a:r>
            <a:r>
              <a:rPr lang="en-US" i="0" baseline="0" dirty="0" smtClean="0"/>
              <a:t>, is defined separately. AHA! applications can thus all have a different look and feel. Next we show two examples.</a:t>
            </a:r>
            <a:endParaRPr lang="en-US" dirty="0"/>
          </a:p>
        </p:txBody>
      </p:sp>
      <p:sp>
        <p:nvSpPr>
          <p:cNvPr id="4" name="Slide Number Placeholder 3"/>
          <p:cNvSpPr>
            <a:spLocks noGrp="1"/>
          </p:cNvSpPr>
          <p:nvPr>
            <p:ph type="sldNum" sz="quarter" idx="10"/>
          </p:nvPr>
        </p:nvSpPr>
        <p:spPr/>
        <p:txBody>
          <a:bodyPr/>
          <a:lstStyle/>
          <a:p>
            <a:fld id="{40FB6E58-E21B-3349-93BE-8E0A911D66C7}" type="slidenum">
              <a:rPr lang="nl-NL" smtClean="0"/>
              <a:pPr/>
              <a:t>8</a:t>
            </a:fld>
            <a:endParaRPr lang="nl-NL"/>
          </a:p>
        </p:txBody>
      </p:sp>
    </p:spTree>
    <p:extLst>
      <p:ext uri="{BB962C8B-B14F-4D97-AF65-F5344CB8AC3E}">
        <p14:creationId xmlns:p14="http://schemas.microsoft.com/office/powerpoint/2010/main" val="2805655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people know AHA! only from the presentation style used in this (not so good) screen dump. Each page is presented with a navigation menu</a:t>
            </a:r>
            <a:r>
              <a:rPr lang="en-US" baseline="0" dirty="0" smtClean="0"/>
              <a:t> on the left, a header at the top and a footer with copyright statement. However, none of this is determined by the AHA! system. It’s all in a definition of layout (and of the content of the header and footer).</a:t>
            </a:r>
            <a:endParaRPr lang="en-US" dirty="0"/>
          </a:p>
        </p:txBody>
      </p:sp>
      <p:sp>
        <p:nvSpPr>
          <p:cNvPr id="4" name="Slide Number Placeholder 3"/>
          <p:cNvSpPr>
            <a:spLocks noGrp="1"/>
          </p:cNvSpPr>
          <p:nvPr>
            <p:ph type="sldNum" sz="quarter" idx="10"/>
          </p:nvPr>
        </p:nvSpPr>
        <p:spPr/>
        <p:txBody>
          <a:bodyPr/>
          <a:lstStyle/>
          <a:p>
            <a:fld id="{40FB6E58-E21B-3349-93BE-8E0A911D66C7}" type="slidenum">
              <a:rPr lang="nl-NL" smtClean="0"/>
              <a:pPr/>
              <a:t>9</a:t>
            </a:fld>
            <a:endParaRPr lang="nl-NL"/>
          </a:p>
        </p:txBody>
      </p:sp>
    </p:spTree>
    <p:extLst>
      <p:ext uri="{BB962C8B-B14F-4D97-AF65-F5344CB8AC3E}">
        <p14:creationId xmlns:p14="http://schemas.microsoft.com/office/powerpoint/2010/main" val="2477981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descr="web-plaatj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52120" y="1268760"/>
            <a:ext cx="3492775" cy="4039749"/>
          </a:xfrm>
          <a:prstGeom prst="rect">
            <a:avLst/>
          </a:prstGeom>
        </p:spPr>
      </p:pic>
      <p:pic>
        <p:nvPicPr>
          <p:cNvPr id="5" name="Picture 9" descr="blue ti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8" name="Rectangle 2"/>
          <p:cNvSpPr>
            <a:spLocks noGrp="1" noChangeArrowheads="1"/>
          </p:cNvSpPr>
          <p:nvPr>
            <p:ph type="ctrTitle"/>
          </p:nvPr>
        </p:nvSpPr>
        <p:spPr>
          <a:xfrm>
            <a:off x="611188" y="1619250"/>
            <a:ext cx="5616575" cy="1470025"/>
          </a:xfrm>
        </p:spPr>
        <p:txBody>
          <a:bodyPr anchor="t"/>
          <a:lstStyle>
            <a:lvl1pPr>
              <a:defRPr/>
            </a:lvl1pPr>
          </a:lstStyle>
          <a:p>
            <a:r>
              <a:rPr lang="en-US" smtClean="0"/>
              <a:t>Click to edit Master title style</a:t>
            </a:r>
            <a:endParaRPr lang="nl-NL"/>
          </a:p>
        </p:txBody>
      </p:sp>
      <p:sp>
        <p:nvSpPr>
          <p:cNvPr id="50179" name="Rectangle 3"/>
          <p:cNvSpPr>
            <a:spLocks noGrp="1" noChangeArrowheads="1"/>
          </p:cNvSpPr>
          <p:nvPr>
            <p:ph type="subTitle" idx="1"/>
          </p:nvPr>
        </p:nvSpPr>
        <p:spPr>
          <a:xfrm>
            <a:off x="611188" y="3238500"/>
            <a:ext cx="5113337" cy="550863"/>
          </a:xfrm>
        </p:spPr>
        <p:txBody>
          <a:bodyPr/>
          <a:lstStyle>
            <a:lvl1pPr marL="0" indent="0">
              <a:buFontTx/>
              <a:buNone/>
              <a:defRPr sz="1800">
                <a:solidFill>
                  <a:schemeClr val="tx2"/>
                </a:solidFill>
              </a:defRPr>
            </a:lvl1pPr>
          </a:lstStyle>
          <a:p>
            <a:r>
              <a:rPr lang="en-US" smtClean="0"/>
              <a:t>Click to edit Master subtitle style</a:t>
            </a:r>
            <a:endParaRPr lang="nl-NL"/>
          </a:p>
        </p:txBody>
      </p:sp>
    </p:spTree>
    <p:extLst>
      <p:ext uri="{BB962C8B-B14F-4D97-AF65-F5344CB8AC3E}">
        <p14:creationId xmlns:p14="http://schemas.microsoft.com/office/powerpoint/2010/main" val="128873538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fld id="{9DF850DE-2776-2A49-A8E6-D3DADB38E4CE}" type="slidenum">
              <a:rPr lang="en-US"/>
              <a:pPr/>
              <a:t>‹#›</a:t>
            </a:fld>
            <a:endParaRPr lang="en-US"/>
          </a:p>
        </p:txBody>
      </p:sp>
      <p:sp>
        <p:nvSpPr>
          <p:cNvPr id="6" name="Rectangle 13"/>
          <p:cNvSpPr>
            <a:spLocks noGrp="1" noChangeArrowheads="1"/>
          </p:cNvSpPr>
          <p:nvPr>
            <p:ph type="dt" sz="half" idx="12"/>
          </p:nvPr>
        </p:nvSpPr>
        <p:spPr>
          <a:ln/>
        </p:spPr>
        <p:txBody>
          <a:bodyPr/>
          <a:lstStyle>
            <a:lvl1pPr>
              <a:defRPr/>
            </a:lvl1pPr>
          </a:lstStyle>
          <a:p>
            <a:fld id="{8236804B-C893-1F4B-A057-438F8C62EC23}" type="datetime1">
              <a:rPr lang="en-US"/>
              <a:pPr/>
              <a:t>1/20/12</a:t>
            </a:fld>
            <a:endParaRPr lang="en-US"/>
          </a:p>
        </p:txBody>
      </p:sp>
    </p:spTree>
    <p:extLst>
      <p:ext uri="{BB962C8B-B14F-4D97-AF65-F5344CB8AC3E}">
        <p14:creationId xmlns:p14="http://schemas.microsoft.com/office/powerpoint/2010/main" val="869957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0"/>
            <a:ext cx="2005012" cy="57388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1188" y="0"/>
            <a:ext cx="5867400" cy="5738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fld id="{A5BC24BC-689D-DC42-8501-4437846137FE}" type="slidenum">
              <a:rPr lang="en-US"/>
              <a:pPr/>
              <a:t>‹#›</a:t>
            </a:fld>
            <a:endParaRPr lang="en-US"/>
          </a:p>
        </p:txBody>
      </p:sp>
      <p:sp>
        <p:nvSpPr>
          <p:cNvPr id="6" name="Rectangle 13"/>
          <p:cNvSpPr>
            <a:spLocks noGrp="1" noChangeArrowheads="1"/>
          </p:cNvSpPr>
          <p:nvPr>
            <p:ph type="dt" sz="half" idx="12"/>
          </p:nvPr>
        </p:nvSpPr>
        <p:spPr>
          <a:ln/>
        </p:spPr>
        <p:txBody>
          <a:bodyPr/>
          <a:lstStyle>
            <a:lvl1pPr>
              <a:defRPr/>
            </a:lvl1pPr>
          </a:lstStyle>
          <a:p>
            <a:fld id="{915172BE-CCBC-4144-A2D7-49582D9527FC}" type="datetime1">
              <a:rPr lang="en-US"/>
              <a:pPr/>
              <a:t>1/20/12</a:t>
            </a:fld>
            <a:endParaRPr lang="en-US"/>
          </a:p>
        </p:txBody>
      </p:sp>
    </p:spTree>
    <p:extLst>
      <p:ext uri="{BB962C8B-B14F-4D97-AF65-F5344CB8AC3E}">
        <p14:creationId xmlns:p14="http://schemas.microsoft.com/office/powerpoint/2010/main" val="985965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fld id="{67EE9E46-1310-2F48-B057-AC030A9E47E3}" type="slidenum">
              <a:rPr lang="en-US"/>
              <a:pPr/>
              <a:t>‹#›</a:t>
            </a:fld>
            <a:endParaRPr lang="en-US"/>
          </a:p>
        </p:txBody>
      </p:sp>
      <p:sp>
        <p:nvSpPr>
          <p:cNvPr id="6" name="Rectangle 13"/>
          <p:cNvSpPr>
            <a:spLocks noGrp="1" noChangeArrowheads="1"/>
          </p:cNvSpPr>
          <p:nvPr>
            <p:ph type="dt" sz="half" idx="12"/>
          </p:nvPr>
        </p:nvSpPr>
        <p:spPr>
          <a:ln/>
        </p:spPr>
        <p:txBody>
          <a:bodyPr/>
          <a:lstStyle>
            <a:lvl1pPr>
              <a:defRPr/>
            </a:lvl1pPr>
          </a:lstStyle>
          <a:p>
            <a:fld id="{FEBD1F9D-33E0-9E4B-82E5-4D01161DA34D}" type="datetime1">
              <a:rPr lang="en-US"/>
              <a:pPr/>
              <a:t>1/20/12</a:t>
            </a:fld>
            <a:endParaRPr lang="en-US"/>
          </a:p>
        </p:txBody>
      </p:sp>
    </p:spTree>
    <p:extLst>
      <p:ext uri="{BB962C8B-B14F-4D97-AF65-F5344CB8AC3E}">
        <p14:creationId xmlns:p14="http://schemas.microsoft.com/office/powerpoint/2010/main" val="3491135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fld id="{9C7ABD76-6176-1D49-8B04-175E428E2559}" type="slidenum">
              <a:rPr lang="en-US"/>
              <a:pPr/>
              <a:t>‹#›</a:t>
            </a:fld>
            <a:endParaRPr lang="en-US"/>
          </a:p>
        </p:txBody>
      </p:sp>
      <p:sp>
        <p:nvSpPr>
          <p:cNvPr id="6" name="Rectangle 13"/>
          <p:cNvSpPr>
            <a:spLocks noGrp="1" noChangeArrowheads="1"/>
          </p:cNvSpPr>
          <p:nvPr>
            <p:ph type="dt" sz="half" idx="12"/>
          </p:nvPr>
        </p:nvSpPr>
        <p:spPr>
          <a:ln/>
        </p:spPr>
        <p:txBody>
          <a:bodyPr/>
          <a:lstStyle>
            <a:lvl1pPr>
              <a:defRPr/>
            </a:lvl1pPr>
          </a:lstStyle>
          <a:p>
            <a:fld id="{03356FEA-912B-D140-88D5-C52856C2D8F8}" type="datetime1">
              <a:rPr lang="en-US"/>
              <a:pPr/>
              <a:t>1/20/12</a:t>
            </a:fld>
            <a:endParaRPr lang="en-US"/>
          </a:p>
        </p:txBody>
      </p:sp>
    </p:spTree>
    <p:extLst>
      <p:ext uri="{BB962C8B-B14F-4D97-AF65-F5344CB8AC3E}">
        <p14:creationId xmlns:p14="http://schemas.microsoft.com/office/powerpoint/2010/main" val="3798946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1188" y="1196975"/>
            <a:ext cx="3919537" cy="4541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3125" y="1196975"/>
            <a:ext cx="3921125" cy="4541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fld id="{A4127FA5-9C30-1D4A-AB9E-3F127302BC46}" type="slidenum">
              <a:rPr lang="en-US"/>
              <a:pPr/>
              <a:t>‹#›</a:t>
            </a:fld>
            <a:endParaRPr lang="en-US"/>
          </a:p>
        </p:txBody>
      </p:sp>
      <p:sp>
        <p:nvSpPr>
          <p:cNvPr id="7" name="Rectangle 13"/>
          <p:cNvSpPr>
            <a:spLocks noGrp="1" noChangeArrowheads="1"/>
          </p:cNvSpPr>
          <p:nvPr>
            <p:ph type="dt" sz="half" idx="12"/>
          </p:nvPr>
        </p:nvSpPr>
        <p:spPr>
          <a:ln/>
        </p:spPr>
        <p:txBody>
          <a:bodyPr/>
          <a:lstStyle>
            <a:lvl1pPr>
              <a:defRPr/>
            </a:lvl1pPr>
          </a:lstStyle>
          <a:p>
            <a:fld id="{2778F48D-CE30-7B4B-A7DC-E88FC0D33EF5}" type="datetime1">
              <a:rPr lang="en-US"/>
              <a:pPr/>
              <a:t>1/20/12</a:t>
            </a:fld>
            <a:endParaRPr lang="en-US"/>
          </a:p>
        </p:txBody>
      </p:sp>
    </p:spTree>
    <p:extLst>
      <p:ext uri="{BB962C8B-B14F-4D97-AF65-F5344CB8AC3E}">
        <p14:creationId xmlns:p14="http://schemas.microsoft.com/office/powerpoint/2010/main" val="2750999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pPr>
              <a:defRPr/>
            </a:pPr>
            <a:endParaRPr lang="en-US"/>
          </a:p>
        </p:txBody>
      </p:sp>
      <p:sp>
        <p:nvSpPr>
          <p:cNvPr id="8" name="Rectangle 7"/>
          <p:cNvSpPr>
            <a:spLocks noGrp="1" noChangeArrowheads="1"/>
          </p:cNvSpPr>
          <p:nvPr>
            <p:ph type="sldNum" sz="quarter" idx="11"/>
          </p:nvPr>
        </p:nvSpPr>
        <p:spPr>
          <a:ln/>
        </p:spPr>
        <p:txBody>
          <a:bodyPr/>
          <a:lstStyle>
            <a:lvl1pPr>
              <a:defRPr/>
            </a:lvl1pPr>
          </a:lstStyle>
          <a:p>
            <a:fld id="{347A0188-3A58-0349-9E22-9D651A7A0610}" type="slidenum">
              <a:rPr lang="en-US"/>
              <a:pPr/>
              <a:t>‹#›</a:t>
            </a:fld>
            <a:endParaRPr lang="en-US"/>
          </a:p>
        </p:txBody>
      </p:sp>
      <p:sp>
        <p:nvSpPr>
          <p:cNvPr id="9" name="Rectangle 13"/>
          <p:cNvSpPr>
            <a:spLocks noGrp="1" noChangeArrowheads="1"/>
          </p:cNvSpPr>
          <p:nvPr>
            <p:ph type="dt" sz="half" idx="12"/>
          </p:nvPr>
        </p:nvSpPr>
        <p:spPr>
          <a:ln/>
        </p:spPr>
        <p:txBody>
          <a:bodyPr/>
          <a:lstStyle>
            <a:lvl1pPr>
              <a:defRPr/>
            </a:lvl1pPr>
          </a:lstStyle>
          <a:p>
            <a:fld id="{A1DC3362-B7EE-BD4A-95FE-810BF7ACF0B9}" type="datetime1">
              <a:rPr lang="en-US"/>
              <a:pPr/>
              <a:t>1/20/12</a:t>
            </a:fld>
            <a:endParaRPr lang="en-US"/>
          </a:p>
        </p:txBody>
      </p:sp>
    </p:spTree>
    <p:extLst>
      <p:ext uri="{BB962C8B-B14F-4D97-AF65-F5344CB8AC3E}">
        <p14:creationId xmlns:p14="http://schemas.microsoft.com/office/powerpoint/2010/main" val="1766014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endParaRPr lang="en-US"/>
          </a:p>
        </p:txBody>
      </p:sp>
      <p:sp>
        <p:nvSpPr>
          <p:cNvPr id="4" name="Rectangle 7"/>
          <p:cNvSpPr>
            <a:spLocks noGrp="1" noChangeArrowheads="1"/>
          </p:cNvSpPr>
          <p:nvPr>
            <p:ph type="sldNum" sz="quarter" idx="11"/>
          </p:nvPr>
        </p:nvSpPr>
        <p:spPr>
          <a:ln/>
        </p:spPr>
        <p:txBody>
          <a:bodyPr/>
          <a:lstStyle>
            <a:lvl1pPr>
              <a:defRPr/>
            </a:lvl1pPr>
          </a:lstStyle>
          <a:p>
            <a:fld id="{B151ECBC-91E7-0D43-BFC3-6DA9671BC470}" type="slidenum">
              <a:rPr lang="en-US"/>
              <a:pPr/>
              <a:t>‹#›</a:t>
            </a:fld>
            <a:endParaRPr lang="en-US"/>
          </a:p>
        </p:txBody>
      </p:sp>
      <p:sp>
        <p:nvSpPr>
          <p:cNvPr id="5" name="Rectangle 13"/>
          <p:cNvSpPr>
            <a:spLocks noGrp="1" noChangeArrowheads="1"/>
          </p:cNvSpPr>
          <p:nvPr>
            <p:ph type="dt" sz="half" idx="12"/>
          </p:nvPr>
        </p:nvSpPr>
        <p:spPr>
          <a:ln/>
        </p:spPr>
        <p:txBody>
          <a:bodyPr/>
          <a:lstStyle>
            <a:lvl1pPr>
              <a:defRPr/>
            </a:lvl1pPr>
          </a:lstStyle>
          <a:p>
            <a:fld id="{13DC2093-262E-D941-A223-00E75EEA117A}" type="datetime1">
              <a:rPr lang="en-US"/>
              <a:pPr/>
              <a:t>1/20/12</a:t>
            </a:fld>
            <a:endParaRPr lang="en-US"/>
          </a:p>
        </p:txBody>
      </p:sp>
    </p:spTree>
    <p:extLst>
      <p:ext uri="{BB962C8B-B14F-4D97-AF65-F5344CB8AC3E}">
        <p14:creationId xmlns:p14="http://schemas.microsoft.com/office/powerpoint/2010/main" val="1871238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US"/>
          </a:p>
        </p:txBody>
      </p:sp>
      <p:sp>
        <p:nvSpPr>
          <p:cNvPr id="3" name="Rectangle 7"/>
          <p:cNvSpPr>
            <a:spLocks noGrp="1" noChangeArrowheads="1"/>
          </p:cNvSpPr>
          <p:nvPr>
            <p:ph type="sldNum" sz="quarter" idx="11"/>
          </p:nvPr>
        </p:nvSpPr>
        <p:spPr>
          <a:ln/>
        </p:spPr>
        <p:txBody>
          <a:bodyPr/>
          <a:lstStyle>
            <a:lvl1pPr>
              <a:defRPr/>
            </a:lvl1pPr>
          </a:lstStyle>
          <a:p>
            <a:fld id="{94A1DA6D-0790-DC4B-904F-EF09006F1BD1}" type="slidenum">
              <a:rPr lang="en-US"/>
              <a:pPr/>
              <a:t>‹#›</a:t>
            </a:fld>
            <a:endParaRPr lang="en-US"/>
          </a:p>
        </p:txBody>
      </p:sp>
      <p:sp>
        <p:nvSpPr>
          <p:cNvPr id="4" name="Rectangle 13"/>
          <p:cNvSpPr>
            <a:spLocks noGrp="1" noChangeArrowheads="1"/>
          </p:cNvSpPr>
          <p:nvPr>
            <p:ph type="dt" sz="half" idx="12"/>
          </p:nvPr>
        </p:nvSpPr>
        <p:spPr>
          <a:ln/>
        </p:spPr>
        <p:txBody>
          <a:bodyPr/>
          <a:lstStyle>
            <a:lvl1pPr>
              <a:defRPr/>
            </a:lvl1pPr>
          </a:lstStyle>
          <a:p>
            <a:fld id="{791BEEE5-D82D-D34F-962C-8CA8B3189276}" type="datetime1">
              <a:rPr lang="en-US"/>
              <a:pPr/>
              <a:t>1/20/12</a:t>
            </a:fld>
            <a:endParaRPr lang="en-US"/>
          </a:p>
        </p:txBody>
      </p:sp>
    </p:spTree>
    <p:extLst>
      <p:ext uri="{BB962C8B-B14F-4D97-AF65-F5344CB8AC3E}">
        <p14:creationId xmlns:p14="http://schemas.microsoft.com/office/powerpoint/2010/main" val="1292124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fld id="{2B27C7FA-2513-F249-A058-724297A8141B}" type="slidenum">
              <a:rPr lang="en-US"/>
              <a:pPr/>
              <a:t>‹#›</a:t>
            </a:fld>
            <a:endParaRPr lang="en-US"/>
          </a:p>
        </p:txBody>
      </p:sp>
      <p:sp>
        <p:nvSpPr>
          <p:cNvPr id="7" name="Rectangle 13"/>
          <p:cNvSpPr>
            <a:spLocks noGrp="1" noChangeArrowheads="1"/>
          </p:cNvSpPr>
          <p:nvPr>
            <p:ph type="dt" sz="half" idx="12"/>
          </p:nvPr>
        </p:nvSpPr>
        <p:spPr>
          <a:ln/>
        </p:spPr>
        <p:txBody>
          <a:bodyPr/>
          <a:lstStyle>
            <a:lvl1pPr>
              <a:defRPr/>
            </a:lvl1pPr>
          </a:lstStyle>
          <a:p>
            <a:fld id="{FA803A63-F0A6-8B48-BF31-8C55AF114690}" type="datetime1">
              <a:rPr lang="en-US"/>
              <a:pPr/>
              <a:t>1/20/12</a:t>
            </a:fld>
            <a:endParaRPr lang="en-US"/>
          </a:p>
        </p:txBody>
      </p:sp>
    </p:spTree>
    <p:extLst>
      <p:ext uri="{BB962C8B-B14F-4D97-AF65-F5344CB8AC3E}">
        <p14:creationId xmlns:p14="http://schemas.microsoft.com/office/powerpoint/2010/main" val="325526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fld id="{DC35D3AB-42C1-3046-BC96-E978B24001E5}" type="slidenum">
              <a:rPr lang="en-US"/>
              <a:pPr/>
              <a:t>‹#›</a:t>
            </a:fld>
            <a:endParaRPr lang="en-US"/>
          </a:p>
        </p:txBody>
      </p:sp>
      <p:sp>
        <p:nvSpPr>
          <p:cNvPr id="7" name="Rectangle 13"/>
          <p:cNvSpPr>
            <a:spLocks noGrp="1" noChangeArrowheads="1"/>
          </p:cNvSpPr>
          <p:nvPr>
            <p:ph type="dt" sz="half" idx="12"/>
          </p:nvPr>
        </p:nvSpPr>
        <p:spPr>
          <a:ln/>
        </p:spPr>
        <p:txBody>
          <a:bodyPr/>
          <a:lstStyle>
            <a:lvl1pPr>
              <a:defRPr/>
            </a:lvl1pPr>
          </a:lstStyle>
          <a:p>
            <a:fld id="{CEF29E31-BC5F-6142-BF23-5AFD46E6AF9A}" type="datetime1">
              <a:rPr lang="en-US"/>
              <a:pPr/>
              <a:t>1/20/12</a:t>
            </a:fld>
            <a:endParaRPr lang="en-US"/>
          </a:p>
        </p:txBody>
      </p:sp>
    </p:spTree>
    <p:extLst>
      <p:ext uri="{BB962C8B-B14F-4D97-AF65-F5344CB8AC3E}">
        <p14:creationId xmlns:p14="http://schemas.microsoft.com/office/powerpoint/2010/main" val="20924469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1026" name="Picture 17" descr="blue bar smal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89820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title"/>
          </p:nvPr>
        </p:nvSpPr>
        <p:spPr bwMode="auto">
          <a:xfrm>
            <a:off x="611188" y="0"/>
            <a:ext cx="802481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nl-NL"/>
              <a:t>Klik om het opmaakprofiel te bewerken</a:t>
            </a:r>
          </a:p>
        </p:txBody>
      </p:sp>
      <p:sp>
        <p:nvSpPr>
          <p:cNvPr id="49158" name="Rectangle 6"/>
          <p:cNvSpPr>
            <a:spLocks noGrp="1" noChangeArrowheads="1"/>
          </p:cNvSpPr>
          <p:nvPr>
            <p:ph type="ftr" sz="quarter" idx="3"/>
          </p:nvPr>
        </p:nvSpPr>
        <p:spPr bwMode="auto">
          <a:xfrm>
            <a:off x="179388" y="6548438"/>
            <a:ext cx="2879725" cy="1873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fontAlgn="auto">
              <a:spcBef>
                <a:spcPts val="0"/>
              </a:spcBef>
              <a:spcAft>
                <a:spcPts val="0"/>
              </a:spcAft>
              <a:defRPr sz="1000">
                <a:latin typeface="+mn-lt"/>
                <a:ea typeface="+mn-ea"/>
                <a:cs typeface="+mn-cs"/>
              </a:defRPr>
            </a:lvl1pPr>
          </a:lstStyle>
          <a:p>
            <a:pPr>
              <a:defRPr/>
            </a:pPr>
            <a:r>
              <a:rPr lang="en-US" dirty="0" smtClean="0"/>
              <a:t>/Department of Computer Science</a:t>
            </a:r>
            <a:endParaRPr lang="en-US" dirty="0"/>
          </a:p>
        </p:txBody>
      </p:sp>
      <p:sp>
        <p:nvSpPr>
          <p:cNvPr id="49159" name="Rectangle 7"/>
          <p:cNvSpPr>
            <a:spLocks noGrp="1" noChangeArrowheads="1"/>
          </p:cNvSpPr>
          <p:nvPr>
            <p:ph type="sldNum" sz="quarter" idx="4"/>
          </p:nvPr>
        </p:nvSpPr>
        <p:spPr bwMode="auto">
          <a:xfrm>
            <a:off x="3670300" y="6567488"/>
            <a:ext cx="576263" cy="1873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800">
                <a:solidFill>
                  <a:schemeClr val="accent2"/>
                </a:solidFill>
              </a:defRPr>
            </a:lvl1pPr>
          </a:lstStyle>
          <a:p>
            <a:fld id="{4C1FD105-A079-704C-8630-83132675AA46}" type="slidenum">
              <a:rPr lang="en-US"/>
              <a:pPr/>
              <a:t>‹#›</a:t>
            </a:fld>
            <a:endParaRPr lang="en-US"/>
          </a:p>
        </p:txBody>
      </p:sp>
      <p:pic>
        <p:nvPicPr>
          <p:cNvPr id="1030" name="Picture 11" descr="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16750" y="6332538"/>
            <a:ext cx="20304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5" name="Rectangle 13"/>
          <p:cNvSpPr>
            <a:spLocks noGrp="1" noChangeArrowheads="1"/>
          </p:cNvSpPr>
          <p:nvPr>
            <p:ph type="dt" sz="half" idx="2"/>
          </p:nvPr>
        </p:nvSpPr>
        <p:spPr bwMode="auto">
          <a:xfrm>
            <a:off x="3130550" y="6567488"/>
            <a:ext cx="539750" cy="1873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800">
                <a:solidFill>
                  <a:schemeClr val="accent2"/>
                </a:solidFill>
              </a:defRPr>
            </a:lvl1pPr>
          </a:lstStyle>
          <a:p>
            <a:fld id="{B603C36A-9BEF-C346-A48B-2CFB412A680E}" type="datetime1">
              <a:rPr lang="en-US"/>
              <a:pPr/>
              <a:t>1/20/12</a:t>
            </a:fld>
            <a:endParaRPr lang="en-US"/>
          </a:p>
        </p:txBody>
      </p:sp>
      <p:sp>
        <p:nvSpPr>
          <p:cNvPr id="1032" name="Rectangle 15"/>
          <p:cNvSpPr>
            <a:spLocks noGrp="1" noChangeArrowheads="1"/>
          </p:cNvSpPr>
          <p:nvPr>
            <p:ph type="body" idx="1"/>
          </p:nvPr>
        </p:nvSpPr>
        <p:spPr bwMode="auto">
          <a:xfrm>
            <a:off x="611188" y="1196975"/>
            <a:ext cx="7993062" cy="454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2800" b="1">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2800" b="1">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2800" b="1">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2800" b="1">
          <a:solidFill>
            <a:schemeClr val="tx2"/>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p:titleStyle>
    <p:bodyStyle>
      <a:lvl1pPr marL="268288" indent="-268288" algn="l" rtl="0" eaLnBrk="0" fontAlgn="base" hangingPunct="0">
        <a:spcBef>
          <a:spcPct val="20000"/>
        </a:spcBef>
        <a:spcAft>
          <a:spcPct val="0"/>
        </a:spcAft>
        <a:buClr>
          <a:schemeClr val="accent1"/>
        </a:buClr>
        <a:buChar char="•"/>
        <a:defRPr sz="2400" b="1">
          <a:solidFill>
            <a:schemeClr val="tx1"/>
          </a:solidFill>
          <a:latin typeface="+mn-lt"/>
          <a:ea typeface="ＭＳ Ｐゴシック" charset="-128"/>
          <a:cs typeface="ＭＳ Ｐゴシック" charset="-128"/>
        </a:defRPr>
      </a:lvl1pPr>
      <a:lvl2pPr marL="534988" indent="-265113" algn="l" rtl="0" eaLnBrk="0" fontAlgn="base" hangingPunct="0">
        <a:spcBef>
          <a:spcPct val="20000"/>
        </a:spcBef>
        <a:spcAft>
          <a:spcPct val="0"/>
        </a:spcAft>
        <a:buClr>
          <a:schemeClr val="tx1"/>
        </a:buClr>
        <a:buChar char="•"/>
        <a:defRPr sz="2200" b="1">
          <a:solidFill>
            <a:schemeClr val="tx1"/>
          </a:solidFill>
          <a:latin typeface="+mn-lt"/>
          <a:ea typeface="ＭＳ Ｐゴシック" charset="-128"/>
        </a:defRPr>
      </a:lvl2pPr>
      <a:lvl3pPr marL="814388" indent="-277813" algn="l" rtl="0" eaLnBrk="0" fontAlgn="base" hangingPunct="0">
        <a:spcBef>
          <a:spcPct val="20000"/>
        </a:spcBef>
        <a:spcAft>
          <a:spcPct val="0"/>
        </a:spcAft>
        <a:buClr>
          <a:schemeClr val="tx1"/>
        </a:buClr>
        <a:buFont typeface="Arial" charset="0"/>
        <a:buChar char="−"/>
        <a:defRPr sz="2200" b="1">
          <a:solidFill>
            <a:schemeClr val="tx1"/>
          </a:solidFill>
          <a:latin typeface="+mn-lt"/>
          <a:ea typeface="ＭＳ Ｐゴシック" charset="-128"/>
        </a:defRPr>
      </a:lvl3pPr>
      <a:lvl4pPr marL="1069975" indent="-254000" algn="l" rtl="0" eaLnBrk="0" fontAlgn="base" hangingPunct="0">
        <a:spcBef>
          <a:spcPct val="20000"/>
        </a:spcBef>
        <a:spcAft>
          <a:spcPct val="0"/>
        </a:spcAft>
        <a:buClr>
          <a:schemeClr val="tx1"/>
        </a:buClr>
        <a:buFont typeface="Arial" charset="0"/>
        <a:buChar char="−"/>
        <a:defRPr sz="2200" b="1">
          <a:solidFill>
            <a:schemeClr val="tx1"/>
          </a:solidFill>
          <a:latin typeface="+mn-lt"/>
          <a:ea typeface="ＭＳ Ｐゴシック" charset="-128"/>
        </a:defRPr>
      </a:lvl4pPr>
      <a:lvl5pPr marL="1349375" indent="-277813" algn="l" rtl="0" eaLnBrk="0" fontAlgn="base" hangingPunct="0">
        <a:spcBef>
          <a:spcPct val="20000"/>
        </a:spcBef>
        <a:spcAft>
          <a:spcPct val="0"/>
        </a:spcAft>
        <a:buClr>
          <a:schemeClr val="tx1"/>
        </a:buClr>
        <a:buFont typeface="Arial" charset="0"/>
        <a:buChar char="−"/>
        <a:defRPr sz="2200" b="1">
          <a:solidFill>
            <a:schemeClr val="tx1"/>
          </a:solidFill>
          <a:latin typeface="+mn-lt"/>
          <a:ea typeface="ＭＳ Ｐゴシック" charset="-128"/>
        </a:defRPr>
      </a:lvl5pPr>
      <a:lvl6pPr marL="1806575" indent="-277813" algn="l" rtl="0" eaLnBrk="1" fontAlgn="base" hangingPunct="1">
        <a:spcBef>
          <a:spcPct val="20000"/>
        </a:spcBef>
        <a:spcAft>
          <a:spcPct val="0"/>
        </a:spcAft>
        <a:buClr>
          <a:schemeClr val="tx1"/>
        </a:buClr>
        <a:buFont typeface="Arial" charset="0"/>
        <a:buChar char="−"/>
        <a:defRPr sz="2200" b="1">
          <a:solidFill>
            <a:schemeClr val="tx1"/>
          </a:solidFill>
          <a:latin typeface="+mn-lt"/>
          <a:ea typeface="ＭＳ Ｐゴシック" charset="-128"/>
        </a:defRPr>
      </a:lvl6pPr>
      <a:lvl7pPr marL="2263775" indent="-277813" algn="l" rtl="0" eaLnBrk="1" fontAlgn="base" hangingPunct="1">
        <a:spcBef>
          <a:spcPct val="20000"/>
        </a:spcBef>
        <a:spcAft>
          <a:spcPct val="0"/>
        </a:spcAft>
        <a:buClr>
          <a:schemeClr val="tx1"/>
        </a:buClr>
        <a:buFont typeface="Arial" charset="0"/>
        <a:buChar char="−"/>
        <a:defRPr sz="2200" b="1">
          <a:solidFill>
            <a:schemeClr val="tx1"/>
          </a:solidFill>
          <a:latin typeface="+mn-lt"/>
          <a:ea typeface="ＭＳ Ｐゴシック" charset="-128"/>
        </a:defRPr>
      </a:lvl7pPr>
      <a:lvl8pPr marL="2720975" indent="-277813" algn="l" rtl="0" eaLnBrk="1" fontAlgn="base" hangingPunct="1">
        <a:spcBef>
          <a:spcPct val="20000"/>
        </a:spcBef>
        <a:spcAft>
          <a:spcPct val="0"/>
        </a:spcAft>
        <a:buClr>
          <a:schemeClr val="tx1"/>
        </a:buClr>
        <a:buFont typeface="Arial" charset="0"/>
        <a:buChar char="−"/>
        <a:defRPr sz="2200" b="1">
          <a:solidFill>
            <a:schemeClr val="tx1"/>
          </a:solidFill>
          <a:latin typeface="+mn-lt"/>
          <a:ea typeface="ＭＳ Ｐゴシック" charset="-128"/>
        </a:defRPr>
      </a:lvl8pPr>
      <a:lvl9pPr marL="3178175" indent="-277813" algn="l" rtl="0" eaLnBrk="1" fontAlgn="base" hangingPunct="1">
        <a:spcBef>
          <a:spcPct val="20000"/>
        </a:spcBef>
        <a:spcAft>
          <a:spcPct val="0"/>
        </a:spcAft>
        <a:buClr>
          <a:schemeClr val="tx1"/>
        </a:buClr>
        <a:buFont typeface="Arial" charset="0"/>
        <a:buChar char="−"/>
        <a:defRPr sz="2200" b="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jp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33.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3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oleObject" Target="file:///\\localhost\Users\debra\onderwijs\2ID55\2011\!OLE_LINK2" TargetMode="External"/><Relationship Id="rId5" Type="http://schemas.openxmlformats.org/officeDocument/2006/relationships/image" Target="../media/image35.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3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3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 Id="rId3" Type="http://schemas.openxmlformats.org/officeDocument/2006/relationships/image" Target="../media/image3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hyperlink" Target="http://gale.win.tue.nl:10080/gale/concept/http://gale.win.tue.nl/thesis/thesi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p:txBody>
          <a:bodyPr/>
          <a:lstStyle/>
          <a:p>
            <a:pPr eaLnBrk="1" hangingPunct="1"/>
            <a:r>
              <a:rPr lang="en-US" dirty="0" smtClean="0">
                <a:latin typeface="Arial" charset="0"/>
                <a:ea typeface="ＭＳ Ｐゴシック" charset="0"/>
                <a:cs typeface="ＭＳ Ｐゴシック" charset="0"/>
              </a:rPr>
              <a:t>A Fully Generic Approach for</a:t>
            </a:r>
            <a:br>
              <a:rPr lang="en-US" dirty="0" smtClean="0">
                <a:latin typeface="Arial" charset="0"/>
                <a:ea typeface="ＭＳ Ｐゴシック" charset="0"/>
                <a:cs typeface="ＭＳ Ｐゴシック" charset="0"/>
              </a:rPr>
            </a:br>
            <a:r>
              <a:rPr lang="en-US" dirty="0" smtClean="0">
                <a:latin typeface="Arial" charset="0"/>
                <a:ea typeface="ＭＳ Ｐゴシック" charset="0"/>
                <a:cs typeface="ＭＳ Ｐゴシック" charset="0"/>
              </a:rPr>
              <a:t>Realizing the Adaptive Web</a:t>
            </a:r>
            <a:endParaRPr lang="en-US" dirty="0">
              <a:latin typeface="Arial" charset="0"/>
              <a:ea typeface="ＭＳ Ｐゴシック" charset="0"/>
              <a:cs typeface="ＭＳ Ｐゴシック" charset="0"/>
            </a:endParaRPr>
          </a:p>
        </p:txBody>
      </p:sp>
      <p:sp>
        <p:nvSpPr>
          <p:cNvPr id="14339" name="Subtitle 2"/>
          <p:cNvSpPr>
            <a:spLocks noGrp="1"/>
          </p:cNvSpPr>
          <p:nvPr>
            <p:ph type="subTitle" idx="1"/>
          </p:nvPr>
        </p:nvSpPr>
        <p:spPr/>
        <p:txBody>
          <a:bodyPr/>
          <a:lstStyle/>
          <a:p>
            <a:pPr eaLnBrk="1" hangingPunct="1"/>
            <a:r>
              <a:rPr lang="en-US" dirty="0">
                <a:latin typeface="Arial" charset="0"/>
                <a:ea typeface="ＭＳ Ｐゴシック" charset="0"/>
                <a:cs typeface="ＭＳ Ｐゴシック" charset="0"/>
              </a:rPr>
              <a:t>Prof. dr. Paul De </a:t>
            </a:r>
            <a:r>
              <a:rPr lang="en-US" dirty="0" smtClean="0">
                <a:latin typeface="Arial" charset="0"/>
                <a:ea typeface="ＭＳ Ｐゴシック" charset="0"/>
                <a:cs typeface="ＭＳ Ｐゴシック" charset="0"/>
              </a:rPr>
              <a:t>Bra</a:t>
            </a:r>
          </a:p>
          <a:p>
            <a:pPr eaLnBrk="1" hangingPunct="1"/>
            <a:r>
              <a:rPr lang="en-US" dirty="0" smtClean="0">
                <a:latin typeface="Arial" charset="0"/>
                <a:ea typeface="ＭＳ Ｐゴシック" charset="0"/>
                <a:cs typeface="ＭＳ Ｐゴシック" charset="0"/>
              </a:rPr>
              <a:t>Ir. David Smits</a:t>
            </a:r>
            <a:endParaRPr lang="en-US" dirty="0">
              <a:latin typeface="Arial" charset="0"/>
              <a:ea typeface="ＭＳ Ｐゴシック" charset="0"/>
              <a:cs typeface="ＭＳ Ｐゴシック" charset="0"/>
            </a:endParaRPr>
          </a:p>
        </p:txBody>
      </p:sp>
      <p:sp>
        <p:nvSpPr>
          <p:cNvPr id="14340" name="TextBox 3"/>
          <p:cNvSpPr txBox="1">
            <a:spLocks noChangeArrowheads="1"/>
          </p:cNvSpPr>
          <p:nvPr/>
        </p:nvSpPr>
        <p:spPr bwMode="auto">
          <a:xfrm>
            <a:off x="-627063" y="1416050"/>
            <a:ext cx="185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nl-NL" sz="180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zz</a:t>
            </a:r>
            <a:endParaRPr lang="en-US" dirty="0"/>
          </a:p>
        </p:txBody>
      </p:sp>
      <p:pic>
        <p:nvPicPr>
          <p:cNvPr id="4" name="Picture 3"/>
          <p:cNvPicPr>
            <a:picLocks noChangeAspect="1"/>
          </p:cNvPicPr>
          <p:nvPr/>
        </p:nvPicPr>
        <p:blipFill>
          <a:blip r:embed="rId3"/>
          <a:stretch>
            <a:fillRect/>
          </a:stretch>
        </p:blipFill>
        <p:spPr>
          <a:xfrm>
            <a:off x="406400" y="0"/>
            <a:ext cx="8311816" cy="6858000"/>
          </a:xfrm>
          <a:prstGeom prst="rect">
            <a:avLst/>
          </a:prstGeom>
        </p:spPr>
      </p:pic>
    </p:spTree>
    <p:extLst>
      <p:ext uri="{BB962C8B-B14F-4D97-AF65-F5344CB8AC3E}">
        <p14:creationId xmlns:p14="http://schemas.microsoft.com/office/powerpoint/2010/main" val="41707657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Intermezzo</a:t>
            </a:r>
            <a:endParaRPr lang="en-US" dirty="0"/>
          </a:p>
        </p:txBody>
      </p:sp>
      <p:sp>
        <p:nvSpPr>
          <p:cNvPr id="3" name="Content Placeholder 2"/>
          <p:cNvSpPr>
            <a:spLocks noGrp="1"/>
          </p:cNvSpPr>
          <p:nvPr>
            <p:ph idx="1"/>
          </p:nvPr>
        </p:nvSpPr>
        <p:spPr/>
        <p:txBody>
          <a:bodyPr/>
          <a:lstStyle/>
          <a:p>
            <a:r>
              <a:rPr lang="en-US" dirty="0" smtClean="0"/>
              <a:t>taxonomy of</a:t>
            </a:r>
            <a:br>
              <a:rPr lang="en-US" dirty="0" smtClean="0"/>
            </a:br>
            <a:r>
              <a:rPr lang="en-US" dirty="0" smtClean="0"/>
              <a:t>adaptation techniques</a:t>
            </a:r>
            <a:br>
              <a:rPr lang="en-US" dirty="0" smtClean="0"/>
            </a:br>
            <a:r>
              <a:rPr lang="en-US" dirty="0" smtClean="0"/>
              <a:t>(</a:t>
            </a:r>
            <a:r>
              <a:rPr lang="en-US" dirty="0" err="1" smtClean="0"/>
              <a:t>Knutov</a:t>
            </a:r>
            <a:r>
              <a:rPr lang="en-US" dirty="0" smtClean="0"/>
              <a:t> et al, 2009)</a:t>
            </a:r>
          </a:p>
          <a:p>
            <a:r>
              <a:rPr lang="en-US" dirty="0" smtClean="0"/>
              <a:t>note: does not cover</a:t>
            </a:r>
            <a:br>
              <a:rPr lang="en-US" dirty="0" smtClean="0"/>
            </a:br>
            <a:r>
              <a:rPr lang="en-US" dirty="0" smtClean="0"/>
              <a:t>user modeling or</a:t>
            </a:r>
            <a:br>
              <a:rPr lang="en-US" dirty="0" smtClean="0"/>
            </a:br>
            <a:r>
              <a:rPr lang="en-US" dirty="0" smtClean="0"/>
              <a:t>adaptation decisions</a:t>
            </a:r>
            <a:endParaRPr lang="en-US" dirty="0"/>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500" y="0"/>
            <a:ext cx="4838700" cy="68278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4333865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Adaptation</a:t>
            </a:r>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1077913"/>
            <a:ext cx="9167813" cy="49672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813209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Lucida Sans Unicode" charset="0"/>
                <a:ea typeface="ＭＳ Ｐゴシック" charset="0"/>
                <a:cs typeface="ＭＳ Ｐゴシック" charset="0"/>
              </a:rPr>
              <a:t>Example of inserting/removing fragments, course “2L690”</a:t>
            </a:r>
            <a:endParaRPr lang="en-US" dirty="0"/>
          </a:p>
        </p:txBody>
      </p:sp>
      <p:sp>
        <p:nvSpPr>
          <p:cNvPr id="3" name="Content Placeholder 2"/>
          <p:cNvSpPr>
            <a:spLocks noGrp="1"/>
          </p:cNvSpPr>
          <p:nvPr>
            <p:ph idx="1"/>
          </p:nvPr>
        </p:nvSpPr>
        <p:spPr/>
        <p:txBody>
          <a:bodyPr/>
          <a:lstStyle/>
          <a:p>
            <a:pPr>
              <a:lnSpc>
                <a:spcPct val="84000"/>
              </a:lnSpc>
              <a:spcBef>
                <a:spcPts val="600"/>
              </a:spcBef>
            </a:pPr>
            <a:r>
              <a:rPr lang="en-GB" dirty="0">
                <a:latin typeface="Lucida Sans Unicode" charset="0"/>
                <a:ea typeface="ＭＳ Ｐゴシック" charset="0"/>
                <a:cs typeface="ＭＳ Ｐゴシック" charset="0"/>
              </a:rPr>
              <a:t>Before reading about </a:t>
            </a:r>
            <a:r>
              <a:rPr lang="en-GB" dirty="0" err="1">
                <a:latin typeface="Lucida Sans Unicode" charset="0"/>
                <a:ea typeface="ＭＳ Ｐゴシック" charset="0"/>
                <a:cs typeface="ＭＳ Ｐゴシック" charset="0"/>
              </a:rPr>
              <a:t>Xanadu</a:t>
            </a:r>
            <a:r>
              <a:rPr lang="en-GB" dirty="0">
                <a:latin typeface="Lucida Sans Unicode" charset="0"/>
                <a:ea typeface="ＭＳ Ｐゴシック" charset="0"/>
                <a:cs typeface="ＭＳ Ｐゴシック" charset="0"/>
              </a:rPr>
              <a:t> the URL page shows:</a:t>
            </a:r>
          </a:p>
          <a:p>
            <a:pPr lvl="1">
              <a:lnSpc>
                <a:spcPct val="84000"/>
              </a:lnSpc>
              <a:spcBef>
                <a:spcPts val="500"/>
              </a:spcBef>
            </a:pPr>
            <a:r>
              <a:rPr lang="en-GB" sz="2000" dirty="0">
                <a:latin typeface="Lucida Sans Unicode" charset="0"/>
                <a:ea typeface="ＭＳ Ｐゴシック" charset="0"/>
              </a:rPr>
              <a:t>…</a:t>
            </a:r>
            <a:br>
              <a:rPr lang="en-GB" sz="2000" dirty="0">
                <a:latin typeface="Lucida Sans Unicode" charset="0"/>
                <a:ea typeface="ＭＳ Ｐゴシック" charset="0"/>
              </a:rPr>
            </a:br>
            <a:r>
              <a:rPr lang="en-GB" sz="2000" dirty="0">
                <a:latin typeface="Lucida Sans Unicode" charset="0"/>
                <a:ea typeface="ＭＳ Ｐゴシック" charset="0"/>
              </a:rPr>
              <a:t>In </a:t>
            </a:r>
            <a:r>
              <a:rPr lang="en-GB" sz="2000" dirty="0" err="1">
                <a:solidFill>
                  <a:srgbClr val="3333CC"/>
                </a:solidFill>
                <a:latin typeface="Lucida Sans Unicode" charset="0"/>
                <a:ea typeface="ＭＳ Ｐゴシック" charset="0"/>
              </a:rPr>
              <a:t>Xanadu</a:t>
            </a:r>
            <a:r>
              <a:rPr lang="en-GB" sz="2000" dirty="0">
                <a:latin typeface="Lucida Sans Unicode" charset="0"/>
                <a:ea typeface="ＭＳ Ｐゴシック" charset="0"/>
              </a:rPr>
              <a:t> (a fully distributed hypertext system, developed by Ted Nelson at Brown University, from 1965 on) there was only one protocol, so that part could be missing.</a:t>
            </a:r>
            <a:br>
              <a:rPr lang="en-GB" sz="2000" dirty="0">
                <a:latin typeface="Lucida Sans Unicode" charset="0"/>
                <a:ea typeface="ＭＳ Ｐゴシック" charset="0"/>
              </a:rPr>
            </a:br>
            <a:r>
              <a:rPr lang="en-GB" sz="2000" dirty="0">
                <a:latin typeface="Lucida Sans Unicode" charset="0"/>
                <a:ea typeface="ＭＳ Ｐゴシック" charset="0"/>
              </a:rPr>
              <a:t>	…</a:t>
            </a:r>
          </a:p>
          <a:p>
            <a:pPr>
              <a:lnSpc>
                <a:spcPct val="84000"/>
              </a:lnSpc>
              <a:spcBef>
                <a:spcPts val="600"/>
              </a:spcBef>
            </a:pPr>
            <a:r>
              <a:rPr lang="en-GB" dirty="0">
                <a:latin typeface="Lucida Sans Unicode" charset="0"/>
                <a:ea typeface="ＭＳ Ｐゴシック" charset="0"/>
                <a:cs typeface="ＭＳ Ｐゴシック" charset="0"/>
              </a:rPr>
              <a:t>After reading about </a:t>
            </a:r>
            <a:r>
              <a:rPr lang="en-GB" dirty="0" err="1">
                <a:latin typeface="Lucida Sans Unicode" charset="0"/>
                <a:ea typeface="ＭＳ Ｐゴシック" charset="0"/>
                <a:cs typeface="ＭＳ Ｐゴシック" charset="0"/>
              </a:rPr>
              <a:t>Xanadu</a:t>
            </a:r>
            <a:r>
              <a:rPr lang="en-GB" dirty="0">
                <a:latin typeface="Lucida Sans Unicode" charset="0"/>
                <a:ea typeface="ＭＳ Ｐゴシック" charset="0"/>
                <a:cs typeface="ＭＳ Ｐゴシック" charset="0"/>
              </a:rPr>
              <a:t> this becomes:</a:t>
            </a:r>
          </a:p>
          <a:p>
            <a:pPr lvl="1">
              <a:lnSpc>
                <a:spcPct val="84000"/>
              </a:lnSpc>
              <a:spcBef>
                <a:spcPts val="500"/>
              </a:spcBef>
            </a:pPr>
            <a:r>
              <a:rPr lang="en-GB" sz="2000" dirty="0">
                <a:latin typeface="Lucida Sans Unicode" charset="0"/>
                <a:ea typeface="ＭＳ Ｐゴシック" charset="0"/>
              </a:rPr>
              <a:t>…</a:t>
            </a:r>
            <a:br>
              <a:rPr lang="en-GB" sz="2000" dirty="0">
                <a:latin typeface="Lucida Sans Unicode" charset="0"/>
                <a:ea typeface="ＭＳ Ｐゴシック" charset="0"/>
              </a:rPr>
            </a:br>
            <a:r>
              <a:rPr lang="en-GB" sz="2000" dirty="0">
                <a:latin typeface="Lucida Sans Unicode" charset="0"/>
                <a:ea typeface="ＭＳ Ｐゴシック" charset="0"/>
              </a:rPr>
              <a:t>In </a:t>
            </a:r>
            <a:r>
              <a:rPr lang="en-GB" sz="2000" dirty="0" err="1">
                <a:solidFill>
                  <a:srgbClr val="990099"/>
                </a:solidFill>
                <a:latin typeface="Lucida Sans Unicode" charset="0"/>
                <a:ea typeface="ＭＳ Ｐゴシック" charset="0"/>
              </a:rPr>
              <a:t>Xanadu</a:t>
            </a:r>
            <a:r>
              <a:rPr lang="en-GB" sz="2000" dirty="0">
                <a:solidFill>
                  <a:srgbClr val="990099"/>
                </a:solidFill>
                <a:latin typeface="Lucida Sans Unicode" charset="0"/>
                <a:ea typeface="ＭＳ Ｐゴシック" charset="0"/>
              </a:rPr>
              <a:t> </a:t>
            </a:r>
            <a:r>
              <a:rPr lang="en-GB" sz="2000" dirty="0">
                <a:latin typeface="Lucida Sans Unicode" charset="0"/>
                <a:ea typeface="ＭＳ Ｐゴシック" charset="0"/>
              </a:rPr>
              <a:t>there was only one protocol, so that part could be missing.</a:t>
            </a:r>
            <a:br>
              <a:rPr lang="en-GB" sz="2000" dirty="0">
                <a:latin typeface="Lucida Sans Unicode" charset="0"/>
                <a:ea typeface="ＭＳ Ｐゴシック" charset="0"/>
              </a:rPr>
            </a:br>
            <a:r>
              <a:rPr lang="en-GB" sz="2000" dirty="0">
                <a:latin typeface="Lucida Sans Unicode" charset="0"/>
                <a:ea typeface="ＭＳ Ｐゴシック" charset="0"/>
              </a:rPr>
              <a:t>	…</a:t>
            </a:r>
            <a:endParaRPr lang="en-US" sz="2000" dirty="0">
              <a:latin typeface="Lucida Sans Unicode" charset="0"/>
              <a:ea typeface="ＭＳ Ｐゴシック" charset="0"/>
            </a:endParaRPr>
          </a:p>
          <a:p>
            <a:pPr marL="0" indent="0">
              <a:buNone/>
            </a:pPr>
            <a:endParaRPr lang="en-US" dirty="0"/>
          </a:p>
          <a:p>
            <a:endParaRPr lang="en-US" dirty="0"/>
          </a:p>
        </p:txBody>
      </p:sp>
    </p:spTree>
    <p:extLst>
      <p:ext uri="{BB962C8B-B14F-4D97-AF65-F5344CB8AC3E}">
        <p14:creationId xmlns:p14="http://schemas.microsoft.com/office/powerpoint/2010/main" val="1017266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Lucida Sans Unicode" charset="0"/>
                <a:ea typeface="ＭＳ Ｐゴシック" charset="0"/>
                <a:cs typeface="ＭＳ Ｐゴシック" charset="0"/>
              </a:rPr>
              <a:t>Stretchtext</a:t>
            </a:r>
            <a:r>
              <a:rPr lang="en-US" dirty="0">
                <a:latin typeface="Lucida Sans Unicode" charset="0"/>
                <a:ea typeface="ＭＳ Ｐゴシック" charset="0"/>
                <a:cs typeface="ＭＳ Ｐゴシック" charset="0"/>
              </a:rPr>
              <a:t> </a:t>
            </a:r>
            <a:r>
              <a:rPr lang="en-US" dirty="0" smtClean="0">
                <a:latin typeface="Lucida Sans Unicode" charset="0"/>
                <a:ea typeface="ＭＳ Ｐゴシック" charset="0"/>
                <a:cs typeface="ＭＳ Ｐゴシック" charset="0"/>
              </a:rPr>
              <a:t>example: the </a:t>
            </a:r>
            <a:r>
              <a:rPr lang="en-US" i="1" dirty="0">
                <a:latin typeface="Lucida Sans Unicode" charset="0"/>
                <a:ea typeface="ＭＳ Ｐゴシック" charset="0"/>
                <a:cs typeface="ＭＳ Ｐゴシック" charset="0"/>
              </a:rPr>
              <a:t>Push</a:t>
            </a:r>
            <a:r>
              <a:rPr lang="en-US" dirty="0">
                <a:latin typeface="Lucida Sans Unicode" charset="0"/>
                <a:ea typeface="ＭＳ Ｐゴシック" charset="0"/>
                <a:cs typeface="ＭＳ Ｐゴシック" charset="0"/>
              </a:rPr>
              <a:t> system</a:t>
            </a:r>
            <a:endParaRPr lang="en-US" dirty="0"/>
          </a:p>
        </p:txBody>
      </p:sp>
      <p:pic>
        <p:nvPicPr>
          <p:cNvPr id="4" name="Picture 8"/>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922146" y="1028699"/>
            <a:ext cx="6964554" cy="5216251"/>
          </a:xfrm>
          <a:prstGeom prst="rect">
            <a:avLst/>
          </a:prstGeom>
        </p:spPr>
      </p:pic>
    </p:spTree>
    <p:extLst>
      <p:ext uri="{BB962C8B-B14F-4D97-AF65-F5344CB8AC3E}">
        <p14:creationId xmlns:p14="http://schemas.microsoft.com/office/powerpoint/2010/main" val="1581803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Lucida Sans Unicode" charset="0"/>
                <a:ea typeface="ＭＳ Ｐゴシック" charset="0"/>
                <a:cs typeface="ＭＳ Ｐゴシック" charset="0"/>
              </a:rPr>
              <a:t>Scaling-based Adaptation</a:t>
            </a:r>
            <a:endParaRPr lang="en-US" dirty="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300" y="1162050"/>
            <a:ext cx="7632700" cy="551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5560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Adaptive Navigation Support</a:t>
            </a:r>
          </a:p>
        </p:txBody>
      </p:sp>
      <p:pic>
        <p:nvPicPr>
          <p:cNvPr id="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6900" y="901700"/>
            <a:ext cx="3530600" cy="1092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200" y="2120900"/>
            <a:ext cx="5791200" cy="4686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632457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Lucida Sans Unicode" charset="0"/>
                <a:ea typeface="ＭＳ Ｐゴシック" charset="0"/>
                <a:cs typeface="ＭＳ Ｐゴシック" charset="0"/>
              </a:rPr>
              <a:t>Example of Direct Guidance</a:t>
            </a:r>
            <a:endParaRPr lang="en-US" dirty="0"/>
          </a:p>
        </p:txBody>
      </p:sp>
      <p:sp>
        <p:nvSpPr>
          <p:cNvPr id="3" name="Content Placeholder 2"/>
          <p:cNvSpPr>
            <a:spLocks noGrp="1"/>
          </p:cNvSpPr>
          <p:nvPr>
            <p:ph idx="1"/>
          </p:nvPr>
        </p:nvSpPr>
        <p:spPr/>
        <p:txBody>
          <a:bodyPr/>
          <a:lstStyle/>
          <a:p>
            <a:r>
              <a:rPr lang="en-GB" dirty="0">
                <a:latin typeface="Lucida Sans Unicode" charset="0"/>
                <a:ea typeface="ＭＳ Ｐゴシック" charset="0"/>
                <a:cs typeface="ＭＳ Ｐゴシック" charset="0"/>
              </a:rPr>
              <a:t>Simple: suggest one best page to go to</a:t>
            </a:r>
          </a:p>
          <a:p>
            <a:pPr lvl="1"/>
            <a:r>
              <a:rPr lang="en-GB" sz="2400" dirty="0" err="1">
                <a:latin typeface="Lucida Sans Unicode" charset="0"/>
                <a:ea typeface="ＭＳ Ｐゴシック" charset="0"/>
              </a:rPr>
              <a:t>Webwatcher</a:t>
            </a:r>
            <a:r>
              <a:rPr lang="en-GB" sz="2400" dirty="0">
                <a:latin typeface="Lucida Sans Unicode" charset="0"/>
                <a:ea typeface="ＭＳ Ｐゴシック" charset="0"/>
              </a:rPr>
              <a:t>:</a:t>
            </a:r>
            <a:br>
              <a:rPr lang="en-GB" sz="2400" dirty="0">
                <a:latin typeface="Lucida Sans Unicode" charset="0"/>
                <a:ea typeface="ＭＳ Ｐゴシック" charset="0"/>
              </a:rPr>
            </a:br>
            <a:r>
              <a:rPr lang="en-GB" sz="2400" dirty="0">
                <a:latin typeface="Lucida Sans Unicode" charset="0"/>
                <a:ea typeface="ＭＳ Ｐゴシック" charset="0"/>
              </a:rPr>
              <a:t>curious eyes</a:t>
            </a:r>
          </a:p>
          <a:p>
            <a:pPr lvl="1"/>
            <a:r>
              <a:rPr lang="en-GB" sz="2400" dirty="0">
                <a:latin typeface="Lucida Sans Unicode" charset="0"/>
                <a:ea typeface="ＭＳ Ｐゴシック" charset="0"/>
              </a:rPr>
              <a:t>Sometimes a</a:t>
            </a:r>
            <a:br>
              <a:rPr lang="en-GB" sz="2400" dirty="0">
                <a:latin typeface="Lucida Sans Unicode" charset="0"/>
                <a:ea typeface="ＭＳ Ｐゴシック" charset="0"/>
              </a:rPr>
            </a:br>
            <a:r>
              <a:rPr lang="en-GB" sz="2400" dirty="0">
                <a:latin typeface="Lucida Sans Unicode" charset="0"/>
                <a:ea typeface="ＭＳ Ｐゴシック" charset="0"/>
              </a:rPr>
              <a:t>“next” button</a:t>
            </a:r>
          </a:p>
          <a:p>
            <a:pPr lvl="1"/>
            <a:r>
              <a:rPr lang="en-GB" sz="2400" dirty="0">
                <a:latin typeface="Lucida Sans Unicode" charset="0"/>
                <a:ea typeface="ＭＳ Ｐゴシック" charset="0"/>
              </a:rPr>
              <a:t>Popular in ITS</a:t>
            </a:r>
            <a:br>
              <a:rPr lang="en-GB" sz="2400" dirty="0">
                <a:latin typeface="Lucida Sans Unicode" charset="0"/>
                <a:ea typeface="ＭＳ Ｐゴシック" charset="0"/>
              </a:rPr>
            </a:br>
            <a:r>
              <a:rPr lang="en-GB" sz="2400" dirty="0">
                <a:latin typeface="Lucida Sans Unicode" charset="0"/>
                <a:ea typeface="ＭＳ Ｐゴシック" charset="0"/>
              </a:rPr>
              <a:t>(sequencing)</a:t>
            </a:r>
          </a:p>
          <a:p>
            <a:endParaRPr lang="en-US" dirty="0">
              <a:latin typeface="Lucida Sans Unicode" charset="0"/>
              <a:ea typeface="ＭＳ Ｐゴシック" charset="0"/>
              <a:cs typeface="ＭＳ Ｐゴシック" charset="0"/>
            </a:endParaRPr>
          </a:p>
          <a:p>
            <a:endParaRPr lang="en-US" dirty="0"/>
          </a:p>
        </p:txBody>
      </p:sp>
      <p:sp>
        <p:nvSpPr>
          <p:cNvPr id="4" name="TextBox 3"/>
          <p:cNvSpPr txBox="1"/>
          <p:nvPr/>
        </p:nvSpPr>
        <p:spPr>
          <a:xfrm>
            <a:off x="431800" y="6223000"/>
            <a:ext cx="184666" cy="369332"/>
          </a:xfrm>
          <a:prstGeom prst="rect">
            <a:avLst/>
          </a:prstGeom>
          <a:noFill/>
        </p:spPr>
        <p:txBody>
          <a:bodyPr wrap="none" rtlCol="0">
            <a:spAutoFit/>
          </a:bodyPr>
          <a:lstStyle/>
          <a:p>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706563"/>
            <a:ext cx="5943600" cy="451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 name="Oval 5"/>
          <p:cNvSpPr/>
          <p:nvPr/>
        </p:nvSpPr>
        <p:spPr>
          <a:xfrm>
            <a:off x="3563888" y="4361161"/>
            <a:ext cx="3168352" cy="576064"/>
          </a:xfrm>
          <a:prstGeom prst="ellipse">
            <a:avLst/>
          </a:prstGeom>
          <a:noFill/>
          <a:ln w="28575" cmpd="sng">
            <a:solidFill>
              <a:srgbClr val="C2004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77610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Lucida Sans Unicode" charset="0"/>
                <a:ea typeface="ＭＳ Ｐゴシック" charset="0"/>
                <a:cs typeface="ＭＳ Ｐゴシック" charset="0"/>
              </a:rPr>
              <a:t>Example: Link Ordering/Sorting</a:t>
            </a:r>
            <a:endParaRPr lang="en-US" dirty="0"/>
          </a:p>
        </p:txBody>
      </p:sp>
      <p:sp>
        <p:nvSpPr>
          <p:cNvPr id="3" name="Content Placeholder 2"/>
          <p:cNvSpPr>
            <a:spLocks noGrp="1"/>
          </p:cNvSpPr>
          <p:nvPr>
            <p:ph idx="1"/>
          </p:nvPr>
        </p:nvSpPr>
        <p:spPr/>
        <p:txBody>
          <a:bodyPr/>
          <a:lstStyle/>
          <a:p>
            <a:r>
              <a:rPr lang="en-GB" dirty="0">
                <a:latin typeface="Lucida Sans Unicode" charset="0"/>
                <a:ea typeface="ＭＳ Ｐゴシック" charset="0"/>
                <a:cs typeface="ＭＳ Ｐゴシック" charset="0"/>
              </a:rPr>
              <a:t>Sorting links from most to least relevant.</a:t>
            </a:r>
          </a:p>
          <a:p>
            <a:pPr lvl="1"/>
            <a:r>
              <a:rPr lang="en-GB" sz="2400" dirty="0">
                <a:latin typeface="Lucida Sans Unicode" charset="0"/>
                <a:ea typeface="ＭＳ Ｐゴシック" charset="0"/>
              </a:rPr>
              <a:t>first introduced in </a:t>
            </a:r>
            <a:r>
              <a:rPr lang="en-GB" sz="2400" dirty="0" err="1">
                <a:latin typeface="Lucida Sans Unicode" charset="0"/>
                <a:ea typeface="ＭＳ Ｐゴシック" charset="0"/>
              </a:rPr>
              <a:t>Hypadapter</a:t>
            </a:r>
            <a:r>
              <a:rPr lang="en-GB" sz="2400" dirty="0">
                <a:latin typeface="Lucida Sans Unicode" charset="0"/>
                <a:ea typeface="ＭＳ Ｐゴシック" charset="0"/>
              </a:rPr>
              <a:t> (Lisp tutor)</a:t>
            </a:r>
          </a:p>
          <a:p>
            <a:pPr lvl="1"/>
            <a:r>
              <a:rPr lang="en-GB" sz="2400" dirty="0">
                <a:latin typeface="Lucida Sans Unicode" charset="0"/>
                <a:ea typeface="ＭＳ Ｐゴシック" charset="0"/>
              </a:rPr>
              <a:t>manual reordering by the user (if supported) can be used as feedback to update the user model</a:t>
            </a:r>
          </a:p>
          <a:p>
            <a:endParaRPr lang="en-US" dirty="0">
              <a:latin typeface="Lucida Sans Unicode" charset="0"/>
              <a:ea typeface="ＭＳ Ｐゴシック" charset="0"/>
              <a:cs typeface="ＭＳ Ｐゴシック" charset="0"/>
            </a:endParaRP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964705"/>
            <a:ext cx="7537450" cy="320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746110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Lucida Sans Unicode" charset="0"/>
                <a:ea typeface="ＭＳ Ｐゴシック" charset="0"/>
                <a:cs typeface="ＭＳ Ｐゴシック" charset="0"/>
              </a:rPr>
              <a:t>Example of Link Hiding</a:t>
            </a:r>
            <a:endParaRPr lang="en-US" dirty="0"/>
          </a:p>
        </p:txBody>
      </p:sp>
      <p:sp>
        <p:nvSpPr>
          <p:cNvPr id="3" name="Content Placeholder 2"/>
          <p:cNvSpPr>
            <a:spLocks noGrp="1"/>
          </p:cNvSpPr>
          <p:nvPr>
            <p:ph idx="1"/>
          </p:nvPr>
        </p:nvSpPr>
        <p:spPr/>
        <p:txBody>
          <a:bodyPr/>
          <a:lstStyle/>
          <a:p>
            <a:r>
              <a:rPr lang="en-US" dirty="0">
                <a:latin typeface="Lucida Sans Unicode" charset="0"/>
                <a:ea typeface="ＭＳ Ｐゴシック" charset="0"/>
                <a:cs typeface="ＭＳ Ｐゴシック" charset="0"/>
              </a:rPr>
              <a:t>Example from AHA!: show only most relevant links.</a:t>
            </a:r>
          </a:p>
          <a:p>
            <a:pPr lvl="1"/>
            <a:r>
              <a:rPr lang="en-US" sz="2400" dirty="0">
                <a:latin typeface="Lucida Sans Unicode" charset="0"/>
                <a:ea typeface="ＭＳ Ｐゴシック" charset="0"/>
                <a:cs typeface="ＭＳ Ｐゴシック" charset="0"/>
              </a:rPr>
              <a:t>should be used </a:t>
            </a:r>
            <a:r>
              <a:rPr lang="ja-JP" altLang="en-US" sz="2400" dirty="0">
                <a:latin typeface="Lucida Sans Unicode" charset="0"/>
                <a:ea typeface="ＭＳ Ｐゴシック" charset="0"/>
                <a:cs typeface="ＭＳ Ｐゴシック" charset="0"/>
              </a:rPr>
              <a:t>“</a:t>
            </a:r>
            <a:r>
              <a:rPr lang="en-US" sz="2400" dirty="0" err="1">
                <a:latin typeface="Lucida Sans Unicode" charset="0"/>
                <a:ea typeface="ＭＳ Ｐゴシック" charset="0"/>
                <a:cs typeface="ＭＳ Ｐゴシック" charset="0"/>
              </a:rPr>
              <a:t>unidirectionally</a:t>
            </a:r>
            <a:r>
              <a:rPr lang="ja-JP" altLang="en-US" sz="2400" dirty="0">
                <a:latin typeface="Lucida Sans Unicode" charset="0"/>
                <a:ea typeface="ＭＳ Ｐゴシック" charset="0"/>
                <a:cs typeface="ＭＳ Ｐゴシック" charset="0"/>
              </a:rPr>
              <a:t>”</a:t>
            </a:r>
            <a:r>
              <a:rPr lang="en-US" sz="2400" dirty="0">
                <a:latin typeface="Lucida Sans Unicode" charset="0"/>
                <a:ea typeface="ＭＳ Ｐゴシック" charset="0"/>
                <a:cs typeface="ＭＳ Ｐゴシック" charset="0"/>
              </a:rPr>
              <a:t>: make more links become available, but never start hiding previously presented links</a:t>
            </a:r>
          </a:p>
          <a:p>
            <a:endParaRPr lang="en-US" dirty="0">
              <a:latin typeface="Lucida Sans Unicode" charset="0"/>
              <a:ea typeface="ＭＳ Ｐゴシック" charset="0"/>
              <a:cs typeface="ＭＳ Ｐゴシック" charset="0"/>
            </a:endParaRPr>
          </a:p>
          <a:p>
            <a:endParaRPr lang="en-US" dirty="0"/>
          </a:p>
        </p:txBody>
      </p:sp>
      <p:pic>
        <p:nvPicPr>
          <p:cNvPr id="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 y="3082156"/>
            <a:ext cx="8826500" cy="196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8450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live in a “one size fits all” world</a:t>
            </a:r>
          </a:p>
        </p:txBody>
      </p:sp>
      <p:sp>
        <p:nvSpPr>
          <p:cNvPr id="3" name="Content Placeholder 2"/>
          <p:cNvSpPr>
            <a:spLocks noGrp="1"/>
          </p:cNvSpPr>
          <p:nvPr>
            <p:ph idx="1"/>
          </p:nvPr>
        </p:nvSpPr>
        <p:spPr>
          <a:xfrm>
            <a:off x="611188" y="1196975"/>
            <a:ext cx="3275012" cy="4541838"/>
          </a:xfrm>
        </p:spPr>
        <p:txBody>
          <a:bodyPr/>
          <a:lstStyle/>
          <a:p>
            <a:r>
              <a:rPr lang="en-US" dirty="0"/>
              <a:t>What’s wrong with this picture?</a:t>
            </a:r>
          </a:p>
          <a:p>
            <a:r>
              <a:rPr lang="en-US" dirty="0"/>
              <a:t>Where else do we see the same problem?</a:t>
            </a:r>
          </a:p>
          <a:p>
            <a:r>
              <a:rPr lang="en-US" dirty="0"/>
              <a:t>What is a common way to overcome this problem?</a:t>
            </a:r>
          </a:p>
          <a:p>
            <a:endParaRPr lang="en-US" dirty="0"/>
          </a:p>
        </p:txBody>
      </p:sp>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l="48050" t="37500"/>
          <a:stretch>
            <a:fillRect/>
          </a:stretch>
        </p:blipFill>
        <p:spPr bwMode="auto">
          <a:xfrm>
            <a:off x="4070350" y="1219200"/>
            <a:ext cx="4730750" cy="4267200"/>
          </a:xfrm>
          <a:prstGeom prst="rect">
            <a:avLst/>
          </a:prstGeom>
          <a:noFill/>
          <a:ln>
            <a:noFill/>
          </a:ln>
          <a:effectLst/>
          <a:extLst>
            <a:ext uri="{909E8E84-426E-40dd-AFC4-6F175D3DCCD1}">
              <a14:hiddenFill xmlns:a14="http://schemas.microsoft.com/office/drawing/2010/main">
                <a:blipFill dpi="0" rotWithShape="0">
                  <a:blip/>
                  <a:srcRect l="48050" t="37500"/>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9588654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Lucida Sans Unicode" charset="0"/>
                <a:ea typeface="ＭＳ Ｐゴシック" charset="0"/>
                <a:cs typeface="ＭＳ Ｐゴシック" charset="0"/>
              </a:rPr>
              <a:t>Example: link </a:t>
            </a:r>
            <a:r>
              <a:rPr lang="en-US" dirty="0">
                <a:latin typeface="Lucida Sans Unicode" charset="0"/>
                <a:ea typeface="ＭＳ Ｐゴシック" charset="0"/>
                <a:cs typeface="ＭＳ Ｐゴシック" charset="0"/>
              </a:rPr>
              <a:t>Annotation in ELM-ART</a:t>
            </a:r>
            <a:endParaRPr lang="en-US" dirty="0"/>
          </a:p>
        </p:txBody>
      </p:sp>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167085"/>
            <a:ext cx="6629400"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080973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Lucida Sans Unicode" charset="0"/>
                <a:ea typeface="ＭＳ Ｐゴシック" charset="0"/>
                <a:cs typeface="ＭＳ Ｐゴシック" charset="0"/>
              </a:rPr>
              <a:t>Example: Link </a:t>
            </a:r>
            <a:r>
              <a:rPr lang="en-US" dirty="0">
                <a:latin typeface="Lucida Sans Unicode" charset="0"/>
                <a:ea typeface="ＭＳ Ｐゴシック" charset="0"/>
                <a:cs typeface="ＭＳ Ｐゴシック" charset="0"/>
              </a:rPr>
              <a:t>Generation in Alice</a:t>
            </a:r>
            <a:endParaRPr lang="en-US" dirty="0"/>
          </a:p>
        </p:txBody>
      </p:sp>
      <p:sp>
        <p:nvSpPr>
          <p:cNvPr id="3" name="TextBox 2"/>
          <p:cNvSpPr txBox="1"/>
          <p:nvPr/>
        </p:nvSpPr>
        <p:spPr>
          <a:xfrm>
            <a:off x="533400" y="3314700"/>
            <a:ext cx="184666" cy="369332"/>
          </a:xfrm>
          <a:prstGeom prst="rect">
            <a:avLst/>
          </a:prstGeom>
          <a:noFill/>
        </p:spPr>
        <p:txBody>
          <a:bodyPr wrap="none" rtlCol="0">
            <a:spAutoFit/>
          </a:bodyPr>
          <a:lstStyle/>
          <a:p>
            <a:endParaRPr lang="en-US"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043463"/>
            <a:ext cx="6629400"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Oval 5"/>
          <p:cNvSpPr>
            <a:spLocks noChangeArrowheads="1"/>
          </p:cNvSpPr>
          <p:nvPr/>
        </p:nvSpPr>
        <p:spPr bwMode="auto">
          <a:xfrm>
            <a:off x="3200400" y="4978400"/>
            <a:ext cx="2209800" cy="1219200"/>
          </a:xfrm>
          <a:prstGeom prst="ellipse">
            <a:avLst/>
          </a:prstGeom>
          <a:noFill/>
          <a:ln w="19050">
            <a:solidFill>
              <a:srgbClr val="C2004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sz="1800"/>
          </a:p>
        </p:txBody>
      </p:sp>
    </p:spTree>
    <p:extLst>
      <p:ext uri="{BB962C8B-B14F-4D97-AF65-F5344CB8AC3E}">
        <p14:creationId xmlns:p14="http://schemas.microsoft.com/office/powerpoint/2010/main" val="2323383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Adaptive Presentation</a:t>
            </a:r>
          </a:p>
        </p:txBody>
      </p:sp>
      <p:sp>
        <p:nvSpPr>
          <p:cNvPr id="3" name="TextBox 2"/>
          <p:cNvSpPr txBox="1"/>
          <p:nvPr/>
        </p:nvSpPr>
        <p:spPr>
          <a:xfrm>
            <a:off x="4876800" y="4495800"/>
            <a:ext cx="184666" cy="369332"/>
          </a:xfrm>
          <a:prstGeom prst="rect">
            <a:avLst/>
          </a:prstGeom>
          <a:noFill/>
        </p:spPr>
        <p:txBody>
          <a:bodyPr wrap="none" rtlCol="0">
            <a:spAutoFit/>
          </a:bodyPr>
          <a:lstStyle/>
          <a:p>
            <a:endParaRPr lang="en-US" dirty="0"/>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00" y="1103313"/>
            <a:ext cx="7073900" cy="5172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9168483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GRAPPLE Project</a:t>
            </a:r>
            <a:endParaRPr lang="en-US" dirty="0"/>
          </a:p>
        </p:txBody>
      </p:sp>
      <p:sp>
        <p:nvSpPr>
          <p:cNvPr id="4" name="Content Placeholder 3"/>
          <p:cNvSpPr>
            <a:spLocks noGrp="1"/>
          </p:cNvSpPr>
          <p:nvPr>
            <p:ph idx="1"/>
          </p:nvPr>
        </p:nvSpPr>
        <p:spPr/>
        <p:txBody>
          <a:bodyPr/>
          <a:lstStyle/>
          <a:p>
            <a:r>
              <a:rPr lang="en-US" dirty="0">
                <a:ea typeface="ＭＳ Ｐゴシック" charset="0"/>
                <a:cs typeface="ＭＳ Ｐゴシック" charset="0"/>
              </a:rPr>
              <a:t>EU FP7 STREP Project</a:t>
            </a:r>
          </a:p>
          <a:p>
            <a:pPr lvl="1"/>
            <a:r>
              <a:rPr lang="en-US" dirty="0">
                <a:ea typeface="ＭＳ Ｐゴシック" charset="0"/>
              </a:rPr>
              <a:t>15 partners from 9 countries</a:t>
            </a:r>
          </a:p>
          <a:p>
            <a:pPr lvl="1"/>
            <a:r>
              <a:rPr lang="en-US" dirty="0">
                <a:ea typeface="ＭＳ Ｐゴシック" charset="0"/>
              </a:rPr>
              <a:t>12 education/research, 3 companies</a:t>
            </a:r>
          </a:p>
          <a:p>
            <a:pPr lvl="1"/>
            <a:r>
              <a:rPr lang="en-US" dirty="0">
                <a:ea typeface="ＭＳ Ｐゴシック" charset="0"/>
              </a:rPr>
              <a:t>budget 5.3 M€, subsidy 3.85 M€</a:t>
            </a:r>
          </a:p>
          <a:p>
            <a:pPr lvl="1"/>
            <a:r>
              <a:rPr lang="en-US" dirty="0">
                <a:ea typeface="ＭＳ Ｐゴシック" charset="0"/>
              </a:rPr>
              <a:t>3 year project, Feb. 2008 to Jan. 2011</a:t>
            </a:r>
          </a:p>
          <a:p>
            <a:pPr lvl="1"/>
            <a:r>
              <a:rPr lang="en-US" dirty="0">
                <a:ea typeface="ＭＳ Ｐゴシック" charset="0"/>
              </a:rPr>
              <a:t>main goal: delivering an </a:t>
            </a:r>
            <a:r>
              <a:rPr lang="en-US" i="1" dirty="0">
                <a:ea typeface="ＭＳ Ｐゴシック" charset="0"/>
              </a:rPr>
              <a:t>integration</a:t>
            </a:r>
            <a:r>
              <a:rPr lang="en-US" dirty="0">
                <a:ea typeface="ＭＳ Ｐゴシック" charset="0"/>
              </a:rPr>
              <a:t> between </a:t>
            </a:r>
            <a:r>
              <a:rPr lang="en-US" i="1" dirty="0">
                <a:ea typeface="ＭＳ Ｐゴシック" charset="0"/>
              </a:rPr>
              <a:t>Learning Management Systems</a:t>
            </a:r>
            <a:r>
              <a:rPr lang="en-US" dirty="0">
                <a:ea typeface="ＭＳ Ｐゴシック" charset="0"/>
              </a:rPr>
              <a:t> and </a:t>
            </a:r>
            <a:r>
              <a:rPr lang="en-US" i="1" dirty="0">
                <a:ea typeface="ＭＳ Ｐゴシック" charset="0"/>
              </a:rPr>
              <a:t>Adaptive Learning </a:t>
            </a:r>
            <a:r>
              <a:rPr lang="en-US" i="1" dirty="0" smtClean="0">
                <a:ea typeface="ＭＳ Ｐゴシック" charset="0"/>
              </a:rPr>
              <a:t>Environments</a:t>
            </a:r>
          </a:p>
          <a:p>
            <a:pPr lvl="1"/>
            <a:r>
              <a:rPr lang="en-US" dirty="0" smtClean="0">
                <a:ea typeface="ＭＳ Ｐゴシック" charset="0"/>
              </a:rPr>
              <a:t>main achievements:</a:t>
            </a:r>
          </a:p>
          <a:p>
            <a:pPr lvl="2"/>
            <a:r>
              <a:rPr lang="en-US" dirty="0" smtClean="0">
                <a:ea typeface="ＭＳ Ｐゴシック" charset="0"/>
              </a:rPr>
              <a:t>a generic and extensible adaptation engine: GALE</a:t>
            </a:r>
          </a:p>
          <a:p>
            <a:pPr lvl="2"/>
            <a:r>
              <a:rPr lang="en-US" dirty="0" smtClean="0">
                <a:ea typeface="ＭＳ Ｐゴシック" charset="0"/>
              </a:rPr>
              <a:t>a generic template-based authoring tool: GAT</a:t>
            </a:r>
          </a:p>
          <a:p>
            <a:pPr lvl="2"/>
            <a:r>
              <a:rPr lang="en-US" dirty="0" smtClean="0">
                <a:ea typeface="ＭＳ Ｐゴシック" charset="0"/>
              </a:rPr>
              <a:t>a generic distributed user model framework: GUMF</a:t>
            </a:r>
          </a:p>
          <a:p>
            <a:pPr lvl="2"/>
            <a:r>
              <a:rPr lang="en-US" dirty="0" smtClean="0">
                <a:ea typeface="ＭＳ Ｐゴシック" charset="0"/>
              </a:rPr>
              <a:t>linking everything together</a:t>
            </a:r>
            <a:endParaRPr lang="en-US" dirty="0">
              <a:ea typeface="ＭＳ Ｐゴシック" charset="0"/>
            </a:endParaRPr>
          </a:p>
          <a:p>
            <a:pPr lvl="1"/>
            <a:endParaRPr lang="en-US" dirty="0">
              <a:ea typeface="ＭＳ Ｐゴシック" charset="0"/>
            </a:endParaRPr>
          </a:p>
          <a:p>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50" y="152400"/>
            <a:ext cx="26098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97049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Oval 2"/>
          <p:cNvSpPr/>
          <p:nvPr/>
        </p:nvSpPr>
        <p:spPr>
          <a:xfrm>
            <a:off x="3995936" y="3501008"/>
            <a:ext cx="1584176" cy="3112517"/>
          </a:xfrm>
          <a:prstGeom prst="ellipse">
            <a:avLst/>
          </a:prstGeom>
          <a:noFill/>
          <a:ln w="28575"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16645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Adaptation (in </a:t>
            </a:r>
            <a:r>
              <a:rPr lang="en-US" dirty="0" smtClean="0"/>
              <a:t>GRAPPLE and elsewhere)</a:t>
            </a:r>
            <a:endParaRPr lang="en-US" dirty="0"/>
          </a:p>
        </p:txBody>
      </p:sp>
      <p:sp>
        <p:nvSpPr>
          <p:cNvPr id="3" name="Content Placeholder 2"/>
          <p:cNvSpPr>
            <a:spLocks noGrp="1"/>
          </p:cNvSpPr>
          <p:nvPr>
            <p:ph idx="1"/>
          </p:nvPr>
        </p:nvSpPr>
        <p:spPr/>
        <p:txBody>
          <a:bodyPr/>
          <a:lstStyle/>
          <a:p>
            <a:r>
              <a:rPr lang="en-US" dirty="0"/>
              <a:t>Information exists</a:t>
            </a:r>
          </a:p>
          <a:p>
            <a:pPr lvl="1"/>
            <a:r>
              <a:rPr lang="en-US" dirty="0"/>
              <a:t>in </a:t>
            </a:r>
            <a:r>
              <a:rPr lang="en-US" i="1" dirty="0">
                <a:solidFill>
                  <a:srgbClr val="FF0000"/>
                </a:solidFill>
              </a:rPr>
              <a:t>concept properties</a:t>
            </a:r>
            <a:r>
              <a:rPr lang="en-US" dirty="0">
                <a:solidFill>
                  <a:srgbClr val="FF0000"/>
                </a:solidFill>
              </a:rPr>
              <a:t> </a:t>
            </a:r>
            <a:r>
              <a:rPr lang="en-US" dirty="0"/>
              <a:t>(title, description, fragments)</a:t>
            </a:r>
          </a:p>
          <a:p>
            <a:pPr lvl="1"/>
            <a:r>
              <a:rPr lang="en-US" dirty="0"/>
              <a:t>in </a:t>
            </a:r>
            <a:r>
              <a:rPr lang="en-US" i="1" dirty="0">
                <a:solidFill>
                  <a:srgbClr val="FF0000"/>
                </a:solidFill>
              </a:rPr>
              <a:t>resources</a:t>
            </a:r>
            <a:r>
              <a:rPr lang="en-US" i="1" dirty="0"/>
              <a:t> </a:t>
            </a:r>
            <a:r>
              <a:rPr lang="en-US" dirty="0"/>
              <a:t>(pages, objects, images, …</a:t>
            </a:r>
          </a:p>
          <a:p>
            <a:pPr marL="0" indent="0">
              <a:buNone/>
            </a:pPr>
            <a:r>
              <a:rPr lang="en-US" dirty="0"/>
              <a:t>	and can be (conditionally) presented</a:t>
            </a:r>
          </a:p>
          <a:p>
            <a:r>
              <a:rPr lang="en-US" dirty="0"/>
              <a:t>Links appear in content and can be adapted (annotated, hidden, adaptive destination)</a:t>
            </a:r>
          </a:p>
          <a:p>
            <a:r>
              <a:rPr lang="en-US" dirty="0"/>
              <a:t>Information and links can be </a:t>
            </a:r>
            <a:r>
              <a:rPr lang="en-US" i="1" dirty="0"/>
              <a:t>generated</a:t>
            </a:r>
            <a:r>
              <a:rPr lang="en-US" dirty="0"/>
              <a:t> through </a:t>
            </a:r>
            <a:r>
              <a:rPr lang="en-US" i="1" dirty="0"/>
              <a:t>views</a:t>
            </a:r>
            <a:endParaRPr lang="en-US" dirty="0"/>
          </a:p>
          <a:p>
            <a:endParaRPr lang="en-US" dirty="0"/>
          </a:p>
        </p:txBody>
      </p:sp>
    </p:spTree>
    <p:extLst>
      <p:ext uri="{BB962C8B-B14F-4D97-AF65-F5344CB8AC3E}">
        <p14:creationId xmlns:p14="http://schemas.microsoft.com/office/powerpoint/2010/main" val="3917559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Lucida Sans Unicode" charset="0"/>
                <a:ea typeface="ＭＳ Ｐゴシック" charset="0"/>
                <a:cs typeface="ＭＳ Ｐゴシック" charset="0"/>
              </a:rPr>
              <a:t>From UM updates to Adaptation</a:t>
            </a:r>
            <a:endParaRPr lang="en-US" dirty="0"/>
          </a:p>
        </p:txBody>
      </p:sp>
      <p:sp>
        <p:nvSpPr>
          <p:cNvPr id="3" name="Content Placeholder 2"/>
          <p:cNvSpPr>
            <a:spLocks noGrp="1"/>
          </p:cNvSpPr>
          <p:nvPr>
            <p:ph idx="1"/>
          </p:nvPr>
        </p:nvSpPr>
        <p:spPr/>
        <p:txBody>
          <a:bodyPr/>
          <a:lstStyle/>
          <a:p>
            <a:pPr>
              <a:lnSpc>
                <a:spcPct val="93000"/>
              </a:lnSpc>
            </a:pPr>
            <a:r>
              <a:rPr lang="en-GB" dirty="0">
                <a:latin typeface="Lucida Sans Unicode" charset="0"/>
                <a:ea typeface="ＭＳ Ｐゴシック" charset="0"/>
                <a:cs typeface="ＭＳ Ｐゴシック" charset="0"/>
              </a:rPr>
              <a:t>Two opposite approaches for adaptation:</a:t>
            </a:r>
          </a:p>
          <a:p>
            <a:pPr>
              <a:lnSpc>
                <a:spcPct val="80000"/>
              </a:lnSpc>
            </a:pPr>
            <a:r>
              <a:rPr lang="en-GB" i="1" dirty="0">
                <a:solidFill>
                  <a:srgbClr val="FF0000"/>
                </a:solidFill>
                <a:latin typeface="Lucida Sans Unicode" charset="0"/>
                <a:ea typeface="ＭＳ Ｐゴシック" charset="0"/>
                <a:cs typeface="ＭＳ Ｐゴシック" charset="0"/>
              </a:rPr>
              <a:t>forward reasoning</a:t>
            </a:r>
            <a:r>
              <a:rPr lang="en-GB" i="1" dirty="0">
                <a:latin typeface="Lucida Sans Unicode" charset="0"/>
                <a:ea typeface="ＭＳ Ｐゴシック" charset="0"/>
                <a:cs typeface="ＭＳ Ｐゴシック" charset="0"/>
              </a:rPr>
              <a:t>:</a:t>
            </a:r>
          </a:p>
          <a:p>
            <a:pPr marL="800100" lvl="1" indent="-342900">
              <a:lnSpc>
                <a:spcPct val="80000"/>
              </a:lnSpc>
              <a:buFont typeface="Arial" charset="0"/>
              <a:buAutoNum type="arabicPeriod"/>
            </a:pPr>
            <a:r>
              <a:rPr lang="en-GB" sz="2000" dirty="0">
                <a:latin typeface="Lucida Sans Unicode" charset="0"/>
                <a:ea typeface="ＭＳ Ｐゴシック" charset="0"/>
              </a:rPr>
              <a:t>register events</a:t>
            </a:r>
          </a:p>
          <a:p>
            <a:pPr marL="800100" lvl="1" indent="-342900">
              <a:lnSpc>
                <a:spcPct val="80000"/>
              </a:lnSpc>
              <a:buFont typeface="Arial" charset="0"/>
              <a:buAutoNum type="arabicPeriod"/>
            </a:pPr>
            <a:r>
              <a:rPr lang="en-GB" sz="2000" dirty="0">
                <a:latin typeface="Lucida Sans Unicode" charset="0"/>
                <a:ea typeface="ＭＳ Ｐゴシック" charset="0"/>
              </a:rPr>
              <a:t>translated events to user model information</a:t>
            </a:r>
          </a:p>
          <a:p>
            <a:pPr marL="800100" lvl="1" indent="-342900">
              <a:lnSpc>
                <a:spcPct val="80000"/>
              </a:lnSpc>
              <a:buFont typeface="Arial" charset="0"/>
              <a:buAutoNum type="arabicPeriod"/>
            </a:pPr>
            <a:r>
              <a:rPr lang="en-GB" sz="2000" dirty="0">
                <a:latin typeface="Lucida Sans Unicode" charset="0"/>
                <a:ea typeface="ＭＳ Ｐゴシック" charset="0"/>
              </a:rPr>
              <a:t>store the user model information</a:t>
            </a:r>
          </a:p>
          <a:p>
            <a:pPr marL="800100" lvl="1" indent="-342900">
              <a:lnSpc>
                <a:spcPct val="80000"/>
              </a:lnSpc>
              <a:buFont typeface="Arial" charset="0"/>
              <a:buAutoNum type="arabicPeriod"/>
            </a:pPr>
            <a:r>
              <a:rPr lang="en-GB" sz="2000" dirty="0">
                <a:latin typeface="Lucida Sans Unicode" charset="0"/>
                <a:ea typeface="ＭＳ Ｐゴシック" charset="0"/>
              </a:rPr>
              <a:t>adaptation based directly on user model information</a:t>
            </a:r>
          </a:p>
          <a:p>
            <a:pPr>
              <a:lnSpc>
                <a:spcPct val="80000"/>
              </a:lnSpc>
            </a:pPr>
            <a:r>
              <a:rPr lang="en-GB" i="1" dirty="0">
                <a:solidFill>
                  <a:srgbClr val="FF0000"/>
                </a:solidFill>
                <a:latin typeface="Lucida Sans Unicode" charset="0"/>
                <a:ea typeface="ＭＳ Ｐゴシック" charset="0"/>
                <a:cs typeface="ＭＳ Ｐゴシック" charset="0"/>
              </a:rPr>
              <a:t>backward reasoning</a:t>
            </a:r>
            <a:r>
              <a:rPr lang="en-GB" i="1" dirty="0">
                <a:latin typeface="Lucida Sans Unicode" charset="0"/>
                <a:ea typeface="ＭＳ Ｐゴシック" charset="0"/>
                <a:cs typeface="ＭＳ Ｐゴシック" charset="0"/>
              </a:rPr>
              <a:t>:</a:t>
            </a:r>
          </a:p>
          <a:p>
            <a:pPr marL="800100" lvl="1" indent="-342900">
              <a:lnSpc>
                <a:spcPct val="80000"/>
              </a:lnSpc>
              <a:buFont typeface="Arial" charset="0"/>
              <a:buAutoNum type="arabicPeriod"/>
            </a:pPr>
            <a:r>
              <a:rPr lang="en-GB" sz="2000" dirty="0">
                <a:latin typeface="Lucida Sans Unicode" charset="0"/>
                <a:ea typeface="ＭＳ Ｐゴシック" charset="0"/>
              </a:rPr>
              <a:t>register events</a:t>
            </a:r>
          </a:p>
          <a:p>
            <a:pPr marL="800100" lvl="1" indent="-342900">
              <a:lnSpc>
                <a:spcPct val="80000"/>
              </a:lnSpc>
              <a:buFont typeface="Arial" charset="0"/>
              <a:buAutoNum type="arabicPeriod"/>
            </a:pPr>
            <a:r>
              <a:rPr lang="en-GB" sz="2000" dirty="0">
                <a:latin typeface="Lucida Sans Unicode" charset="0"/>
                <a:ea typeface="ＭＳ Ｐゴシック" charset="0"/>
              </a:rPr>
              <a:t>store rules to deduce user model information from events</a:t>
            </a:r>
          </a:p>
          <a:p>
            <a:pPr marL="800100" lvl="1" indent="-342900">
              <a:lnSpc>
                <a:spcPct val="80000"/>
              </a:lnSpc>
              <a:buFont typeface="Arial" charset="0"/>
              <a:buAutoNum type="arabicPeriod"/>
            </a:pPr>
            <a:r>
              <a:rPr lang="en-GB" sz="2000" dirty="0">
                <a:latin typeface="Lucida Sans Unicode" charset="0"/>
                <a:ea typeface="ＭＳ Ｐゴシック" charset="0"/>
              </a:rPr>
              <a:t>store rules to deduce adaptation from user model information</a:t>
            </a:r>
          </a:p>
          <a:p>
            <a:pPr marL="800100" lvl="1" indent="-342900">
              <a:lnSpc>
                <a:spcPct val="80000"/>
              </a:lnSpc>
              <a:buFont typeface="Arial" charset="0"/>
              <a:buAutoNum type="arabicPeriod"/>
            </a:pPr>
            <a:r>
              <a:rPr lang="en-GB" sz="2000" dirty="0">
                <a:latin typeface="Lucida Sans Unicode" charset="0"/>
                <a:ea typeface="ＭＳ Ｐゴシック" charset="0"/>
              </a:rPr>
              <a:t>performing adaptation requires backward reasoning: decide which user model information is needed and then deduce which event information is needed for that.</a:t>
            </a:r>
          </a:p>
          <a:p>
            <a:pPr>
              <a:lnSpc>
                <a:spcPct val="80000"/>
              </a:lnSpc>
            </a:pPr>
            <a:endParaRPr lang="en-US" sz="2000" dirty="0">
              <a:latin typeface="Lucida Sans Unicode" charset="0"/>
              <a:ea typeface="ＭＳ Ｐゴシック" charset="0"/>
              <a:cs typeface="ＭＳ Ｐゴシック" charset="0"/>
            </a:endParaRPr>
          </a:p>
          <a:p>
            <a:endParaRPr lang="en-US" dirty="0"/>
          </a:p>
        </p:txBody>
      </p:sp>
    </p:spTree>
    <p:extLst>
      <p:ext uri="{BB962C8B-B14F-4D97-AF65-F5344CB8AC3E}">
        <p14:creationId xmlns:p14="http://schemas.microsoft.com/office/powerpoint/2010/main" val="1063164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When</a:t>
            </a:r>
            <a:r>
              <a:rPr lang="en-US" dirty="0"/>
              <a:t> to perform Adaptation?</a:t>
            </a:r>
            <a:endParaRPr lang="en-US" i="1" dirty="0"/>
          </a:p>
        </p:txBody>
      </p:sp>
      <p:sp>
        <p:nvSpPr>
          <p:cNvPr id="3" name="Content Placeholder 2"/>
          <p:cNvSpPr>
            <a:spLocks noGrp="1"/>
          </p:cNvSpPr>
          <p:nvPr>
            <p:ph idx="1"/>
          </p:nvPr>
        </p:nvSpPr>
        <p:spPr/>
        <p:txBody>
          <a:bodyPr/>
          <a:lstStyle/>
          <a:p>
            <a:r>
              <a:rPr lang="en-US" dirty="0"/>
              <a:t>Two choices:</a:t>
            </a:r>
          </a:p>
          <a:p>
            <a:pPr lvl="1"/>
            <a:r>
              <a:rPr lang="en-US" dirty="0"/>
              <a:t>Upon concept/page access </a:t>
            </a:r>
            <a:r>
              <a:rPr lang="en-US" i="1" dirty="0"/>
              <a:t>first</a:t>
            </a:r>
            <a:r>
              <a:rPr lang="en-US" dirty="0"/>
              <a:t> perform UM update, </a:t>
            </a:r>
            <a:r>
              <a:rPr lang="en-US" i="1" dirty="0"/>
              <a:t>second</a:t>
            </a:r>
            <a:r>
              <a:rPr lang="en-US" dirty="0"/>
              <a:t> perform adaptation (</a:t>
            </a:r>
            <a:r>
              <a:rPr lang="en-US" dirty="0">
                <a:solidFill>
                  <a:srgbClr val="FF0000"/>
                </a:solidFill>
              </a:rPr>
              <a:t>to the </a:t>
            </a:r>
            <a:r>
              <a:rPr lang="en-US" i="1" dirty="0">
                <a:solidFill>
                  <a:srgbClr val="FF0000"/>
                </a:solidFill>
              </a:rPr>
              <a:t>new</a:t>
            </a:r>
            <a:r>
              <a:rPr lang="en-US" dirty="0">
                <a:solidFill>
                  <a:srgbClr val="FF0000"/>
                </a:solidFill>
              </a:rPr>
              <a:t> UM state</a:t>
            </a:r>
            <a:r>
              <a:rPr lang="en-US" dirty="0"/>
              <a:t>)</a:t>
            </a:r>
          </a:p>
          <a:p>
            <a:pPr lvl="1"/>
            <a:r>
              <a:rPr lang="en-US" dirty="0"/>
              <a:t>Upon concept/page access </a:t>
            </a:r>
            <a:r>
              <a:rPr lang="en-US" i="1" dirty="0"/>
              <a:t>first</a:t>
            </a:r>
            <a:r>
              <a:rPr lang="en-US" dirty="0"/>
              <a:t> perform </a:t>
            </a:r>
            <a:r>
              <a:rPr lang="en-US" dirty="0" smtClean="0"/>
              <a:t>adaptation</a:t>
            </a:r>
            <a:br>
              <a:rPr lang="en-US" dirty="0" smtClean="0"/>
            </a:br>
            <a:r>
              <a:rPr lang="en-US" dirty="0" smtClean="0"/>
              <a:t>(</a:t>
            </a:r>
            <a:r>
              <a:rPr lang="en-US" dirty="0">
                <a:solidFill>
                  <a:srgbClr val="FF0000"/>
                </a:solidFill>
              </a:rPr>
              <a:t>to the </a:t>
            </a:r>
            <a:r>
              <a:rPr lang="en-US" i="1" dirty="0">
                <a:solidFill>
                  <a:srgbClr val="FF0000"/>
                </a:solidFill>
              </a:rPr>
              <a:t>old</a:t>
            </a:r>
            <a:r>
              <a:rPr lang="en-US" dirty="0">
                <a:solidFill>
                  <a:srgbClr val="FF0000"/>
                </a:solidFill>
              </a:rPr>
              <a:t> UM state</a:t>
            </a:r>
            <a:r>
              <a:rPr lang="en-US" dirty="0"/>
              <a:t>), </a:t>
            </a:r>
            <a:r>
              <a:rPr lang="en-US" i="1" dirty="0"/>
              <a:t>second</a:t>
            </a:r>
            <a:r>
              <a:rPr lang="en-US" dirty="0"/>
              <a:t> perform UM update</a:t>
            </a:r>
          </a:p>
          <a:p>
            <a:r>
              <a:rPr lang="en-US" dirty="0"/>
              <a:t>Which choice is best, and why?</a:t>
            </a:r>
          </a:p>
          <a:p>
            <a:endParaRPr lang="en-US" dirty="0"/>
          </a:p>
        </p:txBody>
      </p:sp>
    </p:spTree>
    <p:extLst>
      <p:ext uri="{BB962C8B-B14F-4D97-AF65-F5344CB8AC3E}">
        <p14:creationId xmlns:p14="http://schemas.microsoft.com/office/powerpoint/2010/main" val="2119304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GRAPPLE Adaptation </a:t>
            </a:r>
            <a:r>
              <a:rPr lang="en-US" dirty="0" smtClean="0"/>
              <a:t>Engine (GALE)</a:t>
            </a:r>
            <a:endParaRPr lang="en-US" dirty="0"/>
          </a:p>
        </p:txBody>
      </p:sp>
      <p:sp>
        <p:nvSpPr>
          <p:cNvPr id="3" name="Content Placeholder 2"/>
          <p:cNvSpPr>
            <a:spLocks noGrp="1"/>
          </p:cNvSpPr>
          <p:nvPr>
            <p:ph idx="1"/>
          </p:nvPr>
        </p:nvSpPr>
        <p:spPr/>
        <p:txBody>
          <a:bodyPr/>
          <a:lstStyle/>
          <a:p>
            <a:r>
              <a:rPr lang="en-US" dirty="0"/>
              <a:t>Concept access </a:t>
            </a:r>
            <a:r>
              <a:rPr lang="en-US" dirty="0">
                <a:sym typeface="Wingdings"/>
              </a:rPr>
              <a:t></a:t>
            </a:r>
          </a:p>
          <a:p>
            <a:pPr marL="971550" lvl="1" indent="-514350">
              <a:buFont typeface="+mj-lt"/>
              <a:buAutoNum type="arabicPeriod"/>
            </a:pPr>
            <a:r>
              <a:rPr lang="en-US" dirty="0">
                <a:sym typeface="Wingdings"/>
              </a:rPr>
              <a:t>user model updates (execute event code)</a:t>
            </a:r>
          </a:p>
          <a:p>
            <a:pPr marL="971550" lvl="1" indent="-514350">
              <a:buFont typeface="+mj-lt"/>
              <a:buAutoNum type="arabicPeriod"/>
            </a:pPr>
            <a:r>
              <a:rPr lang="en-US" dirty="0">
                <a:sym typeface="Wingdings"/>
              </a:rPr>
              <a:t>determine adaptive layout</a:t>
            </a:r>
          </a:p>
          <a:p>
            <a:pPr marL="971550" lvl="1" indent="-514350">
              <a:buFont typeface="+mj-lt"/>
              <a:buAutoNum type="arabicPeriod"/>
            </a:pPr>
            <a:r>
              <a:rPr lang="en-US" dirty="0">
                <a:sym typeface="Wingdings"/>
              </a:rPr>
              <a:t>retrieve and adapt a “page” (xml file)</a:t>
            </a:r>
          </a:p>
          <a:p>
            <a:pPr marL="1371600" lvl="2" indent="-514350"/>
            <a:r>
              <a:rPr lang="en-US" dirty="0">
                <a:sym typeface="Wingdings"/>
              </a:rPr>
              <a:t>conditional inclusion of fragments/objects</a:t>
            </a:r>
          </a:p>
          <a:p>
            <a:pPr marL="1371600" lvl="2" indent="-514350"/>
            <a:r>
              <a:rPr lang="en-US" dirty="0">
                <a:sym typeface="Wingdings"/>
              </a:rPr>
              <a:t>adapt </a:t>
            </a:r>
            <a:r>
              <a:rPr lang="en-US" dirty="0" err="1">
                <a:sym typeface="Wingdings"/>
              </a:rPr>
              <a:t>destination+presentation</a:t>
            </a:r>
            <a:r>
              <a:rPr lang="en-US" dirty="0">
                <a:sym typeface="Wingdings"/>
              </a:rPr>
              <a:t> of links</a:t>
            </a:r>
          </a:p>
          <a:p>
            <a:pPr marL="971550" lvl="1" indent="-514350">
              <a:buFont typeface="+mj-lt"/>
              <a:buAutoNum type="arabicPeriod"/>
            </a:pPr>
            <a:r>
              <a:rPr lang="en-US" dirty="0">
                <a:sym typeface="Wingdings"/>
              </a:rPr>
              <a:t>generate additional parts: header, footer, accordion menu, …</a:t>
            </a:r>
          </a:p>
          <a:p>
            <a:endParaRPr lang="en-US" dirty="0"/>
          </a:p>
        </p:txBody>
      </p:sp>
    </p:spTree>
    <p:extLst>
      <p:ext uri="{BB962C8B-B14F-4D97-AF65-F5344CB8AC3E}">
        <p14:creationId xmlns:p14="http://schemas.microsoft.com/office/powerpoint/2010/main" val="23225888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66700"/>
            <a:ext cx="9144000" cy="6302590"/>
          </a:xfrm>
          <a:prstGeom prst="rect">
            <a:avLst/>
          </a:prstGeom>
        </p:spPr>
      </p:pic>
      <p:sp>
        <p:nvSpPr>
          <p:cNvPr id="5" name="Oval 4"/>
          <p:cNvSpPr/>
          <p:nvPr/>
        </p:nvSpPr>
        <p:spPr>
          <a:xfrm>
            <a:off x="899592" y="5085184"/>
            <a:ext cx="2592288" cy="792088"/>
          </a:xfrm>
          <a:prstGeom prst="ellipse">
            <a:avLst/>
          </a:prstGeom>
          <a:noFill/>
          <a:ln w="28575" cmpd="sng">
            <a:solidFill>
              <a:srgbClr val="C2004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6" name="Oval 5"/>
          <p:cNvSpPr/>
          <p:nvPr/>
        </p:nvSpPr>
        <p:spPr>
          <a:xfrm>
            <a:off x="3045892" y="411584"/>
            <a:ext cx="5767908" cy="2268116"/>
          </a:xfrm>
          <a:prstGeom prst="ellipse">
            <a:avLst/>
          </a:prstGeom>
          <a:noFill/>
          <a:ln w="28575" cmpd="sng">
            <a:solidFill>
              <a:srgbClr val="C2004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7" name="Oval 6"/>
          <p:cNvSpPr/>
          <p:nvPr/>
        </p:nvSpPr>
        <p:spPr>
          <a:xfrm>
            <a:off x="696392" y="538584"/>
            <a:ext cx="3100908" cy="2636416"/>
          </a:xfrm>
          <a:prstGeom prst="ellipse">
            <a:avLst/>
          </a:prstGeom>
          <a:noFill/>
          <a:ln w="28575" cmpd="sng">
            <a:solidFill>
              <a:srgbClr val="C2004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Tree>
    <p:extLst>
      <p:ext uri="{BB962C8B-B14F-4D97-AF65-F5344CB8AC3E}">
        <p14:creationId xmlns:p14="http://schemas.microsoft.com/office/powerpoint/2010/main" val="14069616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Levels of Personalization and Adaptation</a:t>
            </a:r>
            <a:endParaRPr lang="en-US" dirty="0"/>
          </a:p>
        </p:txBody>
      </p:sp>
      <p:sp>
        <p:nvSpPr>
          <p:cNvPr id="3" name="Content Placeholder 2"/>
          <p:cNvSpPr>
            <a:spLocks noGrp="1"/>
          </p:cNvSpPr>
          <p:nvPr>
            <p:ph idx="1"/>
          </p:nvPr>
        </p:nvSpPr>
        <p:spPr>
          <a:xfrm>
            <a:off x="611188" y="1196975"/>
            <a:ext cx="4481512" cy="4541838"/>
          </a:xfrm>
        </p:spPr>
        <p:txBody>
          <a:bodyPr/>
          <a:lstStyle/>
          <a:p>
            <a:r>
              <a:rPr lang="en-US" i="1" dirty="0" smtClean="0"/>
              <a:t>customization</a:t>
            </a:r>
            <a:r>
              <a:rPr lang="en-US" dirty="0" smtClean="0"/>
              <a:t>: different sizes, different options</a:t>
            </a:r>
          </a:p>
          <a:p>
            <a:r>
              <a:rPr lang="en-US" i="1" dirty="0" smtClean="0"/>
              <a:t>adaptability</a:t>
            </a:r>
            <a:r>
              <a:rPr lang="en-US" dirty="0" smtClean="0"/>
              <a:t>: make in one size but with </a:t>
            </a:r>
            <a:r>
              <a:rPr lang="en-US" i="1" dirty="0" smtClean="0"/>
              <a:t>adjustable</a:t>
            </a:r>
            <a:r>
              <a:rPr lang="en-US" dirty="0" smtClean="0"/>
              <a:t> settings</a:t>
            </a:r>
          </a:p>
          <a:p>
            <a:r>
              <a:rPr lang="en-US" i="1" dirty="0" smtClean="0"/>
              <a:t>responsive</a:t>
            </a:r>
            <a:r>
              <a:rPr lang="en-US" dirty="0" smtClean="0"/>
              <a:t>: “automatic” response to commands</a:t>
            </a:r>
          </a:p>
          <a:p>
            <a:r>
              <a:rPr lang="en-US" i="1" dirty="0" smtClean="0"/>
              <a:t>adaptive</a:t>
            </a:r>
            <a:r>
              <a:rPr lang="en-US" dirty="0" smtClean="0"/>
              <a:t>: rules define how the system responds under different circumstances</a:t>
            </a:r>
          </a:p>
          <a:p>
            <a:r>
              <a:rPr lang="en-US" i="1" dirty="0" smtClean="0"/>
              <a:t>intuitive</a:t>
            </a:r>
            <a:r>
              <a:rPr lang="en-US" dirty="0" smtClean="0"/>
              <a:t>: optimal behavior</a:t>
            </a:r>
            <a:br>
              <a:rPr lang="en-US" dirty="0" smtClean="0"/>
            </a:br>
            <a:r>
              <a:rPr lang="en-US" dirty="0" smtClean="0"/>
              <a:t>of system is </a:t>
            </a:r>
            <a:r>
              <a:rPr lang="en-US" i="1" dirty="0" smtClean="0"/>
              <a:t>self-learned</a:t>
            </a:r>
            <a:endParaRPr lang="en-US" i="1" dirty="0"/>
          </a:p>
        </p:txBody>
      </p:sp>
      <p:pic>
        <p:nvPicPr>
          <p:cNvPr id="4" name="Picture 3"/>
          <p:cNvPicPr>
            <a:picLocks noChangeAspect="1"/>
          </p:cNvPicPr>
          <p:nvPr/>
        </p:nvPicPr>
        <p:blipFill>
          <a:blip r:embed="rId3"/>
          <a:stretch>
            <a:fillRect/>
          </a:stretch>
        </p:blipFill>
        <p:spPr>
          <a:xfrm>
            <a:off x="4987925" y="1066800"/>
            <a:ext cx="3648075" cy="4864100"/>
          </a:xfrm>
          <a:prstGeom prst="rect">
            <a:avLst/>
          </a:prstGeom>
        </p:spPr>
      </p:pic>
      <p:pic>
        <p:nvPicPr>
          <p:cNvPr id="5" name="Picture 4"/>
          <p:cNvPicPr>
            <a:picLocks noChangeAspect="1"/>
          </p:cNvPicPr>
          <p:nvPr/>
        </p:nvPicPr>
        <p:blipFill rotWithShape="1">
          <a:blip r:embed="rId4"/>
          <a:srcRect l="14354" r="12800"/>
          <a:stretch/>
        </p:blipFill>
        <p:spPr>
          <a:xfrm>
            <a:off x="5092700" y="1066800"/>
            <a:ext cx="3543299" cy="4864100"/>
          </a:xfrm>
          <a:prstGeom prst="rect">
            <a:avLst/>
          </a:prstGeom>
        </p:spPr>
      </p:pic>
      <p:pic>
        <p:nvPicPr>
          <p:cNvPr id="8" name="Picture 7" descr="koffieapparaa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2700" y="1066800"/>
            <a:ext cx="3683794" cy="4911725"/>
          </a:xfrm>
          <a:prstGeom prst="rect">
            <a:avLst/>
          </a:prstGeom>
        </p:spPr>
      </p:pic>
      <p:pic>
        <p:nvPicPr>
          <p:cNvPr id="9" name="Picture 8"/>
          <p:cNvPicPr>
            <a:picLocks noChangeAspect="1"/>
          </p:cNvPicPr>
          <p:nvPr/>
        </p:nvPicPr>
        <p:blipFill rotWithShape="1">
          <a:blip r:embed="rId6"/>
          <a:srcRect r="17478"/>
          <a:stretch/>
        </p:blipFill>
        <p:spPr>
          <a:xfrm>
            <a:off x="4841607" y="1411288"/>
            <a:ext cx="3934887" cy="4327525"/>
          </a:xfrm>
          <a:prstGeom prst="rect">
            <a:avLst/>
          </a:prstGeom>
        </p:spPr>
      </p:pic>
      <p:pic>
        <p:nvPicPr>
          <p:cNvPr id="11" name="Picture 4"/>
          <p:cNvPicPr>
            <a:picLocks noChangeAspect="1" noChangeArrowheads="1"/>
          </p:cNvPicPr>
          <p:nvPr/>
        </p:nvPicPr>
        <p:blipFill>
          <a:blip r:embed="rId7">
            <a:extLst>
              <a:ext uri="{28A0092B-C50C-407E-A947-70E740481C1C}">
                <a14:useLocalDpi xmlns:a14="http://schemas.microsoft.com/office/drawing/2010/main" val="0"/>
              </a:ext>
            </a:extLst>
          </a:blip>
          <a:srcRect l="58946" t="37402" r="15781" b="57959"/>
          <a:stretch>
            <a:fillRect/>
          </a:stretch>
        </p:blipFill>
        <p:spPr bwMode="auto">
          <a:xfrm>
            <a:off x="5422900" y="2834481"/>
            <a:ext cx="3081338"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46512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500"/>
                                        <p:tgtEl>
                                          <p:spTgt spid="3">
                                            <p:txEl>
                                              <p:pRg st="4" end="4"/>
                                            </p:txEl>
                                          </p:spTgt>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rcRect/>
          <a:stretch>
            <a:fillRect/>
          </a:stretch>
        </p:blipFill>
        <p:spPr bwMode="auto">
          <a:xfrm>
            <a:off x="165100" y="304800"/>
            <a:ext cx="8851900" cy="6184900"/>
          </a:xfrm>
          <a:prstGeom prst="rect">
            <a:avLst/>
          </a:prstGeom>
          <a:noFill/>
          <a:ln>
            <a:noFill/>
          </a:ln>
        </p:spPr>
      </p:pic>
    </p:spTree>
    <p:extLst>
      <p:ext uri="{BB962C8B-B14F-4D97-AF65-F5344CB8AC3E}">
        <p14:creationId xmlns:p14="http://schemas.microsoft.com/office/powerpoint/2010/main" val="7396278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5"/>
          <p:cNvSpPr>
            <a:spLocks noGrp="1"/>
          </p:cNvSpPr>
          <p:nvPr>
            <p:ph type="title"/>
          </p:nvPr>
        </p:nvSpPr>
        <p:spPr/>
        <p:txBody>
          <a:bodyPr/>
          <a:lstStyle/>
          <a:p>
            <a:pPr eaLnBrk="1" hangingPunct="1"/>
            <a:r>
              <a:rPr lang="en-US">
                <a:latin typeface="Arial" charset="0"/>
                <a:ea typeface="ＭＳ Ｐゴシック" charset="0"/>
                <a:cs typeface="ＭＳ Ｐゴシック" charset="0"/>
              </a:rPr>
              <a:t>Logging in (GRAPPLE/GALE)</a:t>
            </a:r>
          </a:p>
        </p:txBody>
      </p:sp>
      <p:sp>
        <p:nvSpPr>
          <p:cNvPr id="109571" name="Content Placeholder 6"/>
          <p:cNvSpPr>
            <a:spLocks noGrp="1"/>
          </p:cNvSpPr>
          <p:nvPr>
            <p:ph idx="1"/>
          </p:nvPr>
        </p:nvSpPr>
        <p:spPr/>
        <p:txBody>
          <a:bodyPr/>
          <a:lstStyle/>
          <a:p>
            <a:pPr eaLnBrk="1" hangingPunct="1"/>
            <a:r>
              <a:rPr lang="en-US" dirty="0">
                <a:latin typeface="Arial" charset="0"/>
                <a:ea typeface="ＭＳ Ｐゴシック" charset="0"/>
                <a:cs typeface="ＭＳ Ｐゴシック" charset="0"/>
              </a:rPr>
              <a:t>GRAPPLE uses Shibboleth </a:t>
            </a:r>
            <a:r>
              <a:rPr lang="en-US" dirty="0" smtClean="0">
                <a:latin typeface="Arial" charset="0"/>
                <a:ea typeface="ＭＳ Ｐゴシック" charset="0"/>
                <a:cs typeface="ＭＳ Ｐゴシック" charset="0"/>
              </a:rPr>
              <a:t>for a </a:t>
            </a:r>
            <a:r>
              <a:rPr lang="en-US" i="1" dirty="0" smtClean="0">
                <a:latin typeface="Arial" charset="0"/>
                <a:ea typeface="ＭＳ Ｐゴシック" charset="0"/>
                <a:cs typeface="ＭＳ Ｐゴシック" charset="0"/>
              </a:rPr>
              <a:t>single </a:t>
            </a:r>
            <a:r>
              <a:rPr lang="en-US" i="1" dirty="0">
                <a:latin typeface="Arial" charset="0"/>
                <a:ea typeface="ＭＳ Ｐゴシック" charset="0"/>
                <a:cs typeface="ＭＳ Ｐゴシック" charset="0"/>
              </a:rPr>
              <a:t>sign-on</a:t>
            </a:r>
            <a:r>
              <a:rPr lang="en-US" dirty="0">
                <a:latin typeface="Arial" charset="0"/>
                <a:ea typeface="ＭＳ Ｐゴシック" charset="0"/>
                <a:cs typeface="ＭＳ Ｐゴシック" charset="0"/>
              </a:rPr>
              <a:t> solution</a:t>
            </a:r>
          </a:p>
          <a:p>
            <a:pPr eaLnBrk="1" hangingPunct="1"/>
            <a:r>
              <a:rPr lang="en-US" dirty="0">
                <a:latin typeface="Arial" charset="0"/>
                <a:ea typeface="ＭＳ Ｐゴシック" charset="0"/>
                <a:cs typeface="ＭＳ Ｐゴシック" charset="0"/>
              </a:rPr>
              <a:t>GALE also has a stand-alone login </a:t>
            </a:r>
            <a:r>
              <a:rPr lang="en-US" dirty="0" smtClean="0">
                <a:latin typeface="Arial" charset="0"/>
                <a:ea typeface="ＭＳ Ｐゴシック" charset="0"/>
                <a:cs typeface="ＭＳ Ｐゴシック" charset="0"/>
              </a:rPr>
              <a:t>handler</a:t>
            </a:r>
            <a:endParaRPr lang="en-US" dirty="0">
              <a:latin typeface="Arial" charset="0"/>
              <a:ea typeface="ＭＳ Ｐゴシック" charset="0"/>
              <a:cs typeface="ＭＳ Ｐゴシック" charset="0"/>
            </a:endParaRPr>
          </a:p>
          <a:p>
            <a:pPr lvl="1" eaLnBrk="1" hangingPunct="1"/>
            <a:r>
              <a:rPr lang="en-US" sz="2400" dirty="0">
                <a:latin typeface="Arial" charset="0"/>
                <a:ea typeface="ＭＳ Ｐゴシック" charset="0"/>
              </a:rPr>
              <a:t>upon first login, create an account</a:t>
            </a:r>
          </a:p>
          <a:p>
            <a:pPr lvl="1" eaLnBrk="1" hangingPunct="1"/>
            <a:r>
              <a:rPr lang="en-US" sz="2400" dirty="0">
                <a:latin typeface="Arial" charset="0"/>
                <a:ea typeface="ＭＳ Ｐゴシック" charset="0"/>
              </a:rPr>
              <a:t>after login, automatic redirect to requested page</a:t>
            </a:r>
          </a:p>
          <a:p>
            <a:pPr lvl="1" eaLnBrk="1" hangingPunct="1"/>
            <a:r>
              <a:rPr lang="en-US" sz="2400" dirty="0">
                <a:latin typeface="Arial" charset="0"/>
                <a:ea typeface="ＭＳ Ｐゴシック" charset="0"/>
              </a:rPr>
              <a:t>supports anonymous </a:t>
            </a:r>
            <a:r>
              <a:rPr lang="en-US" sz="2400" dirty="0" smtClean="0">
                <a:latin typeface="Arial" charset="0"/>
                <a:ea typeface="ＭＳ Ｐゴシック" charset="0"/>
              </a:rPr>
              <a:t>login</a:t>
            </a:r>
          </a:p>
          <a:p>
            <a:pPr eaLnBrk="1" hangingPunct="1"/>
            <a:r>
              <a:rPr lang="en-US" sz="2600" dirty="0" smtClean="0">
                <a:latin typeface="Arial" charset="0"/>
                <a:ea typeface="ＭＳ Ｐゴシック" charset="0"/>
              </a:rPr>
              <a:t>GALE also supports an Open ID login handler</a:t>
            </a:r>
          </a:p>
          <a:p>
            <a:pPr lvl="1" eaLnBrk="1" hangingPunct="1"/>
            <a:r>
              <a:rPr lang="en-US" dirty="0" smtClean="0">
                <a:latin typeface="Arial" charset="0"/>
                <a:ea typeface="ＭＳ Ｐゴシック" charset="0"/>
              </a:rPr>
              <a:t>presents a login form to enter your Open ID</a:t>
            </a:r>
            <a:endParaRPr lang="en-US" dirty="0">
              <a:latin typeface="Arial" charset="0"/>
              <a:ea typeface="ＭＳ Ｐゴシック" charset="0"/>
            </a:endParaRPr>
          </a:p>
          <a:p>
            <a:pPr eaLnBrk="1" hangingPunct="1"/>
            <a:r>
              <a:rPr lang="en-US" dirty="0">
                <a:latin typeface="Arial" charset="0"/>
                <a:ea typeface="ＭＳ Ｐゴシック" charset="0"/>
                <a:cs typeface="ＭＳ Ｐゴシック" charset="0"/>
              </a:rPr>
              <a:t>GALE also supports a “link-login </a:t>
            </a:r>
            <a:r>
              <a:rPr lang="en-US" dirty="0" smtClean="0">
                <a:latin typeface="Arial" charset="0"/>
                <a:ea typeface="ＭＳ Ｐゴシック" charset="0"/>
                <a:cs typeface="ＭＳ Ｐゴシック" charset="0"/>
              </a:rPr>
              <a:t>handler”</a:t>
            </a:r>
            <a:endParaRPr lang="en-US" dirty="0">
              <a:latin typeface="Arial" charset="0"/>
              <a:ea typeface="ＭＳ Ｐゴシック" charset="0"/>
              <a:cs typeface="ＭＳ Ｐゴシック" charset="0"/>
            </a:endParaRPr>
          </a:p>
          <a:p>
            <a:pPr lvl="1" eaLnBrk="1" hangingPunct="1"/>
            <a:r>
              <a:rPr lang="en-US" sz="2400" dirty="0">
                <a:latin typeface="Arial" charset="0"/>
                <a:ea typeface="ＭＳ Ｐゴシック" charset="0"/>
              </a:rPr>
              <a:t>direct login from within an LMS, without </a:t>
            </a:r>
            <a:r>
              <a:rPr lang="en-US" sz="2400" dirty="0" smtClean="0">
                <a:latin typeface="Arial" charset="0"/>
                <a:ea typeface="ＭＳ Ｐゴシック" charset="0"/>
              </a:rPr>
              <a:t>Shibboleth, Open ID or a local account</a:t>
            </a:r>
            <a:endParaRPr lang="en-US" sz="2400" dirty="0">
              <a:latin typeface="Arial" charset="0"/>
              <a:ea typeface="ＭＳ Ｐゴシック" charset="0"/>
            </a:endParaRPr>
          </a:p>
        </p:txBody>
      </p:sp>
    </p:spTree>
    <p:extLst>
      <p:ext uri="{BB962C8B-B14F-4D97-AF65-F5344CB8AC3E}">
        <p14:creationId xmlns:p14="http://schemas.microsoft.com/office/powerpoint/2010/main" val="35525130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quence-cha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143000"/>
            <a:ext cx="8533831" cy="4565600"/>
          </a:xfrm>
          <a:prstGeom prst="rect">
            <a:avLst/>
          </a:prstGeom>
        </p:spPr>
      </p:pic>
      <p:sp>
        <p:nvSpPr>
          <p:cNvPr id="4" name="Title 3"/>
          <p:cNvSpPr>
            <a:spLocks noGrp="1"/>
          </p:cNvSpPr>
          <p:nvPr>
            <p:ph type="title"/>
          </p:nvPr>
        </p:nvSpPr>
        <p:spPr/>
        <p:txBody>
          <a:bodyPr/>
          <a:lstStyle/>
          <a:p>
            <a:r>
              <a:rPr lang="en-US" dirty="0" smtClean="0"/>
              <a:t>The process of user model updates</a:t>
            </a:r>
            <a:endParaRPr lang="en-US" dirty="0"/>
          </a:p>
        </p:txBody>
      </p:sp>
    </p:spTree>
    <p:extLst>
      <p:ext uri="{BB962C8B-B14F-4D97-AF65-F5344CB8AC3E}">
        <p14:creationId xmlns:p14="http://schemas.microsoft.com/office/powerpoint/2010/main" val="16624082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pPr eaLnBrk="1" hangingPunct="1"/>
            <a:r>
              <a:rPr lang="en-US">
                <a:latin typeface="Arial" charset="0"/>
                <a:ea typeface="ＭＳ Ｐゴシック" charset="0"/>
                <a:cs typeface="ＭＳ Ｐゴシック" charset="0"/>
              </a:rPr>
              <a:t>GALE Processors and Modules</a:t>
            </a:r>
          </a:p>
        </p:txBody>
      </p:sp>
      <p:sp>
        <p:nvSpPr>
          <p:cNvPr id="111619" name="Content Placeholder 2"/>
          <p:cNvSpPr>
            <a:spLocks noGrp="1"/>
          </p:cNvSpPr>
          <p:nvPr>
            <p:ph idx="1"/>
          </p:nvPr>
        </p:nvSpPr>
        <p:spPr/>
        <p:txBody>
          <a:bodyPr/>
          <a:lstStyle/>
          <a:p>
            <a:pPr eaLnBrk="1" hangingPunct="1"/>
            <a:r>
              <a:rPr lang="en-US" dirty="0">
                <a:latin typeface="Arial" charset="0"/>
                <a:ea typeface="ＭＳ Ｐゴシック" charset="0"/>
                <a:cs typeface="ＭＳ Ｐゴシック" charset="0"/>
              </a:rPr>
              <a:t>Processors provide the default behavior of GALE</a:t>
            </a:r>
          </a:p>
          <a:p>
            <a:pPr lvl="1" eaLnBrk="1" hangingPunct="1"/>
            <a:r>
              <a:rPr lang="en-US" sz="2000" dirty="0" err="1">
                <a:latin typeface="Arial" charset="0"/>
                <a:ea typeface="ＭＳ Ｐゴシック" charset="0"/>
                <a:cs typeface="ＭＳ Ｐゴシック" charset="0"/>
              </a:rPr>
              <a:t>UpdateProcessor</a:t>
            </a:r>
            <a:r>
              <a:rPr lang="en-US" sz="2000" dirty="0">
                <a:latin typeface="Arial" charset="0"/>
                <a:ea typeface="ＭＳ Ｐゴシック" charset="0"/>
                <a:cs typeface="ＭＳ Ｐゴシック" charset="0"/>
              </a:rPr>
              <a:t>: performs user model updates</a:t>
            </a:r>
          </a:p>
          <a:p>
            <a:pPr lvl="1" eaLnBrk="1" hangingPunct="1"/>
            <a:r>
              <a:rPr lang="en-US" sz="2000" dirty="0" err="1">
                <a:latin typeface="Arial" charset="0"/>
                <a:ea typeface="ＭＳ Ｐゴシック" charset="0"/>
              </a:rPr>
              <a:t>LoadProcessor</a:t>
            </a:r>
            <a:r>
              <a:rPr lang="en-US" sz="2000" dirty="0">
                <a:latin typeface="Arial" charset="0"/>
                <a:ea typeface="ＭＳ Ｐゴシック" charset="0"/>
              </a:rPr>
              <a:t>: makes the resource data available as an input stream</a:t>
            </a:r>
          </a:p>
          <a:p>
            <a:pPr lvl="1" eaLnBrk="1" hangingPunct="1"/>
            <a:r>
              <a:rPr lang="en-US" sz="2000" dirty="0" err="1">
                <a:latin typeface="Arial" charset="0"/>
                <a:ea typeface="ＭＳ Ｐゴシック" charset="0"/>
              </a:rPr>
              <a:t>HTMLProcessor</a:t>
            </a:r>
            <a:r>
              <a:rPr lang="en-US" sz="2000" dirty="0">
                <a:latin typeface="Arial" charset="0"/>
                <a:ea typeface="ＭＳ Ｐゴシック" charset="0"/>
              </a:rPr>
              <a:t>: creates proper XHTML from HTML data</a:t>
            </a:r>
          </a:p>
          <a:p>
            <a:pPr lvl="1" eaLnBrk="1" hangingPunct="1"/>
            <a:r>
              <a:rPr lang="en-US" sz="2000" dirty="0" err="1">
                <a:latin typeface="Arial" charset="0"/>
                <a:ea typeface="ＭＳ Ｐゴシック" charset="0"/>
              </a:rPr>
              <a:t>ParserProcessor</a:t>
            </a:r>
            <a:r>
              <a:rPr lang="en-US" sz="2000" dirty="0">
                <a:latin typeface="Arial" charset="0"/>
                <a:ea typeface="ＭＳ Ｐゴシック" charset="0"/>
              </a:rPr>
              <a:t>: parses XML data of the resource</a:t>
            </a:r>
          </a:p>
          <a:p>
            <a:pPr lvl="1" eaLnBrk="1" hangingPunct="1"/>
            <a:r>
              <a:rPr lang="en-US" sz="2000" dirty="0" err="1">
                <a:latin typeface="Arial" charset="0"/>
                <a:ea typeface="ＭＳ Ｐゴシック" charset="0"/>
              </a:rPr>
              <a:t>XMLProcessor</a:t>
            </a:r>
            <a:r>
              <a:rPr lang="en-US" sz="2000" dirty="0">
                <a:latin typeface="Arial" charset="0"/>
                <a:ea typeface="ＭＳ Ｐゴシック" charset="0"/>
              </a:rPr>
              <a:t>: does the actual content adaptation to any XML document, using a number of modules</a:t>
            </a:r>
          </a:p>
          <a:p>
            <a:pPr lvl="1" eaLnBrk="1" hangingPunct="1"/>
            <a:r>
              <a:rPr lang="en-US" sz="2000" dirty="0" err="1">
                <a:latin typeface="Arial" charset="0"/>
                <a:ea typeface="ＭＳ Ｐゴシック" charset="0"/>
              </a:rPr>
              <a:t>SerializeProcessor</a:t>
            </a:r>
            <a:r>
              <a:rPr lang="en-US" sz="2000" dirty="0">
                <a:latin typeface="Arial" charset="0"/>
                <a:ea typeface="ＭＳ Ｐゴシック" charset="0"/>
              </a:rPr>
              <a:t>: serializes XML data found in the resource back to an input stream</a:t>
            </a:r>
          </a:p>
          <a:p>
            <a:pPr lvl="1" eaLnBrk="1" hangingPunct="1"/>
            <a:r>
              <a:rPr lang="en-US" sz="2000" dirty="0" err="1">
                <a:latin typeface="Arial" charset="0"/>
                <a:ea typeface="ＭＳ Ｐゴシック" charset="0"/>
              </a:rPr>
              <a:t>PluginProcessor</a:t>
            </a:r>
            <a:r>
              <a:rPr lang="en-US" sz="2000" dirty="0">
                <a:latin typeface="Arial" charset="0"/>
                <a:ea typeface="ＭＳ Ｐゴシック" charset="0"/>
              </a:rPr>
              <a:t>: allows plugins to be added, that have direct control over the main output of GALE based on the current concept and user</a:t>
            </a:r>
          </a:p>
          <a:p>
            <a:pPr lvl="1" eaLnBrk="1" hangingPunct="1"/>
            <a:r>
              <a:rPr lang="en-US" sz="2000" dirty="0">
                <a:latin typeface="Arial" charset="0"/>
                <a:ea typeface="ＭＳ Ｐゴシック" charset="0"/>
              </a:rPr>
              <a:t>Sequencing through </a:t>
            </a:r>
            <a:r>
              <a:rPr lang="en-US" sz="2000" dirty="0" smtClean="0">
                <a:latin typeface="Arial" charset="0"/>
                <a:ea typeface="ＭＳ Ｐゴシック" charset="0"/>
              </a:rPr>
              <a:t>a linked list of processors, each “handling” some input and producing some output.</a:t>
            </a:r>
            <a:endParaRPr lang="en-US" sz="2000" dirty="0">
              <a:latin typeface="Arial" charset="0"/>
              <a:ea typeface="ＭＳ Ｐゴシック" charset="0"/>
            </a:endParaRPr>
          </a:p>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6842541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pPr eaLnBrk="1" hangingPunct="1"/>
            <a:r>
              <a:rPr lang="en-US">
                <a:latin typeface="Arial" charset="0"/>
                <a:ea typeface="ＭＳ Ｐゴシック" charset="0"/>
                <a:cs typeface="ＭＳ Ｐゴシック" charset="0"/>
              </a:rPr>
              <a:t>Adaptation: the XMLProcessor</a:t>
            </a:r>
          </a:p>
        </p:txBody>
      </p:sp>
      <p:sp>
        <p:nvSpPr>
          <p:cNvPr id="113667" name="Content Placeholder 2"/>
          <p:cNvSpPr>
            <a:spLocks noGrp="1"/>
          </p:cNvSpPr>
          <p:nvPr>
            <p:ph idx="1"/>
          </p:nvPr>
        </p:nvSpPr>
        <p:spPr/>
        <p:txBody>
          <a:bodyPr/>
          <a:lstStyle/>
          <a:p>
            <a:pPr eaLnBrk="1" hangingPunct="1"/>
            <a:r>
              <a:rPr lang="en-US" dirty="0">
                <a:latin typeface="Arial" charset="0"/>
                <a:ea typeface="ＭＳ Ｐゴシック" charset="0"/>
                <a:cs typeface="ＭＳ Ｐゴシック" charset="0"/>
              </a:rPr>
              <a:t>The </a:t>
            </a:r>
            <a:r>
              <a:rPr lang="en-US" dirty="0" err="1">
                <a:latin typeface="Arial" charset="0"/>
                <a:ea typeface="ＭＳ Ｐゴシック" charset="0"/>
                <a:cs typeface="ＭＳ Ｐゴシック" charset="0"/>
              </a:rPr>
              <a:t>XMLProcessor</a:t>
            </a:r>
            <a:r>
              <a:rPr lang="en-US" dirty="0">
                <a:latin typeface="Arial" charset="0"/>
                <a:ea typeface="ＭＳ Ｐゴシック" charset="0"/>
                <a:cs typeface="ＭＳ Ｐゴシック" charset="0"/>
              </a:rPr>
              <a:t> handles GALE tags through modules:</a:t>
            </a:r>
          </a:p>
          <a:p>
            <a:pPr lvl="1" eaLnBrk="1" hangingPunct="1"/>
            <a:r>
              <a:rPr lang="en-US" sz="2000" dirty="0" err="1">
                <a:latin typeface="Arial" charset="0"/>
                <a:ea typeface="ＭＳ Ｐゴシック" charset="0"/>
              </a:rPr>
              <a:t>IfModule</a:t>
            </a:r>
            <a:r>
              <a:rPr lang="en-US" sz="2000" dirty="0">
                <a:latin typeface="Arial" charset="0"/>
                <a:ea typeface="ＭＳ Ｐゴシック" charset="0"/>
              </a:rPr>
              <a:t>, </a:t>
            </a:r>
            <a:r>
              <a:rPr lang="en-US" sz="2000" dirty="0" err="1">
                <a:latin typeface="Arial" charset="0"/>
                <a:ea typeface="ＭＳ Ｐゴシック" charset="0"/>
              </a:rPr>
              <a:t>ObjectModule</a:t>
            </a:r>
            <a:r>
              <a:rPr lang="en-US" sz="2000" dirty="0">
                <a:latin typeface="Arial" charset="0"/>
                <a:ea typeface="ＭＳ Ｐゴシック" charset="0"/>
              </a:rPr>
              <a:t>: handle conditional inclusion of fragments and objects</a:t>
            </a:r>
          </a:p>
          <a:p>
            <a:pPr lvl="1" eaLnBrk="1" hangingPunct="1"/>
            <a:r>
              <a:rPr lang="en-US" sz="2000" dirty="0" err="1">
                <a:latin typeface="Arial" charset="0"/>
                <a:ea typeface="ＭＳ Ｐゴシック" charset="0"/>
              </a:rPr>
              <a:t>HTMLModule</a:t>
            </a:r>
            <a:r>
              <a:rPr lang="en-US" sz="2000" dirty="0">
                <a:latin typeface="Arial" charset="0"/>
                <a:ea typeface="ＭＳ Ｐゴシック" charset="0"/>
              </a:rPr>
              <a:t>: handles the HTML tag (and e.g. inserts a standard style sheet)</a:t>
            </a:r>
          </a:p>
          <a:p>
            <a:pPr lvl="1" eaLnBrk="1" hangingPunct="1"/>
            <a:r>
              <a:rPr lang="en-US" sz="2000" dirty="0" err="1">
                <a:latin typeface="Arial" charset="0"/>
                <a:ea typeface="ＭＳ Ｐゴシック" charset="0"/>
              </a:rPr>
              <a:t>VariableModule</a:t>
            </a:r>
            <a:r>
              <a:rPr lang="en-US" sz="2000" dirty="0">
                <a:latin typeface="Arial" charset="0"/>
                <a:ea typeface="ＭＳ Ｐゴシック" charset="0"/>
              </a:rPr>
              <a:t> and </a:t>
            </a:r>
            <a:r>
              <a:rPr lang="en-US" sz="2000" dirty="0" err="1">
                <a:latin typeface="Arial" charset="0"/>
                <a:ea typeface="ＭＳ Ｐゴシック" charset="0"/>
              </a:rPr>
              <a:t>AttrVariableModule</a:t>
            </a:r>
            <a:r>
              <a:rPr lang="en-US" sz="2000" dirty="0">
                <a:latin typeface="Arial" charset="0"/>
                <a:ea typeface="ＭＳ Ｐゴシック" charset="0"/>
              </a:rPr>
              <a:t>: return the value of a user model attribute or an expression as simple text or as an XML attribute resp.</a:t>
            </a:r>
          </a:p>
          <a:p>
            <a:pPr lvl="1" eaLnBrk="1" hangingPunct="1"/>
            <a:r>
              <a:rPr lang="en-US" sz="2000" dirty="0" err="1">
                <a:latin typeface="Arial" charset="0"/>
                <a:ea typeface="ＭＳ Ｐゴシック" charset="0"/>
              </a:rPr>
              <a:t>MCModule</a:t>
            </a:r>
            <a:r>
              <a:rPr lang="en-US" sz="2000" dirty="0">
                <a:latin typeface="Arial" charset="0"/>
                <a:ea typeface="ＭＳ Ｐゴシック" charset="0"/>
              </a:rPr>
              <a:t>: creates a multiple choice test (evaluated by a plugin)</a:t>
            </a:r>
          </a:p>
          <a:p>
            <a:pPr lvl="1" eaLnBrk="1" hangingPunct="1"/>
            <a:r>
              <a:rPr lang="en-US" sz="2000" dirty="0" err="1">
                <a:latin typeface="Arial" charset="0"/>
                <a:ea typeface="ＭＳ Ｐゴシック" charset="0"/>
              </a:rPr>
              <a:t>LinkModule</a:t>
            </a:r>
            <a:r>
              <a:rPr lang="en-US" sz="2000" dirty="0">
                <a:latin typeface="Arial" charset="0"/>
                <a:ea typeface="ＭＳ Ｐゴシック" charset="0"/>
              </a:rPr>
              <a:t>: handles link adaptation (see also further</a:t>
            </a:r>
            <a:r>
              <a:rPr lang="en-US" sz="2000" dirty="0" smtClean="0">
                <a:latin typeface="Arial" charset="0"/>
                <a:ea typeface="ＭＳ Ｐゴシック" charset="0"/>
              </a:rPr>
              <a:t>)</a:t>
            </a:r>
          </a:p>
          <a:p>
            <a:pPr lvl="1" eaLnBrk="1" hangingPunct="1"/>
            <a:r>
              <a:rPr lang="en-US" sz="2000" dirty="0" err="1" smtClean="0">
                <a:latin typeface="Arial" charset="0"/>
                <a:ea typeface="ＭＳ Ｐゴシック" charset="0"/>
              </a:rPr>
              <a:t>ForModule</a:t>
            </a:r>
            <a:r>
              <a:rPr lang="en-US" sz="2000" dirty="0" smtClean="0">
                <a:latin typeface="Arial" charset="0"/>
                <a:ea typeface="ＭＳ Ｐゴシック" charset="0"/>
              </a:rPr>
              <a:t>: “copies” a fragment for each element of a list</a:t>
            </a:r>
            <a:br>
              <a:rPr lang="en-US" sz="2000" dirty="0" smtClean="0">
                <a:latin typeface="Arial" charset="0"/>
                <a:ea typeface="ＭＳ Ｐゴシック" charset="0"/>
              </a:rPr>
            </a:br>
            <a:r>
              <a:rPr lang="en-US" sz="2000" dirty="0" smtClean="0">
                <a:latin typeface="Arial" charset="0"/>
                <a:ea typeface="ＭＳ Ｐゴシック" charset="0"/>
              </a:rPr>
              <a:t>(used e.g. for the lists of moons of a planet)</a:t>
            </a:r>
            <a:endParaRPr lang="en-US" sz="2000" dirty="0">
              <a:latin typeface="Arial" charset="0"/>
              <a:ea typeface="ＭＳ Ｐゴシック" charset="0"/>
            </a:endParaRPr>
          </a:p>
          <a:p>
            <a:pPr lvl="1" eaLnBrk="1" hangingPunct="1"/>
            <a:endParaRPr lang="en-US" sz="2000" dirty="0">
              <a:latin typeface="Arial" charset="0"/>
              <a:ea typeface="ＭＳ Ｐゴシック" charset="0"/>
            </a:endParaRPr>
          </a:p>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7432483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Plug-Ins for “special” operations</a:t>
            </a:r>
            <a:endParaRPr lang="en-US" dirty="0"/>
          </a:p>
        </p:txBody>
      </p:sp>
      <p:sp>
        <p:nvSpPr>
          <p:cNvPr id="3" name="Content Placeholder 2"/>
          <p:cNvSpPr>
            <a:spLocks noGrp="1"/>
          </p:cNvSpPr>
          <p:nvPr>
            <p:ph idx="1"/>
          </p:nvPr>
        </p:nvSpPr>
        <p:spPr/>
        <p:txBody>
          <a:bodyPr/>
          <a:lstStyle/>
          <a:p>
            <a:r>
              <a:rPr lang="en-US" dirty="0" smtClean="0"/>
              <a:t>A Plug-In handles a request “completely”. Examples:</a:t>
            </a:r>
          </a:p>
          <a:p>
            <a:pPr lvl="1"/>
            <a:r>
              <a:rPr lang="en-US" i="1" dirty="0" smtClean="0"/>
              <a:t>form</a:t>
            </a:r>
            <a:r>
              <a:rPr lang="en-US" dirty="0" smtClean="0"/>
              <a:t>: allows GALE code execution based on information entered in the form</a:t>
            </a:r>
          </a:p>
          <a:p>
            <a:pPr lvl="1"/>
            <a:r>
              <a:rPr lang="en-US" i="1" dirty="0" smtClean="0"/>
              <a:t>export</a:t>
            </a:r>
            <a:r>
              <a:rPr lang="en-US" dirty="0" smtClean="0"/>
              <a:t>: exports part of the domain model in an XML representation of GALE: GDOM</a:t>
            </a:r>
          </a:p>
          <a:p>
            <a:pPr lvl="2"/>
            <a:r>
              <a:rPr lang="en-US" i="1" dirty="0" smtClean="0"/>
              <a:t>a “root” specifies the start of the concept hierarchy</a:t>
            </a:r>
          </a:p>
          <a:p>
            <a:pPr lvl="1"/>
            <a:r>
              <a:rPr lang="en-US" i="1" dirty="0" smtClean="0"/>
              <a:t>mc</a:t>
            </a:r>
            <a:r>
              <a:rPr lang="en-US" dirty="0" smtClean="0"/>
              <a:t>: used to </a:t>
            </a:r>
            <a:r>
              <a:rPr lang="en-US" i="1" dirty="0" smtClean="0"/>
              <a:t>evaluate</a:t>
            </a:r>
            <a:r>
              <a:rPr lang="en-US" dirty="0" smtClean="0"/>
              <a:t> a multiple choice test</a:t>
            </a:r>
            <a:br>
              <a:rPr lang="en-US" dirty="0" smtClean="0"/>
            </a:br>
            <a:r>
              <a:rPr lang="en-US" dirty="0" smtClean="0"/>
              <a:t>(different from the </a:t>
            </a:r>
            <a:r>
              <a:rPr lang="en-US" i="1" dirty="0" smtClean="0"/>
              <a:t>mc</a:t>
            </a:r>
            <a:r>
              <a:rPr lang="en-US" dirty="0" smtClean="0"/>
              <a:t> module used to </a:t>
            </a:r>
            <a:r>
              <a:rPr lang="en-US" i="1" dirty="0" smtClean="0"/>
              <a:t>generate</a:t>
            </a:r>
            <a:r>
              <a:rPr lang="en-US" dirty="0" smtClean="0"/>
              <a:t> a test)</a:t>
            </a:r>
          </a:p>
          <a:p>
            <a:pPr lvl="1"/>
            <a:r>
              <a:rPr lang="en-US" i="1" dirty="0" smtClean="0"/>
              <a:t>exec</a:t>
            </a:r>
            <a:r>
              <a:rPr lang="en-US" dirty="0" smtClean="0"/>
              <a:t>: used to execute GALE code upon following a link</a:t>
            </a:r>
            <a:br>
              <a:rPr lang="en-US" dirty="0" smtClean="0"/>
            </a:br>
            <a:r>
              <a:rPr lang="en-US" dirty="0" smtClean="0"/>
              <a:t>a page can thus tell the adaptation engine to execute arbitrary code!</a:t>
            </a:r>
          </a:p>
          <a:p>
            <a:pPr lvl="1"/>
            <a:r>
              <a:rPr lang="en-US" i="1" dirty="0" err="1" smtClean="0"/>
              <a:t>ajax</a:t>
            </a:r>
            <a:r>
              <a:rPr lang="en-US" dirty="0" smtClean="0"/>
              <a:t>: used by the </a:t>
            </a:r>
            <a:r>
              <a:rPr lang="en-US" dirty="0" err="1" smtClean="0"/>
              <a:t>ajax</a:t>
            </a:r>
            <a:r>
              <a:rPr lang="en-US" dirty="0" smtClean="0"/>
              <a:t> processor to indicate subsequent document retrieval (returns a new document if something has changed)</a:t>
            </a:r>
            <a:endParaRPr lang="en-US" i="1" dirty="0"/>
          </a:p>
        </p:txBody>
      </p:sp>
    </p:spTree>
    <p:extLst>
      <p:ext uri="{BB962C8B-B14F-4D97-AF65-F5344CB8AC3E}">
        <p14:creationId xmlns:p14="http://schemas.microsoft.com/office/powerpoint/2010/main" val="3323091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pPr eaLnBrk="1" hangingPunct="1"/>
            <a:r>
              <a:rPr lang="en-US">
                <a:latin typeface="Arial" charset="0"/>
                <a:ea typeface="ＭＳ Ｐゴシック" charset="0"/>
                <a:cs typeface="ＭＳ Ｐゴシック" charset="0"/>
              </a:rPr>
              <a:t>Link Adaptation in GALE</a:t>
            </a:r>
          </a:p>
        </p:txBody>
      </p:sp>
      <p:sp>
        <p:nvSpPr>
          <p:cNvPr id="115715" name="Content Placeholder 2"/>
          <p:cNvSpPr>
            <a:spLocks noGrp="1"/>
          </p:cNvSpPr>
          <p:nvPr>
            <p:ph idx="1"/>
          </p:nvPr>
        </p:nvSpPr>
        <p:spPr/>
        <p:txBody>
          <a:bodyPr/>
          <a:lstStyle/>
          <a:p>
            <a:pPr eaLnBrk="1" hangingPunct="1"/>
            <a:r>
              <a:rPr lang="en-US">
                <a:latin typeface="Arial" charset="0"/>
                <a:ea typeface="ＭＳ Ｐゴシック" charset="0"/>
                <a:cs typeface="ＭＳ Ｐゴシック" charset="0"/>
              </a:rPr>
              <a:t>Icons can be displayed around link anchors:</a:t>
            </a:r>
            <a:br>
              <a:rPr lang="en-US">
                <a:latin typeface="Arial" charset="0"/>
                <a:ea typeface="ＭＳ Ｐゴシック" charset="0"/>
                <a:cs typeface="ＭＳ Ｐゴシック" charset="0"/>
              </a:rPr>
            </a:br>
            <a:r>
              <a:rPr lang="en-US" sz="2000">
                <a:latin typeface="Arial" charset="0"/>
                <a:ea typeface="ＭＳ Ｐゴシック" charset="0"/>
                <a:cs typeface="ＭＳ Ｐゴシック" charset="0"/>
              </a:rPr>
              <a:t>&lt;property name="iconList”&gt;&lt;list&gt;</a:t>
            </a:r>
            <a:br>
              <a:rPr lang="en-US" sz="2000">
                <a:latin typeface="Arial" charset="0"/>
                <a:ea typeface="ＭＳ Ｐゴシック" charset="0"/>
                <a:cs typeface="ＭＳ Ｐゴシック" charset="0"/>
              </a:rPr>
            </a:br>
            <a:r>
              <a:rPr lang="en-US" sz="2000">
                <a:latin typeface="Arial" charset="0"/>
                <a:ea typeface="ＭＳ Ｐゴシック" charset="0"/>
                <a:cs typeface="ＭＳ Ｐゴシック" charset="0"/>
              </a:rPr>
              <a:t>   &lt;value&gt;("static-tree-view".equals(gale.currentView()) ?</a:t>
            </a:r>
            <a:br>
              <a:rPr lang="en-US" sz="2000">
                <a:latin typeface="Arial" charset="0"/>
                <a:ea typeface="ＭＳ Ｐゴシック" charset="0"/>
                <a:cs typeface="ＭＳ Ｐゴシック" charset="0"/>
              </a:rPr>
            </a:br>
            <a:r>
              <a:rPr lang="en-US" sz="2000">
                <a:latin typeface="Arial" charset="0"/>
                <a:ea typeface="ＭＳ Ｐゴシック" charset="0"/>
                <a:cs typeface="ＭＳ Ｐゴシック" charset="0"/>
              </a:rPr>
              <a:t>   (${#suitability} ? (${#visited}&gt;0 ?</a:t>
            </a:r>
            <a:br>
              <a:rPr lang="en-US" sz="2000">
                <a:latin typeface="Arial" charset="0"/>
                <a:ea typeface="ＭＳ Ｐゴシック" charset="0"/>
                <a:cs typeface="ＭＳ Ｐゴシック" charset="0"/>
              </a:rPr>
            </a:br>
            <a:r>
              <a:rPr lang="en-US" sz="2000">
                <a:latin typeface="Arial" charset="0"/>
                <a:ea typeface="ＭＳ Ｐゴシック" charset="0"/>
                <a:cs typeface="ＭＳ Ｐゴシック" charset="0"/>
              </a:rPr>
              <a:t>   "pre:gale:/images/WhiteBall.gif” : </a:t>
            </a:r>
            <a:br>
              <a:rPr lang="en-US" sz="2000">
                <a:latin typeface="Arial" charset="0"/>
                <a:ea typeface="ＭＳ Ｐゴシック" charset="0"/>
                <a:cs typeface="ＭＳ Ｐゴシック" charset="0"/>
              </a:rPr>
            </a:br>
            <a:r>
              <a:rPr lang="en-US" sz="2000">
                <a:latin typeface="Arial" charset="0"/>
                <a:ea typeface="ＭＳ Ｐゴシック" charset="0"/>
                <a:cs typeface="ＭＳ Ｐゴシック" charset="0"/>
              </a:rPr>
              <a:t>   "pre:gale:/images/GreenBall.gif” ) : </a:t>
            </a:r>
            <a:br>
              <a:rPr lang="en-US" sz="2000">
                <a:latin typeface="Arial" charset="0"/>
                <a:ea typeface="ＭＳ Ｐゴシック" charset="0"/>
                <a:cs typeface="ＭＳ Ｐゴシック" charset="0"/>
              </a:rPr>
            </a:br>
            <a:r>
              <a:rPr lang="en-US" sz="2000">
                <a:latin typeface="Arial" charset="0"/>
                <a:ea typeface="ＭＳ Ｐゴシック" charset="0"/>
                <a:cs typeface="ＭＳ Ｐゴシック" charset="0"/>
              </a:rPr>
              <a:t>   "pre:gale:/images/RedBall.gif") : null )&lt;/value&gt;</a:t>
            </a:r>
            <a:br>
              <a:rPr lang="en-US" sz="2000">
                <a:latin typeface="Arial" charset="0"/>
                <a:ea typeface="ＭＳ Ｐゴシック" charset="0"/>
                <a:cs typeface="ＭＳ Ｐゴシック" charset="0"/>
              </a:rPr>
            </a:br>
            <a:r>
              <a:rPr lang="en-US" sz="2000">
                <a:latin typeface="Arial" charset="0"/>
                <a:ea typeface="ＭＳ Ｐゴシック" charset="0"/>
                <a:cs typeface="ＭＳ Ｐゴシック" charset="0"/>
              </a:rPr>
              <a:t>&lt;/list&gt;&lt;/property&gt;</a:t>
            </a:r>
          </a:p>
          <a:p>
            <a:pPr lvl="1" eaLnBrk="1" hangingPunct="1"/>
            <a:r>
              <a:rPr lang="en-US" sz="2000">
                <a:latin typeface="Arial" charset="0"/>
                <a:ea typeface="ＭＳ Ｐゴシック" charset="0"/>
              </a:rPr>
              <a:t>In the view “static-tree-view” link anchors are preceded by a green, white or red ball, based on the “suitability” and “visited” attribute values of the current concept.</a:t>
            </a:r>
          </a:p>
          <a:p>
            <a:pPr lvl="1" eaLnBrk="1" hangingPunct="1"/>
            <a:r>
              <a:rPr lang="en-US" sz="2000">
                <a:latin typeface="Arial" charset="0"/>
                <a:ea typeface="ＭＳ Ｐゴシック" charset="0"/>
              </a:rPr>
              <a:t>This definition may be stored in the galeconfig.xml file (which is in </a:t>
            </a:r>
            <a:r>
              <a:rPr lang="en-US" sz="2000" i="1">
                <a:latin typeface="Arial" charset="0"/>
                <a:ea typeface="ＭＳ Ｐゴシック" charset="0"/>
              </a:rPr>
              <a:t>spring </a:t>
            </a:r>
            <a:r>
              <a:rPr lang="en-US" sz="2000">
                <a:latin typeface="Arial" charset="0"/>
                <a:ea typeface="ＭＳ Ｐゴシック" charset="0"/>
              </a:rPr>
              <a:t>format)</a:t>
            </a:r>
          </a:p>
          <a:p>
            <a:pPr lvl="1" eaLnBrk="1" hangingPunct="1"/>
            <a:endParaRPr lang="en-US" sz="2000">
              <a:latin typeface="Arial" charset="0"/>
              <a:ea typeface="ＭＳ Ｐゴシック" charset="0"/>
            </a:endParaRPr>
          </a:p>
          <a:p>
            <a:pPr eaLnBrk="1" hangingPunct="1">
              <a:buFontTx/>
              <a:buNone/>
            </a:pPr>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1314488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pPr eaLnBrk="1" hangingPunct="1"/>
            <a:r>
              <a:rPr lang="en-US">
                <a:latin typeface="Arial" charset="0"/>
                <a:ea typeface="ＭＳ Ｐゴシック" charset="0"/>
                <a:cs typeface="ＭＳ Ｐゴシック" charset="0"/>
              </a:rPr>
              <a:t>Link Adaptation in GALE (cont.)</a:t>
            </a:r>
          </a:p>
        </p:txBody>
      </p:sp>
      <p:sp>
        <p:nvSpPr>
          <p:cNvPr id="117763" name="Content Placeholder 2"/>
          <p:cNvSpPr>
            <a:spLocks noGrp="1"/>
          </p:cNvSpPr>
          <p:nvPr>
            <p:ph idx="1"/>
          </p:nvPr>
        </p:nvSpPr>
        <p:spPr/>
        <p:txBody>
          <a:bodyPr/>
          <a:lstStyle/>
          <a:p>
            <a:pPr eaLnBrk="1" hangingPunct="1"/>
            <a:r>
              <a:rPr lang="en-US" dirty="0">
                <a:latin typeface="Arial" charset="0"/>
                <a:ea typeface="ＭＳ Ｐゴシック" charset="0"/>
                <a:cs typeface="ＭＳ Ｐゴシック" charset="0"/>
              </a:rPr>
              <a:t>The link anchor is of an adaptively determined class:</a:t>
            </a:r>
            <a:endParaRPr lang="en-US" sz="2000" dirty="0">
              <a:latin typeface="Arial" charset="0"/>
              <a:ea typeface="ＭＳ Ｐゴシック" charset="0"/>
              <a:cs typeface="ＭＳ Ｐゴシック" charset="0"/>
            </a:endParaRPr>
          </a:p>
          <a:p>
            <a:pPr lvl="1" eaLnBrk="1" hangingPunct="1"/>
            <a:r>
              <a:rPr lang="en-US" sz="2000" dirty="0">
                <a:latin typeface="Arial" charset="0"/>
                <a:ea typeface="ＭＳ Ｐゴシック" charset="0"/>
              </a:rPr>
              <a:t>A style sheet (default </a:t>
            </a:r>
            <a:r>
              <a:rPr lang="en-US" sz="2000" dirty="0" err="1">
                <a:latin typeface="Arial" charset="0"/>
                <a:ea typeface="ＭＳ Ｐゴシック" charset="0"/>
              </a:rPr>
              <a:t>gale.css</a:t>
            </a:r>
            <a:r>
              <a:rPr lang="en-US" sz="2000" dirty="0">
                <a:latin typeface="Arial" charset="0"/>
                <a:ea typeface="ＭＳ Ｐゴシック" charset="0"/>
              </a:rPr>
              <a:t>) defines the actual presentation for each link class.</a:t>
            </a:r>
          </a:p>
          <a:p>
            <a:pPr lvl="1" eaLnBrk="1" hangingPunct="1"/>
            <a:r>
              <a:rPr lang="en-US" sz="2000" dirty="0">
                <a:latin typeface="Arial" charset="0"/>
                <a:ea typeface="ＭＳ Ｐゴシック" charset="0"/>
              </a:rPr>
              <a:t>The default presentation is good = </a:t>
            </a:r>
            <a:r>
              <a:rPr lang="en-US" sz="2000" dirty="0">
                <a:solidFill>
                  <a:schemeClr val="bg1"/>
                </a:solidFill>
                <a:latin typeface="Arial" charset="0"/>
                <a:ea typeface="ＭＳ Ｐゴシック" charset="0"/>
              </a:rPr>
              <a:t>blue</a:t>
            </a:r>
            <a:r>
              <a:rPr lang="en-US" sz="2000" dirty="0">
                <a:latin typeface="Arial" charset="0"/>
                <a:ea typeface="ＭＳ Ｐゴシック" charset="0"/>
              </a:rPr>
              <a:t>, neutral = </a:t>
            </a:r>
            <a:r>
              <a:rPr lang="en-US" sz="2000" dirty="0">
                <a:solidFill>
                  <a:srgbClr val="660066"/>
                </a:solidFill>
                <a:latin typeface="Arial" charset="0"/>
                <a:ea typeface="ＭＳ Ｐゴシック" charset="0"/>
              </a:rPr>
              <a:t>purple</a:t>
            </a:r>
            <a:r>
              <a:rPr lang="en-US" sz="2000" dirty="0">
                <a:latin typeface="Arial" charset="0"/>
                <a:ea typeface="ＭＳ Ｐゴシック" charset="0"/>
              </a:rPr>
              <a:t>, bad = </a:t>
            </a:r>
            <a:r>
              <a:rPr lang="en-US" sz="2000" dirty="0">
                <a:solidFill>
                  <a:srgbClr val="000000"/>
                </a:solidFill>
                <a:latin typeface="Arial" charset="0"/>
                <a:ea typeface="ＭＳ Ｐゴシック" charset="0"/>
              </a:rPr>
              <a:t>black</a:t>
            </a:r>
          </a:p>
          <a:p>
            <a:pPr lvl="1" eaLnBrk="1" hangingPunct="1"/>
            <a:r>
              <a:rPr lang="en-US" sz="2000" dirty="0">
                <a:latin typeface="Arial" charset="0"/>
                <a:ea typeface="ＭＳ Ｐゴシック" charset="0"/>
              </a:rPr>
              <a:t>deviation from the default goes into </a:t>
            </a:r>
            <a:r>
              <a:rPr lang="en-US" sz="2000" dirty="0" err="1">
                <a:latin typeface="Arial" charset="0"/>
                <a:ea typeface="ＭＳ Ｐゴシック" charset="0"/>
              </a:rPr>
              <a:t>galeconfig.xml</a:t>
            </a:r>
            <a:endParaRPr lang="en-US" sz="2000" dirty="0">
              <a:latin typeface="Arial" charset="0"/>
              <a:ea typeface="ＭＳ Ｐゴシック" charset="0"/>
            </a:endParaRPr>
          </a:p>
          <a:p>
            <a:pPr lvl="1" eaLnBrk="1" hangingPunct="1"/>
            <a:r>
              <a:rPr lang="en-US" sz="2000" dirty="0">
                <a:latin typeface="Arial" charset="0"/>
                <a:ea typeface="ＭＳ Ｐゴシック" charset="0"/>
              </a:rPr>
              <a:t>&lt;property name="</a:t>
            </a:r>
            <a:r>
              <a:rPr lang="en-US" sz="2000" dirty="0" err="1">
                <a:latin typeface="Arial" charset="0"/>
                <a:ea typeface="ＭＳ Ｐゴシック" charset="0"/>
              </a:rPr>
              <a:t>defaultExpr</a:t>
            </a:r>
            <a:r>
              <a:rPr lang="en-US" sz="2000" dirty="0">
                <a:latin typeface="Arial" charset="0"/>
                <a:ea typeface="ＭＳ Ｐゴシック" charset="0"/>
              </a:rPr>
              <a:t>" value=“( ${#suitability} ?</a:t>
            </a:r>
            <a:br>
              <a:rPr lang="en-US" sz="2000" dirty="0">
                <a:latin typeface="Arial" charset="0"/>
                <a:ea typeface="ＭＳ Ｐゴシック" charset="0"/>
              </a:rPr>
            </a:br>
            <a:r>
              <a:rPr lang="en-US" sz="2000" dirty="0">
                <a:latin typeface="Arial" charset="0"/>
                <a:ea typeface="ＭＳ Ｐゴシック" charset="0"/>
              </a:rPr>
              <a:t>(${#visited}&gt;0 ? \"neutral\” : \"good\” ) : \"bad\” ) " /&gt;</a:t>
            </a:r>
          </a:p>
          <a:p>
            <a:pPr lvl="1" eaLnBrk="1" hangingPunct="1"/>
            <a:r>
              <a:rPr lang="en-US" sz="2000" dirty="0">
                <a:latin typeface="Arial" charset="0"/>
                <a:ea typeface="ＭＳ Ｐゴシック" charset="0"/>
              </a:rPr>
              <a:t>This default can also be changed by changing the value of the #</a:t>
            </a:r>
            <a:r>
              <a:rPr lang="en-US" sz="2000" dirty="0" err="1">
                <a:latin typeface="Arial" charset="0"/>
                <a:ea typeface="ＭＳ Ｐゴシック" charset="0"/>
              </a:rPr>
              <a:t>link.classexpr</a:t>
            </a:r>
            <a:r>
              <a:rPr lang="en-US" sz="2000" dirty="0">
                <a:latin typeface="Arial" charset="0"/>
                <a:ea typeface="ＭＳ Ｐゴシック" charset="0"/>
              </a:rPr>
              <a:t> attribute</a:t>
            </a:r>
          </a:p>
          <a:p>
            <a:pPr lvl="1" eaLnBrk="1" hangingPunct="1"/>
            <a:r>
              <a:rPr lang="en-US" sz="2000" dirty="0">
                <a:latin typeface="Arial" charset="0"/>
                <a:ea typeface="ＭＳ Ｐゴシック" charset="0"/>
              </a:rPr>
              <a:t>presentation attributes can be “inherited” from a special layout concept (or layout attributes of a parent concept)</a:t>
            </a:r>
          </a:p>
          <a:p>
            <a:pPr lvl="1" eaLnBrk="1" hangingPunct="1"/>
            <a:endParaRPr lang="en-US" sz="2000" dirty="0">
              <a:latin typeface="Arial" charset="0"/>
              <a:ea typeface="ＭＳ Ｐゴシック" charset="0"/>
            </a:endParaRPr>
          </a:p>
          <a:p>
            <a:pPr lvl="1" eaLnBrk="1" hangingPunct="1"/>
            <a:endParaRPr lang="en-US" sz="2000" dirty="0">
              <a:latin typeface="Arial" charset="0"/>
              <a:ea typeface="ＭＳ Ｐゴシック" charset="0"/>
            </a:endParaRPr>
          </a:p>
        </p:txBody>
      </p:sp>
    </p:spTree>
    <p:extLst>
      <p:ext uri="{BB962C8B-B14F-4D97-AF65-F5344CB8AC3E}">
        <p14:creationId xmlns:p14="http://schemas.microsoft.com/office/powerpoint/2010/main" val="20674161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pPr eaLnBrk="1" hangingPunct="1"/>
            <a:r>
              <a:rPr lang="en-US">
                <a:latin typeface="Arial" charset="0"/>
                <a:ea typeface="ＭＳ Ｐゴシック" charset="0"/>
                <a:cs typeface="ＭＳ Ｐゴシック" charset="0"/>
              </a:rPr>
              <a:t>Creating GALE Applications</a:t>
            </a:r>
          </a:p>
        </p:txBody>
      </p:sp>
      <p:sp>
        <p:nvSpPr>
          <p:cNvPr id="119811" name="Content Placeholder 2"/>
          <p:cNvSpPr>
            <a:spLocks noGrp="1"/>
          </p:cNvSpPr>
          <p:nvPr>
            <p:ph idx="1"/>
          </p:nvPr>
        </p:nvSpPr>
        <p:spPr/>
        <p:txBody>
          <a:bodyPr/>
          <a:lstStyle/>
          <a:p>
            <a:pPr eaLnBrk="1" hangingPunct="1"/>
            <a:r>
              <a:rPr lang="en-US" dirty="0">
                <a:latin typeface="Arial" charset="0"/>
                <a:ea typeface="ＭＳ Ｐゴシック" charset="0"/>
                <a:cs typeface="ＭＳ Ｐゴシック" charset="0"/>
              </a:rPr>
              <a:t>Creating a </a:t>
            </a:r>
            <a:r>
              <a:rPr lang="en-US" i="1" dirty="0">
                <a:latin typeface="Arial" charset="0"/>
                <a:ea typeface="ＭＳ Ｐゴシック" charset="0"/>
                <a:cs typeface="ＭＳ Ｐゴシック" charset="0"/>
              </a:rPr>
              <a:t>conceptual structure</a:t>
            </a:r>
            <a:r>
              <a:rPr lang="en-US" dirty="0">
                <a:latin typeface="Arial" charset="0"/>
                <a:ea typeface="ＭＳ Ｐゴシック" charset="0"/>
                <a:cs typeface="ＭＳ Ｐゴシック" charset="0"/>
              </a:rPr>
              <a:t>:</a:t>
            </a:r>
          </a:p>
          <a:p>
            <a:pPr lvl="1" eaLnBrk="1" hangingPunct="1"/>
            <a:r>
              <a:rPr lang="en-US" sz="2400" dirty="0">
                <a:latin typeface="Arial" charset="0"/>
                <a:ea typeface="ＭＳ Ｐゴシック" charset="0"/>
              </a:rPr>
              <a:t>domain model (concepts, conceptual relationships like “is-a”, “part-of”, etc.)</a:t>
            </a:r>
          </a:p>
          <a:p>
            <a:pPr lvl="1" eaLnBrk="1" hangingPunct="1"/>
            <a:r>
              <a:rPr lang="en-US" sz="2400" i="1" dirty="0">
                <a:latin typeface="Arial" charset="0"/>
                <a:ea typeface="ＭＳ Ｐゴシック" charset="0"/>
              </a:rPr>
              <a:t>conceptual adaptation model</a:t>
            </a:r>
            <a:r>
              <a:rPr lang="en-US" sz="2400" dirty="0">
                <a:latin typeface="Arial" charset="0"/>
                <a:ea typeface="ＭＳ Ｐゴシック" charset="0"/>
              </a:rPr>
              <a:t> (pedagogical relationships like “prerequisite”</a:t>
            </a:r>
            <a:r>
              <a:rPr lang="en-US" sz="2400" dirty="0" smtClean="0">
                <a:latin typeface="Arial" charset="0"/>
                <a:ea typeface="ＭＳ Ｐゴシック" charset="0"/>
              </a:rPr>
              <a:t>)</a:t>
            </a:r>
          </a:p>
          <a:p>
            <a:pPr lvl="2" eaLnBrk="1" hangingPunct="1"/>
            <a:r>
              <a:rPr lang="en-US" sz="2400" dirty="0" smtClean="0">
                <a:latin typeface="Arial" charset="0"/>
                <a:ea typeface="ＭＳ Ｐゴシック" charset="0"/>
              </a:rPr>
              <a:t>using a graphical tool GAT or</a:t>
            </a:r>
          </a:p>
          <a:p>
            <a:pPr lvl="2" eaLnBrk="1" hangingPunct="1"/>
            <a:r>
              <a:rPr lang="en-US" sz="2400" dirty="0" smtClean="0">
                <a:latin typeface="Arial" charset="0"/>
                <a:ea typeface="ＭＳ Ｐゴシック" charset="0"/>
              </a:rPr>
              <a:t>using the adaptation language GAM</a:t>
            </a:r>
            <a:endParaRPr lang="en-US" sz="2400" dirty="0">
              <a:latin typeface="Arial" charset="0"/>
              <a:ea typeface="ＭＳ Ｐゴシック" charset="0"/>
            </a:endParaRPr>
          </a:p>
          <a:p>
            <a:pPr eaLnBrk="1" hangingPunct="1"/>
            <a:r>
              <a:rPr lang="en-US" dirty="0">
                <a:latin typeface="Arial" charset="0"/>
                <a:ea typeface="ＭＳ Ｐゴシック" charset="0"/>
                <a:cs typeface="ＭＳ Ｐゴシック" charset="0"/>
              </a:rPr>
              <a:t>Creating </a:t>
            </a:r>
            <a:r>
              <a:rPr lang="en-US" i="1" dirty="0">
                <a:latin typeface="Arial" charset="0"/>
                <a:ea typeface="ＭＳ Ｐゴシック" charset="0"/>
                <a:cs typeface="ＭＳ Ｐゴシック" charset="0"/>
              </a:rPr>
              <a:t>content</a:t>
            </a:r>
            <a:r>
              <a:rPr lang="en-US" dirty="0">
                <a:latin typeface="Arial" charset="0"/>
                <a:ea typeface="ＭＳ Ｐゴシック" charset="0"/>
                <a:cs typeface="ＭＳ Ｐゴシック" charset="0"/>
              </a:rPr>
              <a:t> as a “website”:</a:t>
            </a:r>
          </a:p>
          <a:p>
            <a:pPr lvl="1" eaLnBrk="1" hangingPunct="1"/>
            <a:r>
              <a:rPr lang="en-US" sz="2400" dirty="0">
                <a:latin typeface="Arial" charset="0"/>
                <a:ea typeface="ＭＳ Ｐゴシック" charset="0"/>
              </a:rPr>
              <a:t>any XML format is supported, but XHTML is most commonly used</a:t>
            </a:r>
          </a:p>
          <a:p>
            <a:pPr lvl="1" eaLnBrk="1" hangingPunct="1"/>
            <a:r>
              <a:rPr lang="en-US" sz="2400" dirty="0">
                <a:latin typeface="Arial" charset="0"/>
                <a:ea typeface="ＭＳ Ｐゴシック" charset="0"/>
              </a:rPr>
              <a:t>use “gale” name space for </a:t>
            </a:r>
            <a:r>
              <a:rPr lang="en-US" sz="2400" i="1" dirty="0">
                <a:latin typeface="Arial" charset="0"/>
                <a:ea typeface="ＭＳ Ｐゴシック" charset="0"/>
              </a:rPr>
              <a:t>adaptive elements</a:t>
            </a:r>
            <a:endParaRPr lang="en-US" sz="2400" dirty="0">
              <a:latin typeface="Arial" charset="0"/>
              <a:ea typeface="ＭＳ Ｐゴシック" charset="0"/>
            </a:endParaRPr>
          </a:p>
          <a:p>
            <a:pPr eaLnBrk="1" hangingPunct="1">
              <a:buFontTx/>
              <a:buNone/>
            </a:pP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7061696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pPr eaLnBrk="1" hangingPunct="1"/>
            <a:r>
              <a:rPr lang="en-US" dirty="0" smtClean="0">
                <a:latin typeface="Arial" charset="0"/>
                <a:ea typeface="ＭＳ Ｐゴシック" charset="0"/>
                <a:cs typeface="ＭＳ Ｐゴシック" charset="0"/>
              </a:rPr>
              <a:t>Two Types </a:t>
            </a:r>
            <a:r>
              <a:rPr lang="en-US" dirty="0">
                <a:latin typeface="Arial" charset="0"/>
                <a:ea typeface="ＭＳ Ｐゴシック" charset="0"/>
                <a:cs typeface="ＭＳ Ｐゴシック" charset="0"/>
              </a:rPr>
              <a:t>of Authoring</a:t>
            </a:r>
          </a:p>
        </p:txBody>
      </p:sp>
      <p:sp>
        <p:nvSpPr>
          <p:cNvPr id="121859" name="Content Placeholder 2"/>
          <p:cNvSpPr>
            <a:spLocks noGrp="1"/>
          </p:cNvSpPr>
          <p:nvPr>
            <p:ph idx="1"/>
          </p:nvPr>
        </p:nvSpPr>
        <p:spPr/>
        <p:txBody>
          <a:bodyPr/>
          <a:lstStyle/>
          <a:p>
            <a:pPr eaLnBrk="1" hangingPunct="1"/>
            <a:r>
              <a:rPr lang="en-US" dirty="0">
                <a:latin typeface="Arial" charset="0"/>
                <a:ea typeface="ＭＳ Ｐゴシック" charset="0"/>
                <a:cs typeface="ＭＳ Ｐゴシック" charset="0"/>
              </a:rPr>
              <a:t>A </a:t>
            </a:r>
            <a:r>
              <a:rPr lang="en-US" i="1" dirty="0">
                <a:latin typeface="Arial" charset="0"/>
                <a:ea typeface="ＭＳ Ｐゴシック" charset="0"/>
                <a:cs typeface="ＭＳ Ｐゴシック" charset="0"/>
              </a:rPr>
              <a:t>concept </a:t>
            </a:r>
            <a:r>
              <a:rPr lang="en-US" dirty="0">
                <a:latin typeface="Arial" charset="0"/>
                <a:ea typeface="ＭＳ Ｐゴシック" charset="0"/>
                <a:cs typeface="ＭＳ Ｐゴシック" charset="0"/>
              </a:rPr>
              <a:t>can be associated with one </a:t>
            </a:r>
            <a:r>
              <a:rPr lang="en-US" i="1" dirty="0">
                <a:latin typeface="Arial" charset="0"/>
                <a:ea typeface="ＭＳ Ｐゴシック" charset="0"/>
                <a:cs typeface="ＭＳ Ｐゴシック" charset="0"/>
              </a:rPr>
              <a:t>resource </a:t>
            </a:r>
            <a:r>
              <a:rPr lang="en-US" dirty="0">
                <a:latin typeface="Arial" charset="0"/>
                <a:ea typeface="ＭＳ Ｐゴシック" charset="0"/>
                <a:cs typeface="ＭＳ Ｐゴシック" charset="0"/>
              </a:rPr>
              <a:t>(page); each page is authored separately.</a:t>
            </a:r>
          </a:p>
          <a:p>
            <a:pPr eaLnBrk="1" hangingPunct="1"/>
            <a:r>
              <a:rPr lang="en-US" dirty="0">
                <a:latin typeface="Arial" charset="0"/>
                <a:ea typeface="ＭＳ Ｐゴシック" charset="0"/>
                <a:cs typeface="ＭＳ Ｐゴシック" charset="0"/>
              </a:rPr>
              <a:t>A </a:t>
            </a:r>
            <a:r>
              <a:rPr lang="en-US" i="1" dirty="0">
                <a:latin typeface="Arial" charset="0"/>
                <a:ea typeface="ＭＳ Ｐゴシック" charset="0"/>
                <a:cs typeface="ＭＳ Ｐゴシック" charset="0"/>
              </a:rPr>
              <a:t>concept</a:t>
            </a:r>
            <a:r>
              <a:rPr lang="en-US" dirty="0">
                <a:latin typeface="Arial" charset="0"/>
                <a:ea typeface="ＭＳ Ｐゴシック" charset="0"/>
                <a:cs typeface="ＭＳ Ｐゴシック" charset="0"/>
              </a:rPr>
              <a:t> can be associated with a </a:t>
            </a:r>
            <a:r>
              <a:rPr lang="en-US" i="1" dirty="0">
                <a:latin typeface="Arial" charset="0"/>
                <a:ea typeface="ＭＳ Ｐゴシック" charset="0"/>
                <a:cs typeface="ＭＳ Ｐゴシック" charset="0"/>
              </a:rPr>
              <a:t>template resource</a:t>
            </a:r>
            <a:r>
              <a:rPr lang="en-US" dirty="0">
                <a:latin typeface="Arial" charset="0"/>
                <a:ea typeface="ＭＳ Ｐゴシック" charset="0"/>
                <a:cs typeface="ＭＳ Ｐゴシック" charset="0"/>
              </a:rPr>
              <a:t> (shared between many concepts); the template “includes” content fragments (with URLs from the concept’s attributes).</a:t>
            </a:r>
          </a:p>
          <a:p>
            <a:pPr marL="0" indent="0" eaLnBrk="1" hangingPunct="1">
              <a:buNone/>
            </a:pP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865517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Adaptive Web-based Applications</a:t>
            </a:r>
            <a:endParaRPr lang="en-US" dirty="0"/>
          </a:p>
        </p:txBody>
      </p:sp>
      <p:sp>
        <p:nvSpPr>
          <p:cNvPr id="3" name="Content Placeholder 2"/>
          <p:cNvSpPr>
            <a:spLocks noGrp="1"/>
          </p:cNvSpPr>
          <p:nvPr>
            <p:ph idx="1"/>
          </p:nvPr>
        </p:nvSpPr>
        <p:spPr/>
        <p:txBody>
          <a:bodyPr/>
          <a:lstStyle/>
          <a:p>
            <a:r>
              <a:rPr lang="en-US" dirty="0" smtClean="0"/>
              <a:t>Some popular examples:</a:t>
            </a:r>
            <a:endParaRPr lang="en-US" dirty="0"/>
          </a:p>
        </p:txBody>
      </p:sp>
      <p:pic>
        <p:nvPicPr>
          <p:cNvPr id="4" name="Picture 3"/>
          <p:cNvPicPr>
            <a:picLocks noChangeAspect="1"/>
          </p:cNvPicPr>
          <p:nvPr/>
        </p:nvPicPr>
        <p:blipFill>
          <a:blip r:embed="rId3"/>
          <a:stretch>
            <a:fillRect/>
          </a:stretch>
        </p:blipFill>
        <p:spPr>
          <a:xfrm>
            <a:off x="736600" y="1714500"/>
            <a:ext cx="7632700" cy="2509221"/>
          </a:xfrm>
          <a:prstGeom prst="rect">
            <a:avLst/>
          </a:prstGeom>
        </p:spPr>
      </p:pic>
      <p:sp>
        <p:nvSpPr>
          <p:cNvPr id="5" name="Oval 4"/>
          <p:cNvSpPr/>
          <p:nvPr/>
        </p:nvSpPr>
        <p:spPr>
          <a:xfrm>
            <a:off x="611188" y="3615891"/>
            <a:ext cx="1930400" cy="792088"/>
          </a:xfrm>
          <a:prstGeom prst="ellipse">
            <a:avLst/>
          </a:prstGeom>
          <a:noFill/>
          <a:ln w="28575" cmpd="sng">
            <a:solidFill>
              <a:srgbClr val="C2004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pic>
        <p:nvPicPr>
          <p:cNvPr id="6" name="Picture 5"/>
          <p:cNvPicPr>
            <a:picLocks noChangeAspect="1"/>
          </p:cNvPicPr>
          <p:nvPr/>
        </p:nvPicPr>
        <p:blipFill>
          <a:blip r:embed="rId4"/>
          <a:stretch>
            <a:fillRect/>
          </a:stretch>
        </p:blipFill>
        <p:spPr>
          <a:xfrm>
            <a:off x="806864" y="4223721"/>
            <a:ext cx="7371936" cy="2513611"/>
          </a:xfrm>
          <a:prstGeom prst="rect">
            <a:avLst/>
          </a:prstGeom>
        </p:spPr>
      </p:pic>
    </p:spTree>
    <p:extLst>
      <p:ext uri="{BB962C8B-B14F-4D97-AF65-F5344CB8AC3E}">
        <p14:creationId xmlns:p14="http://schemas.microsoft.com/office/powerpoint/2010/main" val="27094817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999"/>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Title 6"/>
          <p:cNvSpPr>
            <a:spLocks noGrp="1"/>
          </p:cNvSpPr>
          <p:nvPr>
            <p:ph type="title"/>
          </p:nvPr>
        </p:nvSpPr>
        <p:spPr/>
        <p:txBody>
          <a:bodyPr/>
          <a:lstStyle/>
          <a:p>
            <a:pPr eaLnBrk="1" hangingPunct="1"/>
            <a:r>
              <a:rPr lang="en-US">
                <a:latin typeface="Arial" charset="0"/>
                <a:ea typeface="ＭＳ Ｐゴシック" charset="0"/>
                <a:cs typeface="ＭＳ Ｐゴシック" charset="0"/>
              </a:rPr>
              <a:t>Authoring Pages Separately</a:t>
            </a:r>
          </a:p>
        </p:txBody>
      </p:sp>
      <p:graphicFrame>
        <p:nvGraphicFramePr>
          <p:cNvPr id="123906" name="Object 2"/>
          <p:cNvGraphicFramePr>
            <a:graphicFrameLocks noChangeAspect="1"/>
          </p:cNvGraphicFramePr>
          <p:nvPr/>
        </p:nvGraphicFramePr>
        <p:xfrm>
          <a:off x="1066800" y="990600"/>
          <a:ext cx="6934200" cy="5475288"/>
        </p:xfrm>
        <a:graphic>
          <a:graphicData uri="http://schemas.openxmlformats.org/presentationml/2006/ole">
            <mc:AlternateContent xmlns:mc="http://schemas.openxmlformats.org/markup-compatibility/2006">
              <mc:Choice xmlns:v="urn:schemas-microsoft-com:vml" Requires="v">
                <p:oleObj spid="_x0000_s83100" name="Document" r:id="rId4" imgW="3441700" imgH="2717800" progId="Word.Document.12">
                  <p:link updateAutomatic="1"/>
                </p:oleObj>
              </mc:Choice>
              <mc:Fallback>
                <p:oleObj name="Document" r:id="rId4" imgW="3441700" imgH="2717800"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990600"/>
                        <a:ext cx="6934200" cy="547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664735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pPr eaLnBrk="1" hangingPunct="1"/>
            <a:r>
              <a:rPr lang="en-US">
                <a:latin typeface="Arial" charset="0"/>
                <a:ea typeface="ＭＳ Ｐゴシック" charset="0"/>
                <a:cs typeface="ＭＳ Ｐゴシック" charset="0"/>
              </a:rPr>
              <a:t>Template-Based Authoring</a:t>
            </a:r>
          </a:p>
        </p:txBody>
      </p:sp>
      <p:pic>
        <p:nvPicPr>
          <p:cNvPr id="12595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550" y="914400"/>
            <a:ext cx="8672513"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6777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nl-NL" sz="800">
                <a:solidFill>
                  <a:schemeClr val="accent2"/>
                </a:solidFill>
              </a:rPr>
              <a:t>PAGE </a:t>
            </a:r>
            <a:fld id="{CF7E6A43-6F8C-234E-919C-D9E50C8265B4}" type="slidenum">
              <a:rPr lang="nl-NL" sz="800">
                <a:solidFill>
                  <a:schemeClr val="accent2"/>
                </a:solidFill>
              </a:rPr>
              <a:pPr eaLnBrk="1" hangingPunct="1"/>
              <a:t>42</a:t>
            </a:fld>
            <a:endParaRPr lang="nl-NL" sz="800">
              <a:solidFill>
                <a:schemeClr val="accent2"/>
              </a:solidFill>
            </a:endParaRPr>
          </a:p>
        </p:txBody>
      </p:sp>
      <p:sp>
        <p:nvSpPr>
          <p:cNvPr id="138244" name="Date Placeholder 5"/>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1751D09-E2D8-BE44-A7B4-E396CA12FB33}" type="datetime1">
              <a:rPr lang="nl-NL" sz="800">
                <a:solidFill>
                  <a:schemeClr val="accent2"/>
                </a:solidFill>
              </a:rPr>
              <a:pPr eaLnBrk="1" hangingPunct="1"/>
              <a:t>1/20/12</a:t>
            </a:fld>
            <a:endParaRPr lang="nl-NL" sz="800">
              <a:solidFill>
                <a:schemeClr val="accent2"/>
              </a:solidFill>
            </a:endParaRPr>
          </a:p>
        </p:txBody>
      </p:sp>
      <p:sp>
        <p:nvSpPr>
          <p:cNvPr id="7" name="Title 7"/>
          <p:cNvSpPr txBox="1">
            <a:spLocks/>
          </p:cNvSpPr>
          <p:nvPr/>
        </p:nvSpPr>
        <p:spPr bwMode="auto">
          <a:xfrm>
            <a:off x="228600" y="914400"/>
            <a:ext cx="2522538" cy="5029200"/>
          </a:xfrm>
          <a:prstGeom prst="rect">
            <a:avLst/>
          </a:prstGeom>
          <a:noFill/>
          <a:ln w="9525">
            <a:noFill/>
            <a:miter lim="800000"/>
            <a:headEnd/>
            <a:tailEnd/>
          </a:ln>
        </p:spPr>
        <p:txBody>
          <a:bodyPr/>
          <a:lstStyle>
            <a:lvl1pPr defTabSz="457200" eaLnBrk="0" hangingPunct="0">
              <a:defRPr sz="2400">
                <a:solidFill>
                  <a:schemeClr val="tx1"/>
                </a:solidFill>
                <a:latin typeface="Arial" charset="0"/>
                <a:ea typeface="ＭＳ Ｐゴシック" charset="0"/>
                <a:cs typeface="ＭＳ Ｐゴシック" charset="0"/>
              </a:defRPr>
            </a:lvl1pPr>
            <a:lvl2pPr marL="37931725" indent="-37474525" defTabSz="45720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b="1"/>
              <a:t>Page about a planet (in this case Jupiter).</a:t>
            </a:r>
            <a:br>
              <a:rPr lang="en-US" b="1"/>
            </a:br>
            <a:r>
              <a:rPr lang="en-US" b="1"/>
              <a:t/>
            </a:r>
            <a:br>
              <a:rPr lang="en-US" b="1"/>
            </a:br>
            <a:r>
              <a:rPr lang="en-US" b="1"/>
              <a:t>Note the specific structure of the layout.</a:t>
            </a:r>
          </a:p>
        </p:txBody>
      </p:sp>
      <p:pic>
        <p:nvPicPr>
          <p:cNvPr id="13824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0188" y="30163"/>
            <a:ext cx="6297612" cy="669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39408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3"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03513" y="609600"/>
            <a:ext cx="6313487"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7"/>
          <p:cNvSpPr txBox="1">
            <a:spLocks/>
          </p:cNvSpPr>
          <p:nvPr/>
        </p:nvSpPr>
        <p:spPr bwMode="auto">
          <a:xfrm>
            <a:off x="228600" y="838200"/>
            <a:ext cx="2522538" cy="5105400"/>
          </a:xfrm>
          <a:prstGeom prst="rect">
            <a:avLst/>
          </a:prstGeom>
          <a:noFill/>
          <a:ln w="9525">
            <a:noFill/>
            <a:miter lim="800000"/>
            <a:headEnd/>
            <a:tailEnd/>
          </a:ln>
        </p:spPr>
        <p:txBody>
          <a:bodyPr/>
          <a:lstStyle>
            <a:lvl1pPr defTabSz="457200" eaLnBrk="0" hangingPunct="0">
              <a:defRPr sz="2400">
                <a:solidFill>
                  <a:schemeClr val="tx1"/>
                </a:solidFill>
                <a:latin typeface="Arial" charset="0"/>
                <a:ea typeface="ＭＳ Ｐゴシック" charset="0"/>
                <a:cs typeface="ＭＳ Ｐゴシック" charset="0"/>
              </a:defRPr>
            </a:lvl1pPr>
            <a:lvl2pPr marL="37931725" indent="-37474525" defTabSz="45720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b="1"/>
              <a:t>Page about a planet (in this case Saturn).</a:t>
            </a:r>
            <a:br>
              <a:rPr lang="en-US" b="1"/>
            </a:br>
            <a:r>
              <a:rPr lang="en-US" b="1"/>
              <a:t/>
            </a:r>
            <a:br>
              <a:rPr lang="en-US" b="1"/>
            </a:br>
            <a:r>
              <a:rPr lang="en-US" b="1"/>
              <a:t>Note that the layout is identical to that of the Jupiter page.</a:t>
            </a:r>
          </a:p>
        </p:txBody>
      </p:sp>
    </p:spTree>
    <p:extLst>
      <p:ext uri="{BB962C8B-B14F-4D97-AF65-F5344CB8AC3E}">
        <p14:creationId xmlns:p14="http://schemas.microsoft.com/office/powerpoint/2010/main" val="42733255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GAM (GALE Adaptation Model) Language</a:t>
            </a:r>
          </a:p>
        </p:txBody>
      </p:sp>
      <p:sp>
        <p:nvSpPr>
          <p:cNvPr id="3" name="Content Placeholder 2"/>
          <p:cNvSpPr>
            <a:spLocks noGrp="1"/>
          </p:cNvSpPr>
          <p:nvPr>
            <p:ph idx="1"/>
          </p:nvPr>
        </p:nvSpPr>
        <p:spPr/>
        <p:txBody>
          <a:bodyPr/>
          <a:lstStyle/>
          <a:p>
            <a:r>
              <a:rPr lang="en-US" dirty="0" smtClean="0"/>
              <a:t>GAM is used to:</a:t>
            </a:r>
          </a:p>
          <a:p>
            <a:pPr lvl="1"/>
            <a:r>
              <a:rPr lang="en-US" dirty="0" smtClean="0"/>
              <a:t>define </a:t>
            </a:r>
            <a:r>
              <a:rPr lang="en-US" i="1" dirty="0" smtClean="0"/>
              <a:t>concepts</a:t>
            </a:r>
          </a:p>
          <a:p>
            <a:pPr lvl="1"/>
            <a:r>
              <a:rPr lang="en-US" dirty="0" smtClean="0"/>
              <a:t>define </a:t>
            </a:r>
            <a:r>
              <a:rPr lang="en-US" i="1" dirty="0" smtClean="0"/>
              <a:t>properties (semantic information) </a:t>
            </a:r>
            <a:r>
              <a:rPr lang="en-US" dirty="0" smtClean="0"/>
              <a:t>of concepts</a:t>
            </a:r>
          </a:p>
          <a:p>
            <a:pPr lvl="1"/>
            <a:r>
              <a:rPr lang="en-US" dirty="0" smtClean="0"/>
              <a:t>define </a:t>
            </a:r>
            <a:r>
              <a:rPr lang="en-US" i="1" dirty="0" smtClean="0"/>
              <a:t>relationships </a:t>
            </a:r>
            <a:r>
              <a:rPr lang="en-US" dirty="0" smtClean="0"/>
              <a:t>between concepts</a:t>
            </a:r>
          </a:p>
          <a:p>
            <a:pPr lvl="1"/>
            <a:r>
              <a:rPr lang="en-US" dirty="0" smtClean="0"/>
              <a:t>define </a:t>
            </a:r>
            <a:r>
              <a:rPr lang="en-US" i="1" dirty="0" smtClean="0"/>
              <a:t>user model attributes</a:t>
            </a:r>
            <a:r>
              <a:rPr lang="en-US" dirty="0" smtClean="0"/>
              <a:t> for concepts</a:t>
            </a:r>
          </a:p>
          <a:p>
            <a:pPr lvl="1"/>
            <a:r>
              <a:rPr lang="en-US" dirty="0" smtClean="0"/>
              <a:t>define </a:t>
            </a:r>
            <a:r>
              <a:rPr lang="en-US" i="1" dirty="0" smtClean="0"/>
              <a:t>rules</a:t>
            </a:r>
            <a:r>
              <a:rPr lang="en-US" dirty="0" smtClean="0"/>
              <a:t> for </a:t>
            </a:r>
            <a:r>
              <a:rPr lang="en-US" i="1" dirty="0" smtClean="0"/>
              <a:t>user model updates</a:t>
            </a:r>
            <a:r>
              <a:rPr lang="en-US" dirty="0" smtClean="0"/>
              <a:t> and </a:t>
            </a:r>
            <a:r>
              <a:rPr lang="en-US" i="1" dirty="0" smtClean="0"/>
              <a:t>adaptation</a:t>
            </a:r>
          </a:p>
          <a:p>
            <a:r>
              <a:rPr lang="en-US" dirty="0" smtClean="0"/>
              <a:t>One GAM file can define a complete application</a:t>
            </a:r>
          </a:p>
          <a:p>
            <a:r>
              <a:rPr lang="en-US" dirty="0" smtClean="0"/>
              <a:t>You can also combine a single concept definition and a single (XHTML) page into a single file… back to </a:t>
            </a:r>
            <a:r>
              <a:rPr lang="en-US" dirty="0" err="1" smtClean="0"/>
              <a:t>Interbook</a:t>
            </a:r>
            <a:r>
              <a:rPr lang="en-US" dirty="0" smtClean="0"/>
              <a:t>-style authoring</a:t>
            </a:r>
            <a:r>
              <a:rPr lang="en-US" dirty="0" smtClean="0"/>
              <a:t>…but only if we want to</a:t>
            </a:r>
            <a:endParaRPr lang="en-US" dirty="0"/>
          </a:p>
        </p:txBody>
      </p:sp>
    </p:spTree>
    <p:extLst>
      <p:ext uri="{BB962C8B-B14F-4D97-AF65-F5344CB8AC3E}">
        <p14:creationId xmlns:p14="http://schemas.microsoft.com/office/powerpoint/2010/main" val="11295832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GAM (GALE Adaptation Model) Language</a:t>
            </a:r>
          </a:p>
        </p:txBody>
      </p:sp>
      <p:sp>
        <p:nvSpPr>
          <p:cNvPr id="3" name="Content Placeholder 2"/>
          <p:cNvSpPr>
            <a:spLocks noGrp="1"/>
          </p:cNvSpPr>
          <p:nvPr>
            <p:ph idx="1"/>
          </p:nvPr>
        </p:nvSpPr>
        <p:spPr/>
        <p:txBody>
          <a:bodyPr/>
          <a:lstStyle/>
          <a:p>
            <a:r>
              <a:rPr lang="en-US" dirty="0" smtClean="0"/>
              <a:t>Example (of a GAM file defining just </a:t>
            </a:r>
            <a:r>
              <a:rPr lang="en-US" dirty="0"/>
              <a:t>one concept):</a:t>
            </a:r>
            <a:br>
              <a:rPr lang="en-US" dirty="0"/>
            </a:br>
            <a:r>
              <a:rPr lang="en-US" sz="1800" dirty="0"/>
              <a:t>http://</a:t>
            </a:r>
            <a:r>
              <a:rPr lang="en-US" sz="1800" dirty="0" err="1"/>
              <a:t>gale.win.tue.nl</a:t>
            </a:r>
            <a:r>
              <a:rPr lang="en-US" sz="1800" dirty="0"/>
              <a:t>/beer </a:t>
            </a:r>
            <a:r>
              <a:rPr lang="en-US" sz="1800" dirty="0" smtClean="0"/>
              <a:t>{</a:t>
            </a:r>
            <a:br>
              <a:rPr lang="en-US" sz="1800" dirty="0" smtClean="0"/>
            </a:br>
            <a:r>
              <a:rPr lang="en-US" sz="1800" dirty="0" smtClean="0"/>
              <a:t>    …</a:t>
            </a:r>
            <a:br>
              <a:rPr lang="en-US" sz="1800" dirty="0" smtClean="0"/>
            </a:br>
            <a:r>
              <a:rPr lang="en-US" sz="1800" dirty="0" smtClean="0"/>
              <a:t>    </a:t>
            </a:r>
            <a:r>
              <a:rPr lang="en-US" sz="1800" dirty="0"/>
              <a:t>title "Beer and all it's </a:t>
            </a:r>
            <a:r>
              <a:rPr lang="en-US" sz="1800" dirty="0" smtClean="0"/>
              <a:t>aspects”</a:t>
            </a:r>
            <a:br>
              <a:rPr lang="en-US" sz="1800" dirty="0" smtClean="0"/>
            </a:br>
            <a:r>
              <a:rPr lang="en-US" sz="1800" dirty="0" smtClean="0"/>
              <a:t>    </a:t>
            </a:r>
            <a:r>
              <a:rPr lang="en-US" sz="1800" dirty="0"/>
              <a:t>event </a:t>
            </a:r>
            <a:r>
              <a:rPr lang="en-US" sz="1800" dirty="0" smtClean="0"/>
              <a:t>`${#visited} += 1`</a:t>
            </a:r>
            <a:br>
              <a:rPr lang="en-US" sz="1800" dirty="0" smtClean="0"/>
            </a:br>
            <a:r>
              <a:rPr lang="en-US" sz="1800" dirty="0" smtClean="0"/>
              <a:t>    … </a:t>
            </a:r>
            <a:br>
              <a:rPr lang="en-US" sz="1800" dirty="0" smtClean="0"/>
            </a:br>
            <a:r>
              <a:rPr lang="en-US" sz="1800" dirty="0" smtClean="0"/>
              <a:t>    </a:t>
            </a:r>
            <a:r>
              <a:rPr lang="en-US" sz="1800" dirty="0"/>
              <a:t>type '</a:t>
            </a:r>
            <a:r>
              <a:rPr lang="en-US" sz="1800" dirty="0" smtClean="0"/>
              <a:t>page’</a:t>
            </a:r>
            <a:br>
              <a:rPr lang="en-US" sz="1800" dirty="0" smtClean="0"/>
            </a:br>
            <a:r>
              <a:rPr lang="en-US" sz="1800" dirty="0" smtClean="0"/>
              <a:t>   </a:t>
            </a:r>
            <a:r>
              <a:rPr lang="en-US" sz="1800" dirty="0"/>
              <a:t> </a:t>
            </a:r>
            <a:r>
              <a:rPr lang="en-US" sz="1800" dirty="0" smtClean="0"/>
              <a:t>#</a:t>
            </a:r>
            <a:r>
              <a:rPr lang="en-US" sz="1800" dirty="0" err="1"/>
              <a:t>suitability:Boolean</a:t>
            </a:r>
            <a:r>
              <a:rPr lang="en-US" sz="1800" dirty="0"/>
              <a:t> 'true' //you are always ready to learn about </a:t>
            </a:r>
            <a:r>
              <a:rPr lang="en-US" sz="1800" dirty="0" smtClean="0"/>
              <a:t>beer</a:t>
            </a:r>
            <a:br>
              <a:rPr lang="en-US" sz="1800" dirty="0" smtClean="0"/>
            </a:br>
            <a:r>
              <a:rPr lang="en-US" sz="1800" dirty="0" smtClean="0"/>
              <a:t>    #</a:t>
            </a:r>
            <a:r>
              <a:rPr lang="en-US" sz="1800" dirty="0"/>
              <a:t>resource 'http://</a:t>
            </a:r>
            <a:r>
              <a:rPr lang="en-US" sz="1800" dirty="0" err="1"/>
              <a:t>gale.win.tue.nl</a:t>
            </a:r>
            <a:r>
              <a:rPr lang="en-US" sz="1800" dirty="0"/>
              <a:t>/</a:t>
            </a:r>
            <a:r>
              <a:rPr lang="en-US" sz="1800" dirty="0" err="1" smtClean="0"/>
              <a:t>beer.xhtml</a:t>
            </a:r>
            <a:r>
              <a:rPr lang="en-US" sz="1800" dirty="0"/>
              <a:t>’</a:t>
            </a:r>
            <a:br>
              <a:rPr lang="en-US" sz="1800" dirty="0"/>
            </a:br>
            <a:r>
              <a:rPr lang="en-US" sz="1800" dirty="0"/>
              <a:t>    #</a:t>
            </a:r>
            <a:r>
              <a:rPr lang="en-US" sz="1800" dirty="0" smtClean="0"/>
              <a:t>[visited</a:t>
            </a:r>
            <a:r>
              <a:rPr lang="en-US" sz="1800" dirty="0"/>
              <a:t>]:Integer </a:t>
            </a:r>
            <a:r>
              <a:rPr lang="en-US" sz="1800" dirty="0" smtClean="0"/>
              <a:t>{</a:t>
            </a:r>
            <a:br>
              <a:rPr lang="en-US" sz="1800" dirty="0" smtClean="0"/>
            </a:br>
            <a:r>
              <a:rPr lang="en-US" sz="1800" dirty="0" smtClean="0"/>
              <a:t>        </a:t>
            </a:r>
            <a:r>
              <a:rPr lang="en-US" sz="1800" dirty="0"/>
              <a:t>event '${#knowledge} = (${#suitability}?100:35)</a:t>
            </a:r>
            <a:r>
              <a:rPr lang="en-US" sz="1800" dirty="0" smtClean="0"/>
              <a:t>;’</a:t>
            </a:r>
            <a:br>
              <a:rPr lang="en-US" sz="1800" dirty="0" smtClean="0"/>
            </a:br>
            <a:r>
              <a:rPr lang="en-US" sz="1800" dirty="0" smtClean="0"/>
              <a:t>    }</a:t>
            </a:r>
            <a:br>
              <a:rPr lang="en-US" sz="1800" dirty="0" smtClean="0"/>
            </a:br>
            <a:r>
              <a:rPr lang="en-US" sz="1800" dirty="0" smtClean="0"/>
              <a:t>    #[knowledge]:Integer ’0’</a:t>
            </a:r>
            <a:br>
              <a:rPr lang="en-US" sz="1800" dirty="0" smtClean="0"/>
            </a:br>
            <a:r>
              <a:rPr lang="en-US" sz="1800" dirty="0" smtClean="0"/>
              <a:t>}</a:t>
            </a:r>
            <a:endParaRPr lang="en-US" sz="1800" dirty="0"/>
          </a:p>
        </p:txBody>
      </p:sp>
    </p:spTree>
    <p:extLst>
      <p:ext uri="{BB962C8B-B14F-4D97-AF65-F5344CB8AC3E}">
        <p14:creationId xmlns:p14="http://schemas.microsoft.com/office/powerpoint/2010/main" val="32872016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GAM Language (cont.)</a:t>
            </a:r>
            <a:endParaRPr lang="en-US" dirty="0"/>
          </a:p>
        </p:txBody>
      </p:sp>
      <p:sp>
        <p:nvSpPr>
          <p:cNvPr id="3" name="Content Placeholder 2"/>
          <p:cNvSpPr>
            <a:spLocks noGrp="1"/>
          </p:cNvSpPr>
          <p:nvPr>
            <p:ph idx="1"/>
          </p:nvPr>
        </p:nvSpPr>
        <p:spPr/>
        <p:txBody>
          <a:bodyPr/>
          <a:lstStyle/>
          <a:p>
            <a:r>
              <a:rPr lang="en-US" dirty="0" smtClean="0"/>
              <a:t>Relations</a:t>
            </a:r>
          </a:p>
          <a:p>
            <a:pPr marL="269875" lvl="1" indent="0">
              <a:buNone/>
            </a:pPr>
            <a:r>
              <a:rPr lang="en-US" sz="1800" dirty="0" smtClean="0"/>
              <a:t>http://</a:t>
            </a:r>
            <a:r>
              <a:rPr lang="en-US" sz="1800" dirty="0" err="1" smtClean="0"/>
              <a:t>gale.win.tue.nl</a:t>
            </a:r>
            <a:r>
              <a:rPr lang="en-US" sz="1800" dirty="0" smtClean="0"/>
              <a:t>/beer {</a:t>
            </a:r>
            <a:br>
              <a:rPr lang="en-US" sz="1800" dirty="0" smtClean="0"/>
            </a:br>
            <a:r>
              <a:rPr lang="en-US" sz="1800" dirty="0" smtClean="0"/>
              <a:t>    …</a:t>
            </a:r>
            <a:br>
              <a:rPr lang="en-US" sz="1800" dirty="0" smtClean="0"/>
            </a:br>
            <a:r>
              <a:rPr lang="en-US" sz="1800" dirty="0" smtClean="0"/>
              <a:t>    // several examples of beer</a:t>
            </a:r>
            <a:br>
              <a:rPr lang="en-US" sz="1800" dirty="0" smtClean="0"/>
            </a:br>
            <a:r>
              <a:rPr lang="en-US" sz="1800" dirty="0" smtClean="0"/>
              <a:t>    -&gt;(example)beer/</a:t>
            </a:r>
            <a:r>
              <a:rPr lang="en-US" sz="1800" dirty="0" err="1" smtClean="0"/>
              <a:t>de_koninck</a:t>
            </a:r>
            <a:r>
              <a:rPr lang="en-US" sz="1800" dirty="0" smtClean="0"/>
              <a:t/>
            </a:r>
            <a:br>
              <a:rPr lang="en-US" sz="1800" dirty="0" smtClean="0"/>
            </a:br>
            <a:r>
              <a:rPr lang="en-US" sz="1800" dirty="0" smtClean="0"/>
              <a:t>    -&gt;(example)beer/palm</a:t>
            </a:r>
            <a:br>
              <a:rPr lang="en-US" sz="1800" dirty="0" smtClean="0"/>
            </a:br>
            <a:r>
              <a:rPr lang="en-US" sz="1800" dirty="0" smtClean="0"/>
              <a:t>    -&gt;(example)beer/</a:t>
            </a:r>
            <a:r>
              <a:rPr lang="en-US" sz="1800" dirty="0" err="1" smtClean="0"/>
              <a:t>duvel</a:t>
            </a:r>
            <a:r>
              <a:rPr lang="en-US" sz="1800" dirty="0" smtClean="0"/>
              <a:t/>
            </a:r>
            <a:br>
              <a:rPr lang="en-US" sz="1800" dirty="0" smtClean="0"/>
            </a:br>
            <a:r>
              <a:rPr lang="en-US" sz="1800" dirty="0" smtClean="0"/>
              <a:t/>
            </a:r>
            <a:br>
              <a:rPr lang="en-US" sz="1800" dirty="0" smtClean="0"/>
            </a:br>
            <a:r>
              <a:rPr lang="en-US" sz="1800" dirty="0" smtClean="0"/>
              <a:t>    -&gt;(wiki)http://</a:t>
            </a:r>
            <a:r>
              <a:rPr lang="en-US" sz="1800" dirty="0" err="1" smtClean="0"/>
              <a:t>en.wikipedia.org</a:t>
            </a:r>
            <a:r>
              <a:rPr lang="en-US" sz="1800" dirty="0" smtClean="0"/>
              <a:t>/wiki/Beer</a:t>
            </a:r>
            <a:br>
              <a:rPr lang="en-US" sz="1800" dirty="0" smtClean="0"/>
            </a:br>
            <a:r>
              <a:rPr lang="en-US" sz="1800" dirty="0" smtClean="0"/>
              <a:t>    …</a:t>
            </a:r>
            <a:br>
              <a:rPr lang="en-US" sz="1800" dirty="0" smtClean="0"/>
            </a:br>
            <a:r>
              <a:rPr lang="en-US" sz="1800" dirty="0" smtClean="0"/>
              <a:t>    &lt;-(parent)brewing {</a:t>
            </a:r>
            <a:br>
              <a:rPr lang="en-US" sz="1800" dirty="0" smtClean="0"/>
            </a:br>
            <a:r>
              <a:rPr lang="en-US" sz="1800" dirty="0" smtClean="0"/>
              <a:t>    …	// optional inline definition of brewing</a:t>
            </a:r>
            <a:br>
              <a:rPr lang="en-US" sz="1800" dirty="0" smtClean="0"/>
            </a:br>
            <a:r>
              <a:rPr lang="en-US" sz="1800" dirty="0" smtClean="0"/>
              <a:t>    }</a:t>
            </a:r>
            <a:br>
              <a:rPr lang="en-US" sz="1800" dirty="0" smtClean="0"/>
            </a:br>
            <a:r>
              <a:rPr lang="en-US" sz="1800" dirty="0" smtClean="0"/>
              <a:t>}</a:t>
            </a:r>
          </a:p>
          <a:p>
            <a:pPr lvl="1"/>
            <a:r>
              <a:rPr lang="en-US" sz="1800" dirty="0" smtClean="0"/>
              <a:t>note: incoming &lt;- relations only </a:t>
            </a:r>
            <a:r>
              <a:rPr lang="en-US" sz="1800" i="1" dirty="0" smtClean="0"/>
              <a:t>needed</a:t>
            </a:r>
            <a:r>
              <a:rPr lang="en-US" sz="1800" dirty="0" smtClean="0"/>
              <a:t> for external concepts</a:t>
            </a:r>
          </a:p>
          <a:p>
            <a:endParaRPr lang="en-US" dirty="0" smtClean="0"/>
          </a:p>
          <a:p>
            <a:pPr marL="269875" lvl="1" indent="0">
              <a:buNone/>
            </a:pPr>
            <a:endParaRPr lang="en-US" dirty="0"/>
          </a:p>
        </p:txBody>
      </p:sp>
    </p:spTree>
    <p:extLst>
      <p:ext uri="{BB962C8B-B14F-4D97-AF65-F5344CB8AC3E}">
        <p14:creationId xmlns:p14="http://schemas.microsoft.com/office/powerpoint/2010/main" val="21949893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GAM Language (cont.)</a:t>
            </a:r>
            <a:endParaRPr lang="en-US" dirty="0"/>
          </a:p>
        </p:txBody>
      </p:sp>
      <p:sp>
        <p:nvSpPr>
          <p:cNvPr id="3" name="Content Placeholder 2"/>
          <p:cNvSpPr>
            <a:spLocks noGrp="1"/>
          </p:cNvSpPr>
          <p:nvPr>
            <p:ph idx="1"/>
          </p:nvPr>
        </p:nvSpPr>
        <p:spPr/>
        <p:txBody>
          <a:bodyPr/>
          <a:lstStyle/>
          <a:p>
            <a:pPr marL="268288" lvl="1" indent="-268288">
              <a:buClr>
                <a:schemeClr val="accent1"/>
              </a:buClr>
            </a:pPr>
            <a:r>
              <a:rPr lang="en-US" dirty="0" smtClean="0"/>
              <a:t>Inheritance: attributes are inherited by default,</a:t>
            </a:r>
            <a:br>
              <a:rPr lang="en-US" dirty="0" smtClean="0"/>
            </a:br>
            <a:r>
              <a:rPr lang="en-US" dirty="0" smtClean="0"/>
              <a:t>properties are not inherited by default</a:t>
            </a:r>
            <a:br>
              <a:rPr lang="en-US" dirty="0" smtClean="0"/>
            </a:br>
            <a:r>
              <a:rPr lang="en-US" dirty="0" smtClean="0"/>
              <a:t> </a:t>
            </a:r>
            <a:r>
              <a:rPr lang="en-US" sz="1800" dirty="0" smtClean="0"/>
              <a:t>http</a:t>
            </a:r>
            <a:r>
              <a:rPr lang="en-US" sz="1800" dirty="0"/>
              <a:t>://</a:t>
            </a:r>
            <a:r>
              <a:rPr lang="en-US" sz="1800" dirty="0" err="1"/>
              <a:t>gale.win.tue.nl</a:t>
            </a:r>
            <a:r>
              <a:rPr lang="en-US" sz="1800" dirty="0"/>
              <a:t>/</a:t>
            </a:r>
            <a:r>
              <a:rPr lang="en-US" sz="1800" dirty="0" smtClean="0"/>
              <a:t>beer/</a:t>
            </a:r>
            <a:r>
              <a:rPr lang="en-US" sz="1800" dirty="0" err="1" smtClean="0"/>
              <a:t>de_koninck</a:t>
            </a:r>
            <a:r>
              <a:rPr lang="en-US" sz="1800" dirty="0" smtClean="0"/>
              <a:t> </a:t>
            </a:r>
            <a:r>
              <a:rPr lang="en-US" sz="1800" dirty="0"/>
              <a:t>{</a:t>
            </a:r>
            <a:br>
              <a:rPr lang="en-US" sz="1800" dirty="0"/>
            </a:br>
            <a:r>
              <a:rPr lang="en-US" sz="1800" dirty="0"/>
              <a:t> </a:t>
            </a:r>
            <a:r>
              <a:rPr lang="en-US" sz="1800" dirty="0" smtClean="0"/>
              <a:t>    -</a:t>
            </a:r>
            <a:r>
              <a:rPr lang="en-US" sz="1800" dirty="0"/>
              <a:t>&gt;</a:t>
            </a:r>
            <a:r>
              <a:rPr lang="en-US" sz="1800" dirty="0" smtClean="0"/>
              <a:t>(extends)../beer</a:t>
            </a:r>
            <a:r>
              <a:rPr lang="en-US" sz="1800" dirty="0"/>
              <a:t>	// inherit </a:t>
            </a:r>
            <a:r>
              <a:rPr lang="en-US" sz="1800" dirty="0" smtClean="0"/>
              <a:t>attributes from </a:t>
            </a:r>
            <a:r>
              <a:rPr lang="en-US" sz="1800" dirty="0"/>
              <a:t>beer</a:t>
            </a:r>
            <a:br>
              <a:rPr lang="en-US" sz="1800" dirty="0"/>
            </a:br>
            <a:r>
              <a:rPr lang="en-US" sz="1800" dirty="0" smtClean="0"/>
              <a:t>    event +		// inherit the event code (property)</a:t>
            </a:r>
            <a:r>
              <a:rPr lang="en-US" sz="1800" dirty="0"/>
              <a:t/>
            </a:r>
            <a:br>
              <a:rPr lang="en-US" sz="1800" dirty="0"/>
            </a:br>
            <a:r>
              <a:rPr lang="en-US" sz="1800" dirty="0" smtClean="0"/>
              <a:t>			// code can be added after the +</a:t>
            </a:r>
            <a:br>
              <a:rPr lang="en-US" sz="1800" dirty="0" smtClean="0"/>
            </a:br>
            <a:r>
              <a:rPr lang="en-US" sz="1800" dirty="0" smtClean="0"/>
              <a:t>    // add a condition to the inherited suitability attribute,</a:t>
            </a:r>
            <a:br>
              <a:rPr lang="en-US" sz="1800" dirty="0" smtClean="0"/>
            </a:br>
            <a:r>
              <a:rPr lang="en-US" sz="1800" dirty="0" smtClean="0"/>
              <a:t>    // can with &amp;= or |= for Booleans, += for strings</a:t>
            </a:r>
            <a:br>
              <a:rPr lang="en-US" sz="1800" dirty="0" smtClean="0"/>
            </a:br>
            <a:r>
              <a:rPr lang="en-US" sz="1800" dirty="0" smtClean="0"/>
              <a:t>    #</a:t>
            </a:r>
            <a:r>
              <a:rPr lang="en-US" sz="1800" dirty="0" err="1" smtClean="0"/>
              <a:t>suitability:Boolean</a:t>
            </a:r>
            <a:r>
              <a:rPr lang="en-US" sz="1800" dirty="0" smtClean="0"/>
              <a:t> &amp;=“${#interest} &gt; 0.5”</a:t>
            </a:r>
            <a:r>
              <a:rPr lang="en-US" sz="1800" dirty="0"/>
              <a:t/>
            </a:r>
            <a:br>
              <a:rPr lang="en-US" sz="1800" dirty="0"/>
            </a:br>
            <a:r>
              <a:rPr lang="en-US" sz="1800" dirty="0"/>
              <a:t/>
            </a:r>
            <a:br>
              <a:rPr lang="en-US" sz="1800" dirty="0"/>
            </a:br>
            <a:r>
              <a:rPr lang="en-US" sz="1800" dirty="0" smtClean="0"/>
              <a:t>    /</a:t>
            </a:r>
            <a:r>
              <a:rPr lang="en-US" sz="1800" dirty="0"/>
              <a:t>/overwrites the title property </a:t>
            </a:r>
            <a:r>
              <a:rPr lang="en-US" sz="1800" dirty="0" smtClean="0"/>
              <a:t>(no + used) if </a:t>
            </a:r>
            <a:r>
              <a:rPr lang="en-US" sz="1800" dirty="0"/>
              <a:t>it existed in </a:t>
            </a:r>
            <a:r>
              <a:rPr lang="en-US" sz="1800" dirty="0" smtClean="0"/>
              <a:t>beer</a:t>
            </a:r>
            <a:endParaRPr lang="en-US" sz="1800" dirty="0"/>
          </a:p>
          <a:p>
            <a:pPr marL="0" lvl="1" indent="0">
              <a:buClr>
                <a:schemeClr val="accent1"/>
              </a:buClr>
              <a:buNone/>
            </a:pPr>
            <a:r>
              <a:rPr lang="en-US" sz="1800" dirty="0"/>
              <a:t>    </a:t>
            </a:r>
            <a:r>
              <a:rPr lang="en-US" sz="1800" dirty="0" smtClean="0"/>
              <a:t>    title ”De </a:t>
            </a:r>
            <a:r>
              <a:rPr lang="en-US" sz="1800" dirty="0" err="1" smtClean="0"/>
              <a:t>Koninck</a:t>
            </a:r>
            <a:r>
              <a:rPr lang="en-US" sz="1800" dirty="0" smtClean="0"/>
              <a:t> Beer </a:t>
            </a:r>
            <a:r>
              <a:rPr lang="en-US" sz="1800" dirty="0"/>
              <a:t>(since </a:t>
            </a:r>
            <a:r>
              <a:rPr lang="en-US" sz="1800" dirty="0" smtClean="0"/>
              <a:t>1833)”</a:t>
            </a:r>
            <a:br>
              <a:rPr lang="en-US" sz="1800" dirty="0" smtClean="0"/>
            </a:br>
            <a:r>
              <a:rPr lang="en-US" sz="1800" dirty="0" smtClean="0"/>
              <a:t>    }</a:t>
            </a:r>
            <a:endParaRPr lang="en-US" sz="1800" dirty="0"/>
          </a:p>
          <a:p>
            <a:endParaRPr lang="en-US" dirty="0" smtClean="0"/>
          </a:p>
          <a:p>
            <a:pPr marL="269875" lvl="1" indent="0">
              <a:buNone/>
            </a:pPr>
            <a:endParaRPr lang="en-US" dirty="0"/>
          </a:p>
        </p:txBody>
      </p:sp>
    </p:spTree>
    <p:extLst>
      <p:ext uri="{BB962C8B-B14F-4D97-AF65-F5344CB8AC3E}">
        <p14:creationId xmlns:p14="http://schemas.microsoft.com/office/powerpoint/2010/main" val="30787079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 Corpus, Open Model Adaptation</a:t>
            </a:r>
            <a:endParaRPr lang="en-US" dirty="0"/>
          </a:p>
        </p:txBody>
      </p:sp>
      <p:pic>
        <p:nvPicPr>
          <p:cNvPr id="5" name="Picture 8"/>
          <p:cNvPicPr>
            <a:picLocks noChangeAspect="1" noChangeArrowheads="1"/>
          </p:cNvPicPr>
          <p:nvPr/>
        </p:nvPicPr>
        <p:blipFill>
          <a:blip r:embed="rId3"/>
          <a:srcRect/>
          <a:stretch>
            <a:fillRect/>
          </a:stretch>
        </p:blipFill>
        <p:spPr bwMode="auto">
          <a:xfrm>
            <a:off x="638175" y="909638"/>
            <a:ext cx="8048625" cy="5600700"/>
          </a:xfrm>
          <a:prstGeom prst="rect">
            <a:avLst/>
          </a:prstGeom>
          <a:noFill/>
          <a:ln w="9525">
            <a:noFill/>
            <a:miter lim="800000"/>
            <a:headEnd/>
            <a:tailEnd/>
          </a:ln>
        </p:spPr>
      </p:pic>
    </p:spTree>
    <p:extLst>
      <p:ext uri="{BB962C8B-B14F-4D97-AF65-F5344CB8AC3E}">
        <p14:creationId xmlns:p14="http://schemas.microsoft.com/office/powerpoint/2010/main" val="8698642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is GALE a security nightmare?</a:t>
            </a:r>
            <a:endParaRPr lang="en-US" dirty="0"/>
          </a:p>
        </p:txBody>
      </p:sp>
      <p:sp>
        <p:nvSpPr>
          <p:cNvPr id="3" name="Content Placeholder 2"/>
          <p:cNvSpPr>
            <a:spLocks noGrp="1"/>
          </p:cNvSpPr>
          <p:nvPr>
            <p:ph idx="1"/>
          </p:nvPr>
        </p:nvSpPr>
        <p:spPr/>
        <p:txBody>
          <a:bodyPr/>
          <a:lstStyle/>
          <a:p>
            <a:r>
              <a:rPr lang="en-US" dirty="0" smtClean="0"/>
              <a:t>The GAM </a:t>
            </a:r>
            <a:r>
              <a:rPr lang="en-US" i="1" dirty="0" smtClean="0"/>
              <a:t>event code</a:t>
            </a:r>
            <a:r>
              <a:rPr lang="en-US" dirty="0" smtClean="0"/>
              <a:t> (expressions, assignments) is Java code (running on the server)</a:t>
            </a:r>
          </a:p>
          <a:p>
            <a:pPr lvl="1"/>
            <a:r>
              <a:rPr lang="en-US" dirty="0" smtClean="0"/>
              <a:t>GALE executes the </a:t>
            </a:r>
            <a:r>
              <a:rPr lang="en-US" dirty="0"/>
              <a:t>Java code in a secured environment (using proven Java mechanics; protects server)</a:t>
            </a:r>
          </a:p>
          <a:p>
            <a:r>
              <a:rPr lang="en-US" dirty="0" smtClean="0"/>
              <a:t>You could write GAM code that changes some other user’s user model</a:t>
            </a:r>
          </a:p>
          <a:p>
            <a:pPr lvl="1"/>
            <a:r>
              <a:rPr lang="en-US" dirty="0" smtClean="0"/>
              <a:t>GALE only allows reading/</a:t>
            </a:r>
            <a:r>
              <a:rPr lang="en-US" dirty="0"/>
              <a:t>writing the user’s own user model (any application can read all info</a:t>
            </a:r>
            <a:r>
              <a:rPr lang="en-US" dirty="0" smtClean="0"/>
              <a:t>)</a:t>
            </a:r>
          </a:p>
          <a:p>
            <a:pPr lvl="1"/>
            <a:r>
              <a:rPr lang="en-US" dirty="0" smtClean="0"/>
              <a:t>This implies GALE cannot easily do “group adaptation”</a:t>
            </a:r>
            <a:endParaRPr lang="en-US" dirty="0"/>
          </a:p>
          <a:p>
            <a:r>
              <a:rPr lang="en-US" dirty="0" smtClean="0"/>
              <a:t>You could write GAM code that changes user model info about a different application</a:t>
            </a:r>
          </a:p>
          <a:p>
            <a:pPr lvl="1"/>
            <a:r>
              <a:rPr lang="en-US" dirty="0" smtClean="0"/>
              <a:t>GALE only allows modifying user model data within the own application</a:t>
            </a:r>
          </a:p>
          <a:p>
            <a:endParaRPr lang="en-US" dirty="0"/>
          </a:p>
        </p:txBody>
      </p:sp>
    </p:spTree>
    <p:extLst>
      <p:ext uri="{BB962C8B-B14F-4D97-AF65-F5344CB8AC3E}">
        <p14:creationId xmlns:p14="http://schemas.microsoft.com/office/powerpoint/2010/main" val="33545074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Generalization of Web-based Adaptation</a:t>
            </a:r>
            <a:endParaRPr lang="en-US" dirty="0"/>
          </a:p>
        </p:txBody>
      </p:sp>
      <p:sp>
        <p:nvSpPr>
          <p:cNvPr id="3" name="Content Placeholder 2"/>
          <p:cNvSpPr>
            <a:spLocks noGrp="1"/>
          </p:cNvSpPr>
          <p:nvPr>
            <p:ph idx="1"/>
          </p:nvPr>
        </p:nvSpPr>
        <p:spPr>
          <a:xfrm>
            <a:off x="611188" y="1095375"/>
            <a:ext cx="7993062" cy="4541838"/>
          </a:xfrm>
        </p:spPr>
        <p:txBody>
          <a:bodyPr/>
          <a:lstStyle/>
          <a:p>
            <a:r>
              <a:rPr lang="en-US" dirty="0" smtClean="0"/>
              <a:t>A </a:t>
            </a:r>
            <a:r>
              <a:rPr lang="en-US" i="1" dirty="0" smtClean="0"/>
              <a:t>generic</a:t>
            </a:r>
            <a:r>
              <a:rPr lang="en-US" dirty="0" smtClean="0"/>
              <a:t> view on Web-based adaptation:</a:t>
            </a:r>
          </a:p>
          <a:p>
            <a:pPr marL="727075" lvl="1" indent="-457200">
              <a:buFont typeface="+mj-lt"/>
              <a:buAutoNum type="arabicPeriod"/>
            </a:pPr>
            <a:r>
              <a:rPr lang="en-US" dirty="0" smtClean="0"/>
              <a:t>items may have associated </a:t>
            </a:r>
            <a:r>
              <a:rPr lang="en-US" i="1" dirty="0" smtClean="0"/>
              <a:t>semantic metadata</a:t>
            </a:r>
            <a:r>
              <a:rPr lang="en-US" dirty="0" smtClean="0"/>
              <a:t/>
            </a:r>
            <a:br>
              <a:rPr lang="en-US" dirty="0" smtClean="0"/>
            </a:br>
            <a:r>
              <a:rPr lang="en-US" dirty="0" smtClean="0"/>
              <a:t>(in general this can be of any form)</a:t>
            </a:r>
          </a:p>
          <a:p>
            <a:pPr marL="727075" lvl="1" indent="-457200">
              <a:buFont typeface="+mj-lt"/>
              <a:buAutoNum type="arabicPeriod"/>
            </a:pPr>
            <a:r>
              <a:rPr lang="en-US" dirty="0" smtClean="0"/>
              <a:t>the system records </a:t>
            </a:r>
            <a:r>
              <a:rPr lang="en-US" i="1" dirty="0" smtClean="0"/>
              <a:t>actions</a:t>
            </a:r>
            <a:r>
              <a:rPr lang="en-US" dirty="0" smtClean="0"/>
              <a:t> of users</a:t>
            </a:r>
          </a:p>
          <a:p>
            <a:pPr marL="727075" lvl="1" indent="-457200">
              <a:buFont typeface="+mj-lt"/>
              <a:buAutoNum type="arabicPeriod"/>
            </a:pPr>
            <a:r>
              <a:rPr lang="en-US" dirty="0" smtClean="0"/>
              <a:t>the system may </a:t>
            </a:r>
            <a:r>
              <a:rPr lang="en-US" i="1" dirty="0" smtClean="0"/>
              <a:t>draw conclusions</a:t>
            </a:r>
            <a:r>
              <a:rPr lang="en-US" dirty="0" smtClean="0"/>
              <a:t> from these actions</a:t>
            </a:r>
            <a:br>
              <a:rPr lang="en-US" dirty="0" smtClean="0"/>
            </a:br>
            <a:r>
              <a:rPr lang="en-US" dirty="0" smtClean="0"/>
              <a:t>(it may e.g. conclude that the user is interested in being recommended something “similar”)</a:t>
            </a:r>
          </a:p>
          <a:p>
            <a:pPr marL="727075" lvl="1" indent="-457200">
              <a:buFont typeface="+mj-lt"/>
              <a:buAutoNum type="arabicPeriod"/>
            </a:pPr>
            <a:r>
              <a:rPr lang="en-US" dirty="0" smtClean="0"/>
              <a:t>these conclusions </a:t>
            </a:r>
            <a:r>
              <a:rPr lang="en-US" i="1" dirty="0" smtClean="0"/>
              <a:t>may be associated with the user or with other users</a:t>
            </a:r>
            <a:endParaRPr lang="en-US" dirty="0" smtClean="0"/>
          </a:p>
          <a:p>
            <a:pPr marL="727075" lvl="1" indent="-457200">
              <a:buFont typeface="+mj-lt"/>
              <a:buAutoNum type="arabicPeriod"/>
            </a:pPr>
            <a:r>
              <a:rPr lang="en-US" dirty="0" smtClean="0"/>
              <a:t>the system uses some </a:t>
            </a:r>
            <a:r>
              <a:rPr lang="en-US" i="1" dirty="0" smtClean="0"/>
              <a:t>rules </a:t>
            </a:r>
            <a:r>
              <a:rPr lang="en-US" dirty="0" smtClean="0"/>
              <a:t>to give a recommendation based on these conclusions</a:t>
            </a:r>
            <a:endParaRPr lang="en-US" dirty="0"/>
          </a:p>
        </p:txBody>
      </p:sp>
    </p:spTree>
    <p:extLst>
      <p:ext uri="{BB962C8B-B14F-4D97-AF65-F5344CB8AC3E}">
        <p14:creationId xmlns:p14="http://schemas.microsoft.com/office/powerpoint/2010/main" val="28120961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1"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Extending GALE</a:t>
            </a:r>
            <a:endParaRPr lang="en-US" dirty="0"/>
          </a:p>
        </p:txBody>
      </p:sp>
      <p:sp>
        <p:nvSpPr>
          <p:cNvPr id="3" name="Content Placeholder 2"/>
          <p:cNvSpPr>
            <a:spLocks noGrp="1"/>
          </p:cNvSpPr>
          <p:nvPr>
            <p:ph idx="1"/>
          </p:nvPr>
        </p:nvSpPr>
        <p:spPr/>
        <p:txBody>
          <a:bodyPr/>
          <a:lstStyle/>
          <a:p>
            <a:r>
              <a:rPr lang="en-US" dirty="0" smtClean="0"/>
              <a:t>GALE can be extended by writing new parts:</a:t>
            </a:r>
          </a:p>
          <a:p>
            <a:pPr lvl="1"/>
            <a:r>
              <a:rPr lang="en-US" dirty="0" smtClean="0">
                <a:solidFill>
                  <a:srgbClr val="FF0000"/>
                </a:solidFill>
              </a:rPr>
              <a:t>Module</a:t>
            </a:r>
            <a:r>
              <a:rPr lang="en-US" dirty="0" smtClean="0"/>
              <a:t>: for handling specific XML (XHTML) tags</a:t>
            </a:r>
          </a:p>
          <a:p>
            <a:pPr lvl="1"/>
            <a:r>
              <a:rPr lang="en-US" dirty="0" smtClean="0">
                <a:solidFill>
                  <a:srgbClr val="FF0000"/>
                </a:solidFill>
              </a:rPr>
              <a:t>View</a:t>
            </a:r>
            <a:r>
              <a:rPr lang="en-US" dirty="0" smtClean="0"/>
              <a:t>: for generating content (based on DM/AM)</a:t>
            </a:r>
          </a:p>
          <a:p>
            <a:pPr lvl="1"/>
            <a:r>
              <a:rPr lang="en-US" dirty="0" smtClean="0">
                <a:solidFill>
                  <a:srgbClr val="FF0000"/>
                </a:solidFill>
              </a:rPr>
              <a:t>Plugin</a:t>
            </a:r>
            <a:r>
              <a:rPr lang="en-US" dirty="0" smtClean="0"/>
              <a:t>: for handling a request directly/completely</a:t>
            </a:r>
          </a:p>
          <a:p>
            <a:pPr lvl="1"/>
            <a:r>
              <a:rPr lang="en-US" dirty="0" smtClean="0">
                <a:solidFill>
                  <a:srgbClr val="FF0000"/>
                </a:solidFill>
              </a:rPr>
              <a:t>Service</a:t>
            </a:r>
            <a:r>
              <a:rPr lang="en-US" dirty="0" smtClean="0"/>
              <a:t>: for new service on the event bus</a:t>
            </a:r>
          </a:p>
          <a:p>
            <a:pPr lvl="1"/>
            <a:r>
              <a:rPr lang="en-US" dirty="0" smtClean="0">
                <a:solidFill>
                  <a:srgbClr val="FF0000"/>
                </a:solidFill>
              </a:rPr>
              <a:t>Processor</a:t>
            </a:r>
            <a:r>
              <a:rPr lang="en-US" dirty="0" smtClean="0"/>
              <a:t>: for handling a specific type of data</a:t>
            </a:r>
          </a:p>
          <a:p>
            <a:pPr lvl="1"/>
            <a:r>
              <a:rPr lang="en-US" dirty="0" smtClean="0">
                <a:solidFill>
                  <a:srgbClr val="FF0000"/>
                </a:solidFill>
              </a:rPr>
              <a:t>Login Handler</a:t>
            </a:r>
            <a:r>
              <a:rPr lang="en-US" dirty="0" smtClean="0"/>
              <a:t>: for new login/identification method</a:t>
            </a:r>
          </a:p>
          <a:p>
            <a:pPr lvl="1"/>
            <a:r>
              <a:rPr lang="en-US" dirty="0" smtClean="0">
                <a:solidFill>
                  <a:srgbClr val="FF0000"/>
                </a:solidFill>
              </a:rPr>
              <a:t>Code Manager</a:t>
            </a:r>
            <a:r>
              <a:rPr lang="en-US" dirty="0" smtClean="0"/>
              <a:t>: for writing adaptation rules in a different language (other than Java + GALE EL)</a:t>
            </a:r>
          </a:p>
          <a:p>
            <a:endParaRPr lang="en-US" dirty="0"/>
          </a:p>
          <a:p>
            <a:r>
              <a:rPr lang="en-US" dirty="0" smtClean="0"/>
              <a:t>The GRAPPLE Deliverable (D1.3c) and the PhD thesis on </a:t>
            </a:r>
            <a:r>
              <a:rPr lang="en-US" dirty="0" err="1" smtClean="0"/>
              <a:t>gale.win.tue.nl</a:t>
            </a:r>
            <a:r>
              <a:rPr lang="en-US" dirty="0" smtClean="0"/>
              <a:t> have technical details.</a:t>
            </a:r>
            <a:endParaRPr lang="en-US" dirty="0"/>
          </a:p>
        </p:txBody>
      </p:sp>
    </p:spTree>
    <p:extLst>
      <p:ext uri="{BB962C8B-B14F-4D97-AF65-F5344CB8AC3E}">
        <p14:creationId xmlns:p14="http://schemas.microsoft.com/office/powerpoint/2010/main" val="35466142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Sources</a:t>
            </a:r>
            <a:endParaRPr lang="en-US" dirty="0"/>
          </a:p>
        </p:txBody>
      </p:sp>
      <p:sp>
        <p:nvSpPr>
          <p:cNvPr id="3" name="Content Placeholder 2"/>
          <p:cNvSpPr>
            <a:spLocks noGrp="1"/>
          </p:cNvSpPr>
          <p:nvPr>
            <p:ph idx="1"/>
          </p:nvPr>
        </p:nvSpPr>
        <p:spPr/>
        <p:txBody>
          <a:bodyPr/>
          <a:lstStyle/>
          <a:p>
            <a:r>
              <a:rPr lang="en-US" dirty="0" err="1" smtClean="0"/>
              <a:t>gale.win.tue.nl</a:t>
            </a:r>
            <a:endParaRPr lang="en-US" dirty="0" smtClean="0"/>
          </a:p>
          <a:p>
            <a:pPr lvl="1"/>
            <a:r>
              <a:rPr lang="en-US" dirty="0" smtClean="0"/>
              <a:t>download of GAT+GALE</a:t>
            </a:r>
          </a:p>
          <a:p>
            <a:pPr lvl="1"/>
            <a:r>
              <a:rPr lang="en-US" dirty="0" smtClean="0"/>
              <a:t>GRAPPLE tutorial (also accessible through Sakai)</a:t>
            </a:r>
          </a:p>
          <a:p>
            <a:pPr lvl="1"/>
            <a:r>
              <a:rPr lang="en-US" dirty="0" smtClean="0"/>
              <a:t>PhD thesis written by </a:t>
            </a:r>
            <a:r>
              <a:rPr lang="en-US" dirty="0"/>
              <a:t>David Smits:</a:t>
            </a:r>
            <a:br>
              <a:rPr lang="en-US" dirty="0"/>
            </a:br>
            <a:r>
              <a:rPr lang="en-US" dirty="0">
                <a:hlinkClick r:id="rId3"/>
              </a:rPr>
              <a:t>http://gale.win.tue.nl:10080/gale/concept/http://gale.win.tue.nl/thesis/</a:t>
            </a:r>
            <a:r>
              <a:rPr lang="en-US" dirty="0" smtClean="0">
                <a:hlinkClick r:id="rId3"/>
              </a:rPr>
              <a:t>thesis</a:t>
            </a:r>
            <a:r>
              <a:rPr lang="en-US" dirty="0" smtClean="0"/>
              <a:t/>
            </a:r>
            <a:br>
              <a:rPr lang="en-US" dirty="0" smtClean="0"/>
            </a:br>
            <a:r>
              <a:rPr lang="en-US" dirty="0" smtClean="0"/>
              <a:t>(note that this thesis is still awaiting approval)</a:t>
            </a:r>
          </a:p>
          <a:p>
            <a:pPr lvl="1"/>
            <a:r>
              <a:rPr lang="en-US" dirty="0" smtClean="0"/>
              <a:t>GRAPPLE D1.3c, also available on Sakai</a:t>
            </a:r>
            <a:br>
              <a:rPr lang="en-US" dirty="0" smtClean="0"/>
            </a:br>
            <a:r>
              <a:rPr lang="en-US" dirty="0" smtClean="0"/>
              <a:t>note: some of this deliverable is outdated (the thesis is the most recent information source)</a:t>
            </a:r>
          </a:p>
        </p:txBody>
      </p:sp>
    </p:spTree>
    <p:extLst>
      <p:ext uri="{BB962C8B-B14F-4D97-AF65-F5344CB8AC3E}">
        <p14:creationId xmlns:p14="http://schemas.microsoft.com/office/powerpoint/2010/main" val="41034715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Abbreviated history: 1) </a:t>
            </a:r>
            <a:r>
              <a:rPr lang="en-US" dirty="0" err="1" smtClean="0"/>
              <a:t>Interbook</a:t>
            </a:r>
            <a:endParaRPr lang="en-US" dirty="0"/>
          </a:p>
        </p:txBody>
      </p:sp>
      <p:sp>
        <p:nvSpPr>
          <p:cNvPr id="3" name="Content Placeholder 2"/>
          <p:cNvSpPr>
            <a:spLocks noGrp="1"/>
          </p:cNvSpPr>
          <p:nvPr>
            <p:ph idx="1"/>
          </p:nvPr>
        </p:nvSpPr>
        <p:spPr>
          <a:xfrm>
            <a:off x="611188" y="1196975"/>
            <a:ext cx="4379912" cy="4541838"/>
          </a:xfrm>
        </p:spPr>
        <p:txBody>
          <a:bodyPr/>
          <a:lstStyle/>
          <a:p>
            <a:r>
              <a:rPr lang="en-US" dirty="0" err="1" smtClean="0"/>
              <a:t>Interbook</a:t>
            </a:r>
            <a:r>
              <a:rPr lang="en-US" dirty="0" smtClean="0"/>
              <a:t> (</a:t>
            </a:r>
            <a:r>
              <a:rPr lang="en-US" dirty="0" err="1" smtClean="0"/>
              <a:t>Brusilovsky</a:t>
            </a:r>
            <a:r>
              <a:rPr lang="en-US" dirty="0" smtClean="0"/>
              <a:t>):</a:t>
            </a:r>
          </a:p>
          <a:p>
            <a:pPr lvl="1"/>
            <a:r>
              <a:rPr lang="en-US" dirty="0" smtClean="0"/>
              <a:t>author writes textbook in MS Word</a:t>
            </a:r>
          </a:p>
          <a:p>
            <a:pPr lvl="1"/>
            <a:r>
              <a:rPr lang="en-US" dirty="0" smtClean="0"/>
              <a:t>comments are used for </a:t>
            </a:r>
            <a:r>
              <a:rPr lang="en-US" i="1" dirty="0" smtClean="0"/>
              <a:t>background concepts</a:t>
            </a:r>
            <a:r>
              <a:rPr lang="en-US" dirty="0" smtClean="0"/>
              <a:t> and </a:t>
            </a:r>
            <a:r>
              <a:rPr lang="en-US" i="1" dirty="0" smtClean="0"/>
              <a:t>outcome concepts</a:t>
            </a:r>
            <a:endParaRPr lang="en-US" dirty="0" smtClean="0"/>
          </a:p>
          <a:p>
            <a:pPr lvl="1"/>
            <a:r>
              <a:rPr lang="en-US" dirty="0" smtClean="0"/>
              <a:t>compiler translates (rtf) to HTML files (one per concept)</a:t>
            </a:r>
          </a:p>
          <a:p>
            <a:pPr lvl="1"/>
            <a:r>
              <a:rPr lang="en-US" dirty="0" err="1" smtClean="0"/>
              <a:t>Interbook</a:t>
            </a:r>
            <a:r>
              <a:rPr lang="en-US" dirty="0" smtClean="0"/>
              <a:t> then provides </a:t>
            </a:r>
            <a:r>
              <a:rPr lang="en-US" i="1" dirty="0" smtClean="0"/>
              <a:t>adaptive link annotation</a:t>
            </a:r>
          </a:p>
          <a:p>
            <a:pPr lvl="1"/>
            <a:r>
              <a:rPr lang="en-US" dirty="0" smtClean="0"/>
              <a:t>What is not such a good idea here?</a:t>
            </a:r>
          </a:p>
          <a:p>
            <a:pPr lvl="1"/>
            <a:r>
              <a:rPr lang="en-US" dirty="0" smtClean="0"/>
              <a:t>Answer: mixing </a:t>
            </a:r>
            <a:r>
              <a:rPr lang="en-US" i="1" dirty="0" smtClean="0"/>
              <a:t>content</a:t>
            </a:r>
            <a:r>
              <a:rPr lang="en-US" dirty="0" smtClean="0"/>
              <a:t> with </a:t>
            </a:r>
            <a:r>
              <a:rPr lang="en-US" i="1" dirty="0" smtClean="0"/>
              <a:t>adaptation rules</a:t>
            </a:r>
            <a:endParaRPr lang="en-US" dirty="0" smtClean="0"/>
          </a:p>
        </p:txBody>
      </p:sp>
      <p:pic>
        <p:nvPicPr>
          <p:cNvPr id="4" name="Picture 3"/>
          <p:cNvPicPr>
            <a:picLocks noChangeAspect="1"/>
          </p:cNvPicPr>
          <p:nvPr/>
        </p:nvPicPr>
        <p:blipFill rotWithShape="1">
          <a:blip r:embed="rId3"/>
          <a:srcRect l="5850" r="3063"/>
          <a:stretch/>
        </p:blipFill>
        <p:spPr>
          <a:xfrm>
            <a:off x="4991100" y="895350"/>
            <a:ext cx="4152900" cy="5956300"/>
          </a:xfrm>
          <a:prstGeom prst="rect">
            <a:avLst/>
          </a:prstGeom>
        </p:spPr>
      </p:pic>
    </p:spTree>
    <p:extLst>
      <p:ext uri="{BB962C8B-B14F-4D97-AF65-F5344CB8AC3E}">
        <p14:creationId xmlns:p14="http://schemas.microsoft.com/office/powerpoint/2010/main" val="42275868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Interbook</a:t>
            </a:r>
            <a:r>
              <a:rPr lang="en-US" dirty="0"/>
              <a:t> </a:t>
            </a:r>
            <a:r>
              <a:rPr lang="en-US" dirty="0" smtClean="0"/>
              <a:t>example page</a:t>
            </a:r>
            <a:endParaRPr lang="en-US" dirty="0"/>
          </a:p>
        </p:txBody>
      </p:sp>
      <p:pic>
        <p:nvPicPr>
          <p:cNvPr id="4" name="Picture 3"/>
          <p:cNvPicPr>
            <a:picLocks noChangeAspect="1"/>
          </p:cNvPicPr>
          <p:nvPr/>
        </p:nvPicPr>
        <p:blipFill>
          <a:blip r:embed="rId3"/>
          <a:stretch>
            <a:fillRect/>
          </a:stretch>
        </p:blipFill>
        <p:spPr>
          <a:xfrm>
            <a:off x="1270000" y="895350"/>
            <a:ext cx="6184900" cy="5727700"/>
          </a:xfrm>
          <a:prstGeom prst="rect">
            <a:avLst/>
          </a:prstGeom>
        </p:spPr>
      </p:pic>
      <p:sp>
        <p:nvSpPr>
          <p:cNvPr id="5" name="Oval 4"/>
          <p:cNvSpPr/>
          <p:nvPr/>
        </p:nvSpPr>
        <p:spPr>
          <a:xfrm>
            <a:off x="1699692" y="1630784"/>
            <a:ext cx="3316808" cy="947316"/>
          </a:xfrm>
          <a:prstGeom prst="ellipse">
            <a:avLst/>
          </a:prstGeom>
          <a:noFill/>
          <a:ln w="28575" cmpd="sng">
            <a:solidFill>
              <a:srgbClr val="C2004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6" name="Oval 5"/>
          <p:cNvSpPr/>
          <p:nvPr/>
        </p:nvSpPr>
        <p:spPr>
          <a:xfrm>
            <a:off x="1915592" y="5085184"/>
            <a:ext cx="2592288" cy="792088"/>
          </a:xfrm>
          <a:prstGeom prst="ellipse">
            <a:avLst/>
          </a:prstGeom>
          <a:noFill/>
          <a:ln w="28575" cmpd="sng">
            <a:solidFill>
              <a:srgbClr val="C2004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7" name="Oval 6"/>
          <p:cNvSpPr/>
          <p:nvPr/>
        </p:nvSpPr>
        <p:spPr>
          <a:xfrm>
            <a:off x="5700192" y="3142084"/>
            <a:ext cx="1627708" cy="1943100"/>
          </a:xfrm>
          <a:prstGeom prst="ellipse">
            <a:avLst/>
          </a:prstGeom>
          <a:noFill/>
          <a:ln w="28575" cmpd="sng">
            <a:solidFill>
              <a:srgbClr val="C2004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Tree>
    <p:extLst>
      <p:ext uri="{BB962C8B-B14F-4D97-AF65-F5344CB8AC3E}">
        <p14:creationId xmlns:p14="http://schemas.microsoft.com/office/powerpoint/2010/main" val="17677916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Abbreviated history: </a:t>
            </a:r>
            <a:r>
              <a:rPr lang="en-US" dirty="0" smtClean="0"/>
              <a:t>2) AHA!</a:t>
            </a:r>
            <a:endParaRPr lang="en-US" dirty="0"/>
          </a:p>
        </p:txBody>
      </p:sp>
      <p:sp>
        <p:nvSpPr>
          <p:cNvPr id="3" name="Content Placeholder 2"/>
          <p:cNvSpPr>
            <a:spLocks noGrp="1"/>
          </p:cNvSpPr>
          <p:nvPr>
            <p:ph idx="1"/>
          </p:nvPr>
        </p:nvSpPr>
        <p:spPr/>
        <p:txBody>
          <a:bodyPr/>
          <a:lstStyle/>
          <a:p>
            <a:r>
              <a:rPr lang="en-US" dirty="0" smtClean="0"/>
              <a:t>AHA! = the Adaptive Hypermedia Architecture</a:t>
            </a:r>
          </a:p>
          <a:p>
            <a:pPr lvl="1"/>
            <a:r>
              <a:rPr lang="en-US" dirty="0" smtClean="0"/>
              <a:t>Graph Author to</a:t>
            </a:r>
            <a:br>
              <a:rPr lang="en-US" dirty="0" smtClean="0"/>
            </a:br>
            <a:r>
              <a:rPr lang="en-US" dirty="0" smtClean="0"/>
              <a:t>define </a:t>
            </a:r>
            <a:r>
              <a:rPr lang="en-US" i="1" dirty="0" smtClean="0"/>
              <a:t>concept-</a:t>
            </a:r>
            <a:br>
              <a:rPr lang="en-US" i="1" dirty="0" smtClean="0"/>
            </a:br>
            <a:r>
              <a:rPr lang="en-US" i="1" dirty="0" err="1" smtClean="0"/>
              <a:t>ual</a:t>
            </a:r>
            <a:r>
              <a:rPr lang="en-US" i="1" dirty="0" smtClean="0"/>
              <a:t> structures</a:t>
            </a:r>
          </a:p>
          <a:p>
            <a:pPr lvl="1"/>
            <a:r>
              <a:rPr lang="en-US" i="1" dirty="0" smtClean="0"/>
              <a:t>hierarchy</a:t>
            </a:r>
            <a:r>
              <a:rPr lang="en-US" dirty="0" smtClean="0"/>
              <a:t> of</a:t>
            </a:r>
            <a:br>
              <a:rPr lang="en-US" dirty="0" smtClean="0"/>
            </a:br>
            <a:r>
              <a:rPr lang="en-US" dirty="0" smtClean="0"/>
              <a:t>concepts</a:t>
            </a:r>
          </a:p>
          <a:p>
            <a:pPr lvl="1"/>
            <a:r>
              <a:rPr lang="en-US" dirty="0" smtClean="0"/>
              <a:t>arbitrary graph</a:t>
            </a:r>
            <a:br>
              <a:rPr lang="en-US" dirty="0" smtClean="0"/>
            </a:br>
            <a:r>
              <a:rPr lang="en-US" dirty="0" smtClean="0"/>
              <a:t>of arbitrarily</a:t>
            </a:r>
            <a:br>
              <a:rPr lang="en-US" dirty="0" smtClean="0"/>
            </a:br>
            <a:r>
              <a:rPr lang="en-US" dirty="0" smtClean="0"/>
              <a:t>typed concept-</a:t>
            </a:r>
            <a:br>
              <a:rPr lang="en-US" dirty="0" smtClean="0"/>
            </a:br>
            <a:r>
              <a:rPr lang="en-US" dirty="0" smtClean="0"/>
              <a:t>relationships</a:t>
            </a:r>
          </a:p>
          <a:p>
            <a:pPr lvl="1"/>
            <a:r>
              <a:rPr lang="en-US" dirty="0" smtClean="0"/>
              <a:t>pages written in</a:t>
            </a:r>
            <a:br>
              <a:rPr lang="en-US" dirty="0" smtClean="0"/>
            </a:br>
            <a:r>
              <a:rPr lang="en-US" dirty="0" smtClean="0"/>
              <a:t>“plain” HTML</a:t>
            </a:r>
          </a:p>
          <a:p>
            <a:pPr lvl="1"/>
            <a:r>
              <a:rPr lang="en-US" dirty="0" smtClean="0"/>
              <a:t>layout defined</a:t>
            </a:r>
            <a:br>
              <a:rPr lang="en-US" dirty="0" smtClean="0"/>
            </a:br>
            <a:r>
              <a:rPr lang="en-US" dirty="0" smtClean="0"/>
              <a:t>separately</a:t>
            </a:r>
            <a:endParaRPr lang="en-US" dirty="0"/>
          </a:p>
        </p:txBody>
      </p:sp>
      <p:pic>
        <p:nvPicPr>
          <p:cNvPr id="4" name="Picture 3"/>
          <p:cNvPicPr>
            <a:picLocks noChangeAspect="1"/>
          </p:cNvPicPr>
          <p:nvPr/>
        </p:nvPicPr>
        <p:blipFill>
          <a:blip r:embed="rId3"/>
          <a:stretch>
            <a:fillRect/>
          </a:stretch>
        </p:blipFill>
        <p:spPr>
          <a:xfrm>
            <a:off x="3467100" y="1705724"/>
            <a:ext cx="5676900" cy="5152276"/>
          </a:xfrm>
          <a:prstGeom prst="rect">
            <a:avLst/>
          </a:prstGeom>
        </p:spPr>
      </p:pic>
      <p:sp>
        <p:nvSpPr>
          <p:cNvPr id="5" name="Oval 4"/>
          <p:cNvSpPr/>
          <p:nvPr/>
        </p:nvSpPr>
        <p:spPr>
          <a:xfrm>
            <a:off x="3211736" y="1999084"/>
            <a:ext cx="1538064" cy="3068216"/>
          </a:xfrm>
          <a:prstGeom prst="ellipse">
            <a:avLst/>
          </a:prstGeom>
          <a:noFill/>
          <a:ln w="28575" cmpd="sng">
            <a:solidFill>
              <a:srgbClr val="C2004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6" name="Oval 5"/>
          <p:cNvSpPr/>
          <p:nvPr/>
        </p:nvSpPr>
        <p:spPr>
          <a:xfrm>
            <a:off x="4621436" y="1859384"/>
            <a:ext cx="4522564" cy="4477916"/>
          </a:xfrm>
          <a:prstGeom prst="ellipse">
            <a:avLst/>
          </a:prstGeom>
          <a:noFill/>
          <a:ln w="28575" cmpd="sng">
            <a:solidFill>
              <a:srgbClr val="C2004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Tree>
    <p:extLst>
      <p:ext uri="{BB962C8B-B14F-4D97-AF65-F5344CB8AC3E}">
        <p14:creationId xmlns:p14="http://schemas.microsoft.com/office/powerpoint/2010/main" val="6627030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uiExpand="1" animBg="1"/>
      <p:bldP spid="6" grpId="0" uiExpan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AHA! page</a:t>
            </a:r>
            <a:endParaRPr lang="en-US" dirty="0"/>
          </a:p>
        </p:txBody>
      </p:sp>
      <p:sp>
        <p:nvSpPr>
          <p:cNvPr id="5" name="Content Placeholder 4"/>
          <p:cNvSpPr>
            <a:spLocks noGrp="1"/>
          </p:cNvSpPr>
          <p:nvPr>
            <p:ph idx="1"/>
          </p:nvPr>
        </p:nvSpPr>
        <p:spPr/>
        <p:txBody>
          <a:bodyPr/>
          <a:lstStyle/>
          <a:p>
            <a:r>
              <a:rPr lang="en-US" dirty="0" smtClean="0"/>
              <a:t>AHA! does not have a </a:t>
            </a:r>
            <a:r>
              <a:rPr lang="en-US" i="1" dirty="0" smtClean="0"/>
              <a:t>standard</a:t>
            </a:r>
            <a:r>
              <a:rPr lang="en-US" dirty="0" smtClean="0"/>
              <a:t> layout, but most existing AHA! applications look like this:</a:t>
            </a:r>
            <a:endParaRPr lang="en-US" dirty="0"/>
          </a:p>
        </p:txBody>
      </p:sp>
      <p:pic>
        <p:nvPicPr>
          <p:cNvPr id="4" name="Picture 3"/>
          <p:cNvPicPr>
            <a:picLocks noChangeAspect="1"/>
          </p:cNvPicPr>
          <p:nvPr/>
        </p:nvPicPr>
        <p:blipFill>
          <a:blip r:embed="rId3"/>
          <a:stretch>
            <a:fillRect/>
          </a:stretch>
        </p:blipFill>
        <p:spPr>
          <a:xfrm>
            <a:off x="906780" y="2095500"/>
            <a:ext cx="6705600" cy="4191000"/>
          </a:xfrm>
          <a:prstGeom prst="rect">
            <a:avLst/>
          </a:prstGeom>
        </p:spPr>
      </p:pic>
    </p:spTree>
    <p:extLst>
      <p:ext uri="{BB962C8B-B14F-4D97-AF65-F5344CB8AC3E}">
        <p14:creationId xmlns:p14="http://schemas.microsoft.com/office/powerpoint/2010/main" val="25587146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TUe special blue">
  <a:themeElements>
    <a:clrScheme name="TUe special blue 1">
      <a:dk1>
        <a:srgbClr val="101073"/>
      </a:dk1>
      <a:lt1>
        <a:srgbClr val="0066CC"/>
      </a:lt1>
      <a:dk2>
        <a:srgbClr val="FFFFFF"/>
      </a:dk2>
      <a:lt2>
        <a:srgbClr val="FF9A00"/>
      </a:lt2>
      <a:accent1>
        <a:srgbClr val="00AEEF"/>
      </a:accent1>
      <a:accent2>
        <a:srgbClr val="D6004A"/>
      </a:accent2>
      <a:accent3>
        <a:srgbClr val="AAB8E2"/>
      </a:accent3>
      <a:accent4>
        <a:srgbClr val="0C0C61"/>
      </a:accent4>
      <a:accent5>
        <a:srgbClr val="AAD3F6"/>
      </a:accent5>
      <a:accent6>
        <a:srgbClr val="C20042"/>
      </a:accent6>
      <a:hlink>
        <a:srgbClr val="AD20AD"/>
      </a:hlink>
      <a:folHlink>
        <a:srgbClr val="7FC241"/>
      </a:folHlink>
    </a:clrScheme>
    <a:fontScheme name="TUe special 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Ue special blue 1">
        <a:dk1>
          <a:srgbClr val="101073"/>
        </a:dk1>
        <a:lt1>
          <a:srgbClr val="0066CC"/>
        </a:lt1>
        <a:dk2>
          <a:srgbClr val="FFFFFF"/>
        </a:dk2>
        <a:lt2>
          <a:srgbClr val="FF9A00"/>
        </a:lt2>
        <a:accent1>
          <a:srgbClr val="00AEEF"/>
        </a:accent1>
        <a:accent2>
          <a:srgbClr val="D6004A"/>
        </a:accent2>
        <a:accent3>
          <a:srgbClr val="AAB8E2"/>
        </a:accent3>
        <a:accent4>
          <a:srgbClr val="0C0C61"/>
        </a:accent4>
        <a:accent5>
          <a:srgbClr val="AAD3F6"/>
        </a:accent5>
        <a:accent6>
          <a:srgbClr val="C20042"/>
        </a:accent6>
        <a:hlink>
          <a:srgbClr val="AD20AD"/>
        </a:hlink>
        <a:folHlink>
          <a:srgbClr val="7FC24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TUe special blue.pot</Template>
  <TotalTime>71732</TotalTime>
  <Words>9524</Words>
  <Application>Microsoft Macintosh PowerPoint</Application>
  <PresentationFormat>On-screen Show (4:3)</PresentationFormat>
  <Paragraphs>492</Paragraphs>
  <Slides>51</Slides>
  <Notes>50</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51</vt:i4>
      </vt:variant>
    </vt:vector>
  </HeadingPairs>
  <TitlesOfParts>
    <vt:vector size="53" baseType="lpstr">
      <vt:lpstr>TUe special blue</vt:lpstr>
      <vt:lpstr>\\localhost\Users\debra\onderwijs\2ID55\2011\!OLE_LINK2</vt:lpstr>
      <vt:lpstr>A Fully Generic Approach for Realizing the Adaptive Web</vt:lpstr>
      <vt:lpstr>We live in a “one size fits all” world</vt:lpstr>
      <vt:lpstr>Levels of Personalization and Adaptation</vt:lpstr>
      <vt:lpstr>Adaptive Web-based Applications</vt:lpstr>
      <vt:lpstr>A Generalization of Web-based Adaptation</vt:lpstr>
      <vt:lpstr>Abbreviated history: 1) Interbook</vt:lpstr>
      <vt:lpstr>Interbook example page</vt:lpstr>
      <vt:lpstr>Abbreviated history: 2) AHA!</vt:lpstr>
      <vt:lpstr>Example AHA! page</vt:lpstr>
      <vt:lpstr>PowerPoint Presentation</vt:lpstr>
      <vt:lpstr>Intermezzo</vt:lpstr>
      <vt:lpstr>Content Adaptation</vt:lpstr>
      <vt:lpstr>Example of inserting/removing fragments, course “2L690”</vt:lpstr>
      <vt:lpstr>Stretchtext example: the Push system</vt:lpstr>
      <vt:lpstr>Scaling-based Adaptation</vt:lpstr>
      <vt:lpstr>Adaptive Navigation Support</vt:lpstr>
      <vt:lpstr>Example of Direct Guidance</vt:lpstr>
      <vt:lpstr>Example: Link Ordering/Sorting</vt:lpstr>
      <vt:lpstr>Example of Link Hiding</vt:lpstr>
      <vt:lpstr>Example: link Annotation in ELM-ART</vt:lpstr>
      <vt:lpstr>Example: Link Generation in Alice</vt:lpstr>
      <vt:lpstr>Adaptive Presentation</vt:lpstr>
      <vt:lpstr>The GRAPPLE Project</vt:lpstr>
      <vt:lpstr>PowerPoint Presentation</vt:lpstr>
      <vt:lpstr>Adaptation (in GRAPPLE and elsewhere)</vt:lpstr>
      <vt:lpstr>From UM updates to Adaptation</vt:lpstr>
      <vt:lpstr>When to perform Adaptation?</vt:lpstr>
      <vt:lpstr>The GRAPPLE Adaptation Engine (GALE)</vt:lpstr>
      <vt:lpstr>PowerPoint Presentation</vt:lpstr>
      <vt:lpstr>PowerPoint Presentation</vt:lpstr>
      <vt:lpstr>Logging in (GRAPPLE/GALE)</vt:lpstr>
      <vt:lpstr>The process of user model updates</vt:lpstr>
      <vt:lpstr>GALE Processors and Modules</vt:lpstr>
      <vt:lpstr>Adaptation: the XMLProcessor</vt:lpstr>
      <vt:lpstr>Plug-Ins for “special” operations</vt:lpstr>
      <vt:lpstr>Link Adaptation in GALE</vt:lpstr>
      <vt:lpstr>Link Adaptation in GALE (cont.)</vt:lpstr>
      <vt:lpstr>Creating GALE Applications</vt:lpstr>
      <vt:lpstr>Two Types of Authoring</vt:lpstr>
      <vt:lpstr>Authoring Pages Separately</vt:lpstr>
      <vt:lpstr>Template-Based Authoring</vt:lpstr>
      <vt:lpstr>PowerPoint Presentation</vt:lpstr>
      <vt:lpstr>PowerPoint Presentation</vt:lpstr>
      <vt:lpstr>The GAM (GALE Adaptation Model) Language</vt:lpstr>
      <vt:lpstr>The GAM (GALE Adaptation Model) Language</vt:lpstr>
      <vt:lpstr>The GAM Language (cont.)</vt:lpstr>
      <vt:lpstr>The GAM Language (cont.)</vt:lpstr>
      <vt:lpstr>Open Corpus, Open Model Adaptation</vt:lpstr>
      <vt:lpstr>Security… is GALE a security nightmare?</vt:lpstr>
      <vt:lpstr>Extending GALE</vt:lpstr>
      <vt:lpstr>Information Sources</vt:lpstr>
    </vt:vector>
  </TitlesOfParts>
  <Company>Eindhoven University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De Bra</dc:creator>
  <cp:lastModifiedBy>Paul De Bra</cp:lastModifiedBy>
  <cp:revision>531</cp:revision>
  <cp:lastPrinted>2012-01-20T12:42:41Z</cp:lastPrinted>
  <dcterms:created xsi:type="dcterms:W3CDTF">2010-11-01T09:06:41Z</dcterms:created>
  <dcterms:modified xsi:type="dcterms:W3CDTF">2012-01-22T09:29:48Z</dcterms:modified>
</cp:coreProperties>
</file>