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tif" ContentType="image/t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7"/>
  </p:notesMasterIdLst>
  <p:sldIdLst>
    <p:sldId id="256" r:id="rId2"/>
    <p:sldId id="257" r:id="rId3"/>
    <p:sldId id="260" r:id="rId4"/>
    <p:sldId id="258" r:id="rId5"/>
    <p:sldId id="284" r:id="rId6"/>
    <p:sldId id="261" r:id="rId7"/>
    <p:sldId id="295" r:id="rId8"/>
    <p:sldId id="290" r:id="rId9"/>
    <p:sldId id="265" r:id="rId10"/>
    <p:sldId id="275" r:id="rId11"/>
    <p:sldId id="291" r:id="rId12"/>
    <p:sldId id="292" r:id="rId13"/>
    <p:sldId id="293" r:id="rId14"/>
    <p:sldId id="294" r:id="rId15"/>
    <p:sldId id="308" r:id="rId16"/>
    <p:sldId id="310" r:id="rId17"/>
    <p:sldId id="320" r:id="rId18"/>
    <p:sldId id="309" r:id="rId19"/>
    <p:sldId id="312" r:id="rId20"/>
    <p:sldId id="313" r:id="rId21"/>
    <p:sldId id="314" r:id="rId22"/>
    <p:sldId id="311" r:id="rId23"/>
    <p:sldId id="268" r:id="rId24"/>
    <p:sldId id="269" r:id="rId25"/>
    <p:sldId id="271" r:id="rId26"/>
    <p:sldId id="270" r:id="rId27"/>
    <p:sldId id="297" r:id="rId28"/>
    <p:sldId id="266" r:id="rId29"/>
    <p:sldId id="267" r:id="rId30"/>
    <p:sldId id="296" r:id="rId31"/>
    <p:sldId id="289" r:id="rId32"/>
    <p:sldId id="263" r:id="rId33"/>
    <p:sldId id="298" r:id="rId34"/>
    <p:sldId id="322" r:id="rId35"/>
    <p:sldId id="323" r:id="rId36"/>
    <p:sldId id="324" r:id="rId37"/>
    <p:sldId id="303" r:id="rId38"/>
    <p:sldId id="315" r:id="rId39"/>
    <p:sldId id="304" r:id="rId40"/>
    <p:sldId id="305" r:id="rId41"/>
    <p:sldId id="306" r:id="rId42"/>
    <p:sldId id="300" r:id="rId43"/>
    <p:sldId id="318" r:id="rId44"/>
    <p:sldId id="319" r:id="rId45"/>
    <p:sldId id="321"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385"/>
    <p:restoredTop sz="65416" autoAdjust="0"/>
  </p:normalViewPr>
  <p:slideViewPr>
    <p:cSldViewPr snapToGrid="0" snapToObjects="1">
      <p:cViewPr varScale="1">
        <p:scale>
          <a:sx n="97" d="100"/>
          <a:sy n="97" d="100"/>
        </p:scale>
        <p:origin x="1808"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slide" Target="slides/slide45.xml"/><Relationship Id="rId47" Type="http://schemas.openxmlformats.org/officeDocument/2006/relationships/notesMaster" Target="notesMasters/notes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E0A1562-525D-8A49-8054-A9CA0E040579}" type="datetimeFigureOut">
              <a:rPr lang="en-US" smtClean="0"/>
              <a:pPr/>
              <a:t>7/8/17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5A0EF76-2BEB-0F4B-BD74-5CCD96257883}"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a:t>
            </a:r>
            <a:r>
              <a:rPr lang="en-US" baseline="0" dirty="0" smtClean="0"/>
              <a:t> many conferences, and also at UMAP, the keynote talks are often given by people who are doing research that is “peripheral” to the core area of the conference at best. This is useful because it broadens the perspective of the researchers attending the conference.</a:t>
            </a:r>
          </a:p>
          <a:p>
            <a:r>
              <a:rPr lang="en-US" baseline="0" dirty="0" smtClean="0"/>
              <a:t>But as you know, I have been president of User Modeling Inc. for a number of years now, so that means I am rather at the core of our conference research area. This makes giving a keynote talk a challenge, because you can reasonably expect that everything I have to say may be known to most of the audience</a:t>
            </a:r>
            <a:r>
              <a:rPr lang="mr-IN" baseline="0" dirty="0" smtClean="0"/>
              <a:t>…</a:t>
            </a:r>
            <a:r>
              <a:rPr lang="en-US" baseline="0" dirty="0" smtClean="0"/>
              <a:t> Still, I hope this talk will be “refreshing” for most of you. It is partly a reflection, making us realize who we are, realize what UMAP is really about, and it is partly an outlook into the future, how we can ensure that we remain UMAP.</a:t>
            </a:r>
          </a:p>
        </p:txBody>
      </p:sp>
      <p:sp>
        <p:nvSpPr>
          <p:cNvPr id="4" name="Slide Number Placeholder 3"/>
          <p:cNvSpPr>
            <a:spLocks noGrp="1"/>
          </p:cNvSpPr>
          <p:nvPr>
            <p:ph type="sldNum" sz="quarter" idx="10"/>
          </p:nvPr>
        </p:nvSpPr>
        <p:spPr/>
        <p:txBody>
          <a:bodyPr/>
          <a:lstStyle/>
          <a:p>
            <a:fld id="{05A0EF76-2BEB-0F4B-BD74-5CCD96257883}" type="slidenum">
              <a:rPr lang="en-US" smtClean="0"/>
              <a:pPr/>
              <a:t>1</a:t>
            </a:fld>
            <a:endParaRPr lang="en-US"/>
          </a:p>
        </p:txBody>
      </p:sp>
    </p:spTree>
    <p:extLst>
      <p:ext uri="{BB962C8B-B14F-4D97-AF65-F5344CB8AC3E}">
        <p14:creationId xmlns:p14="http://schemas.microsoft.com/office/powerpoint/2010/main" val="1687867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take a brief tour of the possible </a:t>
            </a:r>
            <a:r>
              <a:rPr lang="en-US" i="1" dirty="0" smtClean="0"/>
              <a:t>results</a:t>
            </a:r>
            <a:r>
              <a:rPr lang="en-US" i="0" dirty="0" smtClean="0"/>
              <a:t> of adaptation. When we make decisions such as “A should be studied for B” we should take into account what this means for what the end-user will end up seeing in the web presentation.</a:t>
            </a:r>
          </a:p>
          <a:p>
            <a:endParaRPr lang="en-US" i="0" dirty="0" smtClean="0"/>
          </a:p>
          <a:p>
            <a:r>
              <a:rPr lang="en-US" i="0" dirty="0" smtClean="0"/>
              <a:t>This taxonomy will</a:t>
            </a:r>
            <a:r>
              <a:rPr lang="en-US" i="0" baseline="0" dirty="0" smtClean="0"/>
              <a:t> not be readable, but we will illustrate some parts by means of an example.</a:t>
            </a:r>
          </a:p>
          <a:p>
            <a:endParaRPr lang="en-US" i="0" baseline="0" dirty="0" smtClean="0"/>
          </a:p>
          <a:p>
            <a:r>
              <a:rPr lang="en-US" i="0" baseline="0" dirty="0" smtClean="0"/>
              <a:t>A first taxonomy of adaptation techniques was created by Peter </a:t>
            </a:r>
            <a:r>
              <a:rPr lang="en-US" i="0" baseline="0" dirty="0" err="1" smtClean="0"/>
              <a:t>Brusilovsky</a:t>
            </a:r>
            <a:r>
              <a:rPr lang="en-US" i="0" baseline="0" dirty="0" smtClean="0"/>
              <a:t> in 1996. The taxonomy we show here is the latest one, developed by </a:t>
            </a:r>
            <a:r>
              <a:rPr lang="en-US" i="0" baseline="0" dirty="0" err="1" smtClean="0"/>
              <a:t>Evgeny</a:t>
            </a:r>
            <a:r>
              <a:rPr lang="en-US" i="0" baseline="0" dirty="0" smtClean="0"/>
              <a:t> </a:t>
            </a:r>
            <a:r>
              <a:rPr lang="en-US" i="0" baseline="0" dirty="0" err="1" smtClean="0"/>
              <a:t>Knutov</a:t>
            </a:r>
            <a:r>
              <a:rPr lang="en-US" i="0" baseline="0" dirty="0" smtClean="0"/>
              <a:t>, a former PhD student of the Web Engineering group. It was an attempt, in 2009, to classify all different forms of adaptation he encountered in literature.</a:t>
            </a:r>
            <a:endParaRPr lang="en-US" dirty="0"/>
          </a:p>
        </p:txBody>
      </p:sp>
      <p:sp>
        <p:nvSpPr>
          <p:cNvPr id="4" name="Slide Number Placeholder 3"/>
          <p:cNvSpPr>
            <a:spLocks noGrp="1"/>
          </p:cNvSpPr>
          <p:nvPr>
            <p:ph type="sldNum" sz="quarter" idx="10"/>
          </p:nvPr>
        </p:nvSpPr>
        <p:spPr/>
        <p:txBody>
          <a:bodyPr/>
          <a:lstStyle/>
          <a:p>
            <a:fld id="{F704ACFA-199E-A74B-96D1-C715FBC427D7}" type="slidenum">
              <a:rPr lang="nl-NL" smtClean="0"/>
              <a:pPr/>
              <a:t>10</a:t>
            </a:fld>
            <a:endParaRPr lang="nl-NL"/>
          </a:p>
        </p:txBody>
      </p:sp>
    </p:spTree>
    <p:extLst>
      <p:ext uri="{BB962C8B-B14F-4D97-AF65-F5344CB8AC3E}">
        <p14:creationId xmlns:p14="http://schemas.microsoft.com/office/powerpoint/2010/main" val="16927193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Zooming in on the taxonomy, the #if construct we showed earlier can be interpreted as a case of the “inserting or removing fragments” technique.</a:t>
            </a:r>
            <a:endParaRPr lang="en-US" dirty="0"/>
          </a:p>
        </p:txBody>
      </p:sp>
      <p:sp>
        <p:nvSpPr>
          <p:cNvPr id="4" name="Slide Number Placeholder 3"/>
          <p:cNvSpPr>
            <a:spLocks noGrp="1"/>
          </p:cNvSpPr>
          <p:nvPr>
            <p:ph type="sldNum" sz="quarter" idx="10"/>
          </p:nvPr>
        </p:nvSpPr>
        <p:spPr/>
        <p:txBody>
          <a:bodyPr/>
          <a:lstStyle/>
          <a:p>
            <a:fld id="{F704ACFA-199E-A74B-96D1-C715FBC427D7}" type="slidenum">
              <a:rPr lang="nl-NL" smtClean="0"/>
              <a:pPr/>
              <a:t>11</a:t>
            </a:fld>
            <a:endParaRPr lang="nl-NL"/>
          </a:p>
        </p:txBody>
      </p:sp>
    </p:spTree>
    <p:extLst>
      <p:ext uri="{BB962C8B-B14F-4D97-AF65-F5344CB8AC3E}">
        <p14:creationId xmlns:p14="http://schemas.microsoft.com/office/powerpoint/2010/main" val="186859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100" dirty="0" smtClean="0"/>
              <a:t>As a</a:t>
            </a:r>
            <a:r>
              <a:rPr lang="en-US" sz="1100" baseline="0" dirty="0" smtClean="0"/>
              <a:t> more elaborate</a:t>
            </a:r>
            <a:r>
              <a:rPr lang="en-US" sz="1100" dirty="0" smtClean="0"/>
              <a:t> example of adaptation methods and techniques we will have a brief look at the adaptive</a:t>
            </a:r>
            <a:r>
              <a:rPr lang="en-US" sz="1100" baseline="0" dirty="0" smtClean="0"/>
              <a:t> PhD thesis of David Smits, a former student in the Web Engineering group at the TU/e. The collective wisdom of the deans of the TU/e resulted in David being allowed, for the first time in history, to write a PhD thesis in adaptive form, meaning that the thesis is automatically personalized to the reader who studies the thesis.</a:t>
            </a:r>
          </a:p>
          <a:p>
            <a:endParaRPr lang="en-US" sz="1100" baseline="0" dirty="0" smtClean="0"/>
          </a:p>
          <a:p>
            <a:r>
              <a:rPr lang="en-US" sz="1100" baseline="0" dirty="0" smtClean="0"/>
              <a:t>In the thesis there are “soft” and “hard” prerequisites. </a:t>
            </a:r>
            <a:r>
              <a:rPr lang="en-US" sz="1100" dirty="0" smtClean="0"/>
              <a:t>We see an example of content adaptation where an “inset” is used to show missing prerequisite information. In the</a:t>
            </a:r>
            <a:r>
              <a:rPr lang="en-US" sz="1100" baseline="0" dirty="0" smtClean="0"/>
              <a:t> thesis we started reading the introduction and then jumped to the discussion without reading the “research questions” page first. The discussion doesn’t make sense without knowing what the research questions are so they are briefly presented in this “inset”. Not only is this an example of the “inserting fragments” technique but also of the “dimming fragments” technique. The “inset” has a gray background to show that it is not part of the main story of the page. This is a common technique used in magazines where a “sidebar” contains some additional information you can optionally also read but without which you can understand the main story.</a:t>
            </a:r>
          </a:p>
          <a:p>
            <a:endParaRPr lang="en-US" sz="1100" baseline="0" dirty="0" smtClean="0"/>
          </a:p>
          <a:p>
            <a:r>
              <a:rPr lang="en-US" sz="1100" baseline="0" dirty="0" smtClean="0"/>
              <a:t>We see a method called </a:t>
            </a:r>
            <a:r>
              <a:rPr lang="en-US" sz="1100" i="1" baseline="0" dirty="0" smtClean="0"/>
              <a:t>direct guidance</a:t>
            </a:r>
            <a:r>
              <a:rPr lang="en-US" sz="1100" i="0" baseline="0" dirty="0" smtClean="0"/>
              <a:t> at work: there is a suggestion for the next topic to read about. It is the first recommended topic after the current one, going through the hierarchy of concepts in a depth-first fashion.</a:t>
            </a:r>
            <a:endParaRPr lang="en-US" sz="1100" baseline="0" dirty="0" smtClean="0"/>
          </a:p>
          <a:p>
            <a:endParaRPr lang="en-US" sz="1100" baseline="0" dirty="0" smtClean="0"/>
          </a:p>
          <a:p>
            <a:r>
              <a:rPr lang="en-US" sz="1100" baseline="0" dirty="0" smtClean="0"/>
              <a:t>We also see link adaptation at work: there is a menu that shows the main topics and then the details of one of the topics in a submenu. Each time we select a main topic its submenu opens up and the others close. That is called an “accordion menu”, a special type of “fish-eye view” on the overall structure. </a:t>
            </a:r>
            <a:endParaRPr lang="en-US" sz="1100" dirty="0"/>
          </a:p>
        </p:txBody>
      </p:sp>
      <p:sp>
        <p:nvSpPr>
          <p:cNvPr id="4" name="Slide Number Placeholder 3"/>
          <p:cNvSpPr>
            <a:spLocks noGrp="1"/>
          </p:cNvSpPr>
          <p:nvPr>
            <p:ph type="sldNum" sz="quarter" idx="10"/>
          </p:nvPr>
        </p:nvSpPr>
        <p:spPr/>
        <p:txBody>
          <a:bodyPr/>
          <a:lstStyle/>
          <a:p>
            <a:fld id="{F704ACFA-199E-A74B-96D1-C715FBC427D7}" type="slidenum">
              <a:rPr lang="nl-NL" smtClean="0"/>
              <a:pPr/>
              <a:t>12</a:t>
            </a:fld>
            <a:endParaRPr lang="nl-NL"/>
          </a:p>
        </p:txBody>
      </p:sp>
    </p:spTree>
    <p:extLst>
      <p:ext uri="{BB962C8B-B14F-4D97-AF65-F5344CB8AC3E}">
        <p14:creationId xmlns:p14="http://schemas.microsoft.com/office/powerpoint/2010/main" val="2087281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Looking at how the adaptive thesis works more in detail we see that there are not only blue and purple links, both recommended but the blue for unvisited and purple for visited, the thesis also has blueish purple, black and orange links. In fact, the underlying system supports as many link colors as you want, and other annotations as well.</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We happen to also see some black stripes, used in the thesis to indicate parts of a page that have been added since the last time you visited the page. As this is our first visit to the “How It Works” page everything is new. If we revisit this page again at a later time more text may have been adaptively added and the new text is then marked with the black stripe.</a:t>
            </a:r>
            <a:endParaRPr lang="en-US" dirty="0" smtClean="0"/>
          </a:p>
          <a:p>
            <a:endParaRPr lang="en-US" dirty="0"/>
          </a:p>
        </p:txBody>
      </p:sp>
      <p:sp>
        <p:nvSpPr>
          <p:cNvPr id="4" name="Slide Number Placeholder 3"/>
          <p:cNvSpPr>
            <a:spLocks noGrp="1"/>
          </p:cNvSpPr>
          <p:nvPr>
            <p:ph type="sldNum" sz="quarter" idx="10"/>
          </p:nvPr>
        </p:nvSpPr>
        <p:spPr/>
        <p:txBody>
          <a:bodyPr/>
          <a:lstStyle/>
          <a:p>
            <a:fld id="{F704ACFA-199E-A74B-96D1-C715FBC427D7}" type="slidenum">
              <a:rPr lang="nl-NL" smtClean="0"/>
              <a:pPr/>
              <a:t>13</a:t>
            </a:fld>
            <a:endParaRPr lang="nl-NL"/>
          </a:p>
        </p:txBody>
      </p:sp>
    </p:spTree>
    <p:extLst>
      <p:ext uri="{BB962C8B-B14F-4D97-AF65-F5344CB8AC3E}">
        <p14:creationId xmlns:p14="http://schemas.microsoft.com/office/powerpoint/2010/main" val="379145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adaptive thesis</a:t>
            </a:r>
            <a:r>
              <a:rPr lang="en-US" baseline="0" dirty="0" smtClean="0"/>
              <a:t> adapts also itself to a smaller screen, for instance of a mobile device: The menu moves to the top and the “Next topic” link as well.</a:t>
            </a:r>
          </a:p>
          <a:p>
            <a:endParaRPr lang="en-US" baseline="0" dirty="0" smtClean="0"/>
          </a:p>
          <a:p>
            <a:r>
              <a:rPr lang="en-US" baseline="0" dirty="0" smtClean="0"/>
              <a:t>There is a lot more we can adapt but we don’t have time in this talk to cover all of it.</a:t>
            </a:r>
            <a:endParaRPr lang="en-US" dirty="0"/>
          </a:p>
        </p:txBody>
      </p:sp>
      <p:sp>
        <p:nvSpPr>
          <p:cNvPr id="4" name="Slide Number Placeholder 3"/>
          <p:cNvSpPr>
            <a:spLocks noGrp="1"/>
          </p:cNvSpPr>
          <p:nvPr>
            <p:ph type="sldNum" sz="quarter" idx="10"/>
          </p:nvPr>
        </p:nvSpPr>
        <p:spPr/>
        <p:txBody>
          <a:bodyPr/>
          <a:lstStyle/>
          <a:p>
            <a:fld id="{F704ACFA-199E-A74B-96D1-C715FBC427D7}" type="slidenum">
              <a:rPr lang="nl-NL" smtClean="0"/>
              <a:pPr/>
              <a:t>14</a:t>
            </a:fld>
            <a:endParaRPr lang="nl-NL"/>
          </a:p>
        </p:txBody>
      </p:sp>
    </p:spTree>
    <p:extLst>
      <p:ext uri="{BB962C8B-B14F-4D97-AF65-F5344CB8AC3E}">
        <p14:creationId xmlns:p14="http://schemas.microsoft.com/office/powerpoint/2010/main" val="1741967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A0EF76-2BEB-0F4B-BD74-5CCD96257883}" type="slidenum">
              <a:rPr lang="en-US" smtClean="0"/>
              <a:pPr/>
              <a:t>15</a:t>
            </a:fld>
            <a:endParaRPr lang="en-US"/>
          </a:p>
        </p:txBody>
      </p:sp>
    </p:spTree>
    <p:extLst>
      <p:ext uri="{BB962C8B-B14F-4D97-AF65-F5344CB8AC3E}">
        <p14:creationId xmlns:p14="http://schemas.microsoft.com/office/powerpoint/2010/main" val="5760976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A0EF76-2BEB-0F4B-BD74-5CCD96257883}" type="slidenum">
              <a:rPr lang="en-US" smtClean="0"/>
              <a:pPr/>
              <a:t>16</a:t>
            </a:fld>
            <a:endParaRPr lang="en-US"/>
          </a:p>
        </p:txBody>
      </p:sp>
    </p:spTree>
    <p:extLst>
      <p:ext uri="{BB962C8B-B14F-4D97-AF65-F5344CB8AC3E}">
        <p14:creationId xmlns:p14="http://schemas.microsoft.com/office/powerpoint/2010/main" val="17553182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Time to do a show</a:t>
            </a:r>
            <a:r>
              <a:rPr lang="en-US" baseline="0" dirty="0" smtClean="0"/>
              <a:t> of hands:</a:t>
            </a:r>
          </a:p>
          <a:p>
            <a:endParaRPr lang="en-US" baseline="0" dirty="0" smtClean="0"/>
          </a:p>
          <a:p>
            <a:r>
              <a:rPr lang="en-US" baseline="0" dirty="0" smtClean="0"/>
              <a:t>Who has attended a talk at UMAP in which the AHA! system was presented?</a:t>
            </a:r>
          </a:p>
          <a:p>
            <a:endParaRPr lang="en-US" baseline="0" dirty="0" smtClean="0"/>
          </a:p>
          <a:p>
            <a:r>
              <a:rPr lang="en-US" baseline="0" dirty="0" smtClean="0"/>
              <a:t>liars!</a:t>
            </a:r>
          </a:p>
          <a:p>
            <a:endParaRPr lang="en-US" baseline="0" dirty="0" smtClean="0"/>
          </a:p>
          <a:p>
            <a:r>
              <a:rPr lang="en-US" baseline="0" dirty="0" smtClean="0"/>
              <a:t>Who has attended a talk at UMAP in which the GALE system was presented?</a:t>
            </a:r>
          </a:p>
          <a:p>
            <a:endParaRPr lang="en-US" baseline="0" dirty="0" smtClean="0"/>
          </a:p>
          <a:p>
            <a:r>
              <a:rPr lang="en-US" baseline="0" dirty="0" smtClean="0"/>
              <a:t>liars!</a:t>
            </a:r>
            <a:endParaRPr lang="en-US" dirty="0"/>
          </a:p>
        </p:txBody>
      </p:sp>
      <p:sp>
        <p:nvSpPr>
          <p:cNvPr id="4" name="Slide Number Placeholder 3"/>
          <p:cNvSpPr>
            <a:spLocks noGrp="1"/>
          </p:cNvSpPr>
          <p:nvPr>
            <p:ph type="sldNum" sz="quarter" idx="10"/>
          </p:nvPr>
        </p:nvSpPr>
        <p:spPr/>
        <p:txBody>
          <a:bodyPr/>
          <a:lstStyle/>
          <a:p>
            <a:fld id="{05A0EF76-2BEB-0F4B-BD74-5CCD96257883}" type="slidenum">
              <a:rPr lang="en-US" smtClean="0"/>
              <a:pPr/>
              <a:t>18</a:t>
            </a:fld>
            <a:endParaRPr lang="en-US"/>
          </a:p>
        </p:txBody>
      </p:sp>
    </p:spTree>
    <p:extLst>
      <p:ext uri="{BB962C8B-B14F-4D97-AF65-F5344CB8AC3E}">
        <p14:creationId xmlns:p14="http://schemas.microsoft.com/office/powerpoint/2010/main" val="459452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terms of the functional parts of an adaptive system and the data of an adaptive application we have</a:t>
            </a:r>
            <a:r>
              <a:rPr lang="en-US" baseline="0" dirty="0" smtClean="0"/>
              <a:t> a look at the AHAM reference model, developed by the Web Engineering group at the TU/e. This model is rather old (over 15 years) but captures the essence of every user-adaptive system. We will concentrate on the part in the middle, the “storage layer” which consists of the Domain Model, User Model and Adaptation Model. For all three these parts we will consider how their construction is shifting from an expert-driven to a data-driven approach.</a:t>
            </a:r>
            <a:endParaRPr lang="en-US" dirty="0"/>
          </a:p>
        </p:txBody>
      </p:sp>
      <p:sp>
        <p:nvSpPr>
          <p:cNvPr id="4" name="Slide Number Placeholder 3"/>
          <p:cNvSpPr>
            <a:spLocks noGrp="1"/>
          </p:cNvSpPr>
          <p:nvPr>
            <p:ph type="sldNum" sz="quarter" idx="10"/>
          </p:nvPr>
        </p:nvSpPr>
        <p:spPr/>
        <p:txBody>
          <a:bodyPr/>
          <a:lstStyle/>
          <a:p>
            <a:fld id="{F704ACFA-199E-A74B-96D1-C715FBC427D7}" type="slidenum">
              <a:rPr lang="nl-NL" smtClean="0"/>
              <a:pPr/>
              <a:t>23</a:t>
            </a:fld>
            <a:endParaRPr lang="nl-NL"/>
          </a:p>
        </p:txBody>
      </p:sp>
    </p:spTree>
    <p:extLst>
      <p:ext uri="{BB962C8B-B14F-4D97-AF65-F5344CB8AC3E}">
        <p14:creationId xmlns:p14="http://schemas.microsoft.com/office/powerpoint/2010/main" val="17142026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smtClean="0"/>
              <a:t>The Domain Model answers</a:t>
            </a:r>
            <a:r>
              <a:rPr lang="en-US" sz="1050" baseline="0" dirty="0" smtClean="0"/>
              <a:t> the question </a:t>
            </a:r>
            <a:r>
              <a:rPr lang="en-US" sz="1050" i="1" baseline="0" dirty="0" smtClean="0"/>
              <a:t>what</a:t>
            </a:r>
            <a:r>
              <a:rPr lang="en-US" sz="1050" i="0" baseline="0" dirty="0" smtClean="0"/>
              <a:t> the application is about. It is only part of “what can be adapted” because also things like the </a:t>
            </a:r>
            <a:r>
              <a:rPr lang="en-US" sz="1050" i="1" baseline="0" dirty="0" smtClean="0"/>
              <a:t>presentation style</a:t>
            </a:r>
            <a:r>
              <a:rPr lang="en-US" sz="1050" i="0" baseline="0" dirty="0" smtClean="0"/>
              <a:t> can be adapted. Every adaptive application works with some type of “units” of information, either abstract or concrete. We sometimes see them as named </a:t>
            </a:r>
            <a:r>
              <a:rPr lang="en-US" sz="1050" i="1" baseline="0" dirty="0" smtClean="0"/>
              <a:t>concepts</a:t>
            </a:r>
            <a:r>
              <a:rPr lang="en-US" sz="1050" i="0" baseline="0" dirty="0" smtClean="0"/>
              <a:t>, sometimes </a:t>
            </a:r>
            <a:r>
              <a:rPr lang="en-US" sz="1050" i="1" baseline="0" dirty="0" smtClean="0"/>
              <a:t>topics</a:t>
            </a:r>
            <a:r>
              <a:rPr lang="en-US" sz="1050" i="0" baseline="0" dirty="0" smtClean="0"/>
              <a:t>, sometimes just </a:t>
            </a:r>
            <a:r>
              <a:rPr lang="en-US" sz="1050" i="1" baseline="0" dirty="0" smtClean="0"/>
              <a:t>objects</a:t>
            </a:r>
            <a:r>
              <a:rPr lang="en-US" sz="1050" i="0" baseline="0" dirty="0" smtClean="0"/>
              <a:t>. We will mostly talk about either </a:t>
            </a:r>
            <a:r>
              <a:rPr lang="en-US" sz="1050" i="1" baseline="0" dirty="0" smtClean="0"/>
              <a:t>concepts</a:t>
            </a:r>
            <a:r>
              <a:rPr lang="en-US" sz="1050" i="0" baseline="0" dirty="0" smtClean="0"/>
              <a:t> or </a:t>
            </a:r>
            <a:r>
              <a:rPr lang="en-US" sz="1050" i="1" baseline="0" dirty="0" smtClean="0"/>
              <a:t>topics</a:t>
            </a:r>
            <a:r>
              <a:rPr lang="en-US" sz="1050" i="0" baseline="0" dirty="0" smtClean="0"/>
              <a:t>.</a:t>
            </a:r>
          </a:p>
          <a:p>
            <a:pPr marL="171450" indent="-171450">
              <a:buFont typeface="Arial"/>
              <a:buChar char="•"/>
            </a:pPr>
            <a:r>
              <a:rPr lang="en-US" sz="1050" i="0" baseline="0" dirty="0" smtClean="0"/>
              <a:t>In many applications the concepts are </a:t>
            </a:r>
            <a:r>
              <a:rPr lang="en-US" sz="1050" i="1" baseline="0" dirty="0" smtClean="0"/>
              <a:t>predefined</a:t>
            </a:r>
            <a:r>
              <a:rPr lang="en-US" sz="1050" i="0" baseline="0" dirty="0" smtClean="0"/>
              <a:t> by an expert. That doesn’t mean they cannot be altered, but even the addition of a new concept is an explicit choice of an expert. Examples can be found in learning, in e-commerce where there is a database of products that can be bought, in a museum with artworks, or on discussion forums with a list of sub-forums or topics that are predefined. Note: there is a “United Nations Standard Products and Services Classification” that can be used as a basis for a database of possible items that can be bought. There are several databases from the Getty institute with art-related conceptual information, etc.</a:t>
            </a:r>
          </a:p>
          <a:p>
            <a:pPr marL="171450" indent="-171450">
              <a:buFont typeface="Arial"/>
              <a:buChar char="•"/>
            </a:pPr>
            <a:r>
              <a:rPr lang="en-US" sz="1050" i="0" baseline="0" dirty="0" smtClean="0"/>
              <a:t>Sometimes new topics must be added frequently, for instance on a news site. The expert running the site cannot predict which news there will be. He may decide which news to include or not, but when interesting news appears he must decide how to name that and possibly how to connect it to other topics.</a:t>
            </a:r>
          </a:p>
          <a:p>
            <a:pPr marL="171450" indent="-171450">
              <a:buFont typeface="Arial"/>
              <a:buChar char="•"/>
            </a:pPr>
            <a:r>
              <a:rPr lang="en-US" sz="1050" i="0" baseline="0" dirty="0" smtClean="0"/>
              <a:t>Sometimes there is no expert deciding on topics. On Twitter people just make up what they talk about and there is no filtering and there is no expert deciding on a structure of topics. So if you want to know what topics exist on Twitter they must be deduced on the fly through some automated decision process. It is necessary to perform this type of task in order to be able to recommend topics (which is needed to recommend tweets).</a:t>
            </a:r>
          </a:p>
          <a:p>
            <a:pPr marL="0" indent="0">
              <a:buFont typeface="Arial"/>
              <a:buNone/>
            </a:pPr>
            <a:r>
              <a:rPr lang="en-US" sz="1050" i="0" baseline="0" dirty="0" smtClean="0"/>
              <a:t>The User Model keeps track of how the user relates to each concept or topic in the Domain Model. It is thus an </a:t>
            </a:r>
            <a:r>
              <a:rPr lang="en-US" sz="1050" i="1" baseline="0" dirty="0" smtClean="0"/>
              <a:t>overlay model</a:t>
            </a:r>
            <a:r>
              <a:rPr lang="en-US" sz="1050" i="0" baseline="0" dirty="0" smtClean="0"/>
              <a:t>. When the DM is generated, like by analyzing tweets, the structure of the UM must also be generated. </a:t>
            </a:r>
            <a:endParaRPr lang="en-US" sz="1050" dirty="0"/>
          </a:p>
        </p:txBody>
      </p:sp>
      <p:sp>
        <p:nvSpPr>
          <p:cNvPr id="4" name="Slide Number Placeholder 3"/>
          <p:cNvSpPr>
            <a:spLocks noGrp="1"/>
          </p:cNvSpPr>
          <p:nvPr>
            <p:ph type="sldNum" sz="quarter" idx="10"/>
          </p:nvPr>
        </p:nvSpPr>
        <p:spPr/>
        <p:txBody>
          <a:bodyPr/>
          <a:lstStyle/>
          <a:p>
            <a:fld id="{F704ACFA-199E-A74B-96D1-C715FBC427D7}" type="slidenum">
              <a:rPr lang="nl-NL" smtClean="0"/>
              <a:pPr/>
              <a:t>24</a:t>
            </a:fld>
            <a:endParaRPr lang="nl-NL"/>
          </a:p>
        </p:txBody>
      </p:sp>
    </p:spTree>
    <p:extLst>
      <p:ext uri="{BB962C8B-B14F-4D97-AF65-F5344CB8AC3E}">
        <p14:creationId xmlns:p14="http://schemas.microsoft.com/office/powerpoint/2010/main" val="1212904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alternative title for my talk could have been: From expert-driven adaptation to data-driven adaptation, a still ongoing 25-year journey.</a:t>
            </a:r>
          </a:p>
          <a:p>
            <a:pPr marL="171450" indent="-171450">
              <a:buFont typeface="Arial" charset="0"/>
              <a:buChar char="•"/>
            </a:pPr>
            <a:r>
              <a:rPr lang="en-US" baseline="0" dirty="0" smtClean="0"/>
              <a:t>This would be fitting first of all because when we reflect on what has been happening in our research community, this has been an important gradual shift over the years. I will briefly sketch the spectrum from expert- to data-driven adaptation and the challenges within that spectrum.</a:t>
            </a:r>
          </a:p>
          <a:p>
            <a:pPr marL="171450" indent="-171450">
              <a:buFont typeface="Arial" charset="0"/>
              <a:buChar char="•"/>
            </a:pPr>
            <a:r>
              <a:rPr lang="en-US" baseline="0" dirty="0" smtClean="0"/>
              <a:t>It is also fitting because it characterizes that as we make this move it leads to research that drifts away into other communities, perhaps even partly giving birth to other research communities. Giving personalized recommendations is a common adaptation task, and the more this becomes data-driven the more it really belongs in the </a:t>
            </a:r>
            <a:r>
              <a:rPr lang="en-US" baseline="0" dirty="0" err="1" smtClean="0"/>
              <a:t>RecSys</a:t>
            </a:r>
            <a:r>
              <a:rPr lang="en-US" baseline="0" dirty="0" smtClean="0"/>
              <a:t> community and conference. And when we analyze links among people rather than just pages we are not only doing user and group modeling but we enter the area that also ACM Hypertext is calling their own.</a:t>
            </a:r>
            <a:endParaRPr lang="en-US" baseline="0" dirty="0"/>
          </a:p>
          <a:p>
            <a:pPr marL="171450" indent="-171450">
              <a:buFont typeface="Arial" charset="0"/>
              <a:buChar char="•"/>
            </a:pPr>
            <a:r>
              <a:rPr lang="en-US" baseline="0" dirty="0" smtClean="0"/>
              <a:t>So what makes recommender research UMAP research? And what makes analysis and use of social networks as part of user- and group modeling UMAP research? The key has always been that in UMAP we want to </a:t>
            </a:r>
            <a:r>
              <a:rPr lang="en-US" i="1" baseline="0" dirty="0" smtClean="0"/>
              <a:t>understand</a:t>
            </a:r>
            <a:r>
              <a:rPr lang="en-US" i="0" baseline="0" dirty="0" smtClean="0"/>
              <a:t> what is going on. Judy Kay has coined the term </a:t>
            </a:r>
            <a:r>
              <a:rPr lang="en-US" i="1" baseline="0" dirty="0" err="1" smtClean="0"/>
              <a:t>scrutability</a:t>
            </a:r>
            <a:r>
              <a:rPr lang="en-US" i="0" baseline="0" dirty="0" smtClean="0"/>
              <a:t> that has not yet made it into dictionaries (but neither has </a:t>
            </a:r>
            <a:r>
              <a:rPr lang="en-US" i="1" baseline="0" dirty="0" err="1" smtClean="0"/>
              <a:t>adaptivity</a:t>
            </a:r>
            <a:r>
              <a:rPr lang="en-US" i="0" baseline="0" dirty="0" smtClean="0"/>
              <a:t>). Occasionally some </a:t>
            </a:r>
            <a:r>
              <a:rPr lang="en-US" i="1" baseline="0" dirty="0" smtClean="0"/>
              <a:t>black box </a:t>
            </a:r>
            <a:r>
              <a:rPr lang="en-US" i="0" baseline="0" dirty="0" smtClean="0"/>
              <a:t>user modeling or adaptation research has slipped through in the peer-review process, but when I am asked what is defining for UMAP research it is that we want to </a:t>
            </a:r>
            <a:r>
              <a:rPr lang="en-US" i="1" baseline="0" dirty="0" smtClean="0"/>
              <a:t>understand</a:t>
            </a:r>
            <a:r>
              <a:rPr lang="en-US" i="0" baseline="0" dirty="0" smtClean="0"/>
              <a:t> what is going on, and that is proving to be increasingly difficult. And I will try to explain why that is so difficult.</a:t>
            </a:r>
            <a:endParaRPr lang="en-US" baseline="0" dirty="0" smtClean="0"/>
          </a:p>
        </p:txBody>
      </p:sp>
      <p:sp>
        <p:nvSpPr>
          <p:cNvPr id="4" name="Slide Number Placeholder 3"/>
          <p:cNvSpPr>
            <a:spLocks noGrp="1"/>
          </p:cNvSpPr>
          <p:nvPr>
            <p:ph type="sldNum" sz="quarter" idx="10"/>
          </p:nvPr>
        </p:nvSpPr>
        <p:spPr/>
        <p:txBody>
          <a:bodyPr/>
          <a:lstStyle/>
          <a:p>
            <a:fld id="{05A0EF76-2BEB-0F4B-BD74-5CCD96257883}" type="slidenum">
              <a:rPr lang="en-US" smtClean="0"/>
              <a:pPr/>
              <a:t>2</a:t>
            </a:fld>
            <a:endParaRPr lang="en-US"/>
          </a:p>
        </p:txBody>
      </p:sp>
    </p:spTree>
    <p:extLst>
      <p:ext uri="{BB962C8B-B14F-4D97-AF65-F5344CB8AC3E}">
        <p14:creationId xmlns:p14="http://schemas.microsoft.com/office/powerpoint/2010/main" val="414783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connections we saw in the domain model represent facts. For instance: claire-obscure is a painting</a:t>
            </a:r>
            <a:r>
              <a:rPr lang="en-US" baseline="0" dirty="0" smtClean="0"/>
              <a:t> technique, and Peter </a:t>
            </a:r>
            <a:r>
              <a:rPr lang="en-US" baseline="0" dirty="0" err="1" smtClean="0"/>
              <a:t>Lastman</a:t>
            </a:r>
            <a:r>
              <a:rPr lang="en-US" baseline="0" dirty="0" smtClean="0"/>
              <a:t> was teacher of Rembrandt van Rijn. We can use these factual relationships for adaptation by defining </a:t>
            </a:r>
            <a:r>
              <a:rPr lang="en-US" i="1" baseline="0" dirty="0" smtClean="0"/>
              <a:t>rules</a:t>
            </a:r>
            <a:r>
              <a:rPr lang="en-US" i="0" baseline="0" dirty="0" smtClean="0"/>
              <a:t>, for instance indicating that if you like Rembrandt’s paintings you probably like claire-obscure because that’s the style Rembrandt used.</a:t>
            </a:r>
          </a:p>
          <a:p>
            <a:r>
              <a:rPr lang="en-US" i="0" baseline="0" dirty="0" smtClean="0"/>
              <a:t>Similarly we can define relations that have no factual meaning but that are only intended to guide adaptation. The most commonly used type of relationship for this is the </a:t>
            </a:r>
            <a:r>
              <a:rPr lang="en-US" i="1" baseline="0" dirty="0" smtClean="0"/>
              <a:t>prerequisite</a:t>
            </a:r>
            <a:r>
              <a:rPr lang="en-US" i="0" baseline="0" dirty="0" smtClean="0"/>
              <a:t>: you should study A before B. For instance we generally use a prerequisite in teaching that says that children should learn </a:t>
            </a:r>
            <a:r>
              <a:rPr lang="en-US" i="1" baseline="0" dirty="0" smtClean="0"/>
              <a:t>addition</a:t>
            </a:r>
            <a:r>
              <a:rPr lang="en-US" i="0" baseline="0" dirty="0" smtClean="0"/>
              <a:t> before </a:t>
            </a:r>
            <a:r>
              <a:rPr lang="en-US" i="1" baseline="0" dirty="0" smtClean="0"/>
              <a:t>subtraction</a:t>
            </a:r>
            <a:r>
              <a:rPr lang="en-US" i="0" baseline="0" dirty="0" smtClean="0"/>
              <a:t> and should learn </a:t>
            </a:r>
            <a:r>
              <a:rPr lang="en-US" i="1" baseline="0" dirty="0" smtClean="0"/>
              <a:t>multiplication</a:t>
            </a:r>
            <a:r>
              <a:rPr lang="en-US" i="0" baseline="0" dirty="0" smtClean="0"/>
              <a:t> before </a:t>
            </a:r>
            <a:r>
              <a:rPr lang="en-US" i="1" baseline="0" dirty="0" smtClean="0"/>
              <a:t>division</a:t>
            </a:r>
            <a:r>
              <a:rPr lang="en-US" i="0" baseline="0" dirty="0" smtClean="0"/>
              <a:t>.</a:t>
            </a:r>
          </a:p>
          <a:p>
            <a:r>
              <a:rPr lang="en-US" i="0" baseline="0" dirty="0" smtClean="0"/>
              <a:t>The question now becomes: how can we move towards </a:t>
            </a:r>
            <a:r>
              <a:rPr lang="en-US" i="1" baseline="0" dirty="0" smtClean="0"/>
              <a:t>generating</a:t>
            </a:r>
            <a:r>
              <a:rPr lang="en-US" i="0" baseline="0" dirty="0" smtClean="0"/>
              <a:t> such relationships used for adaptation automatically, in a data-driven way? Can we replace the expert who says this must be read before that? Or the expert who says that if you like the work of an artist you must like the style used by the artist and thus you will also like the work of other artists who use the same style?</a:t>
            </a:r>
            <a:endParaRPr lang="en-US" dirty="0"/>
          </a:p>
        </p:txBody>
      </p:sp>
      <p:sp>
        <p:nvSpPr>
          <p:cNvPr id="4" name="Slide Number Placeholder 3"/>
          <p:cNvSpPr>
            <a:spLocks noGrp="1"/>
          </p:cNvSpPr>
          <p:nvPr>
            <p:ph type="sldNum" sz="quarter" idx="10"/>
          </p:nvPr>
        </p:nvSpPr>
        <p:spPr/>
        <p:txBody>
          <a:bodyPr/>
          <a:lstStyle/>
          <a:p>
            <a:fld id="{F704ACFA-199E-A74B-96D1-C715FBC427D7}" type="slidenum">
              <a:rPr lang="nl-NL" smtClean="0"/>
              <a:pPr/>
              <a:t>25</a:t>
            </a:fld>
            <a:endParaRPr lang="nl-NL"/>
          </a:p>
        </p:txBody>
      </p:sp>
    </p:spTree>
    <p:extLst>
      <p:ext uri="{BB962C8B-B14F-4D97-AF65-F5344CB8AC3E}">
        <p14:creationId xmlns:p14="http://schemas.microsoft.com/office/powerpoint/2010/main" val="15385777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smtClean="0"/>
              <a:t>Adaptation</a:t>
            </a:r>
            <a:r>
              <a:rPr lang="en-US" sz="1100" baseline="0" dirty="0" smtClean="0"/>
              <a:t> is based on some form of </a:t>
            </a:r>
            <a:r>
              <a:rPr lang="en-US" sz="1100" i="1" baseline="0" dirty="0" smtClean="0"/>
              <a:t>reasoning over the concepts </a:t>
            </a:r>
            <a:r>
              <a:rPr lang="en-US" sz="1100" baseline="0" dirty="0" smtClean="0"/>
              <a:t>of the domain model. In order to enable such reasoning concepts must have relationships with each other.</a:t>
            </a:r>
          </a:p>
          <a:p>
            <a:r>
              <a:rPr lang="en-US" sz="1100" baseline="0" dirty="0" smtClean="0"/>
              <a:t>Here we see an example from the art domain, as used in the NWO CHIP project between the TU/e, </a:t>
            </a:r>
            <a:r>
              <a:rPr lang="en-US" sz="1100" baseline="0" dirty="0" err="1" smtClean="0"/>
              <a:t>Telematica</a:t>
            </a:r>
            <a:r>
              <a:rPr lang="en-US" sz="1100" baseline="0" dirty="0" smtClean="0"/>
              <a:t> Institute and Rijksmuseum.</a:t>
            </a:r>
          </a:p>
          <a:p>
            <a:r>
              <a:rPr lang="en-US" sz="1100" baseline="0" dirty="0" smtClean="0"/>
              <a:t>In the example there are “feature” links that link an artwork to features such as subject, creator and place. Then there are semantic relationships, for instance between subjects and broader or narrower terms for the subject, relations between the creators, styles associated with artists, and a semantic network of geographic terms. There may be additional relations like that between a subject and the place of that subject, a creator and his place or birth or death, etc.</a:t>
            </a:r>
          </a:p>
          <a:p>
            <a:r>
              <a:rPr lang="en-US" sz="1100" baseline="0" dirty="0" smtClean="0"/>
              <a:t>By reasoning over these relationships we may infer that a user who likes a certain artwork probably will also like some other artworks, for instance because they are between the same painter or depict the same subject. There may be weaker or indirect relations used: if you like a painting by Rembrandt van Rijn you may also like paintings by Pieter </a:t>
            </a:r>
            <a:r>
              <a:rPr lang="en-US" sz="1100" baseline="0" dirty="0" err="1" smtClean="0"/>
              <a:t>Lastman</a:t>
            </a:r>
            <a:r>
              <a:rPr lang="en-US" sz="1100" baseline="0" dirty="0" smtClean="0"/>
              <a:t> who was the teacher of Rembrandt, etc.</a:t>
            </a:r>
          </a:p>
          <a:p>
            <a:endParaRPr lang="en-US" sz="1100" baseline="0" dirty="0" smtClean="0"/>
          </a:p>
          <a:p>
            <a:r>
              <a:rPr lang="en-US" sz="1100" baseline="0" dirty="0" smtClean="0"/>
              <a:t>There is a movement towards </a:t>
            </a:r>
            <a:r>
              <a:rPr lang="en-US" sz="1100" b="1" baseline="0" dirty="0" smtClean="0"/>
              <a:t>linked open data</a:t>
            </a:r>
            <a:r>
              <a:rPr lang="en-US" sz="1100" b="0" baseline="0" dirty="0" smtClean="0"/>
              <a:t> where people contribute to these knowledge bases. The indexing, querying and linking of such data sets pose interesting research problems, so here UMAP has a link to the database research community.</a:t>
            </a:r>
            <a:endParaRPr lang="en-US" sz="1100" dirty="0"/>
          </a:p>
        </p:txBody>
      </p:sp>
      <p:sp>
        <p:nvSpPr>
          <p:cNvPr id="4" name="Slide Number Placeholder 3"/>
          <p:cNvSpPr>
            <a:spLocks noGrp="1"/>
          </p:cNvSpPr>
          <p:nvPr>
            <p:ph type="sldNum" sz="quarter" idx="10"/>
          </p:nvPr>
        </p:nvSpPr>
        <p:spPr/>
        <p:txBody>
          <a:bodyPr/>
          <a:lstStyle/>
          <a:p>
            <a:fld id="{F704ACFA-199E-A74B-96D1-C715FBC427D7}" type="slidenum">
              <a:rPr lang="nl-NL" smtClean="0"/>
              <a:pPr/>
              <a:t>26</a:t>
            </a:fld>
            <a:endParaRPr lang="nl-NL"/>
          </a:p>
        </p:txBody>
      </p:sp>
    </p:spTree>
    <p:extLst>
      <p:ext uri="{BB962C8B-B14F-4D97-AF65-F5344CB8AC3E}">
        <p14:creationId xmlns:p14="http://schemas.microsoft.com/office/powerpoint/2010/main" val="197933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already seen that the user’s actions are recorded and “translated” into</a:t>
            </a:r>
            <a:r>
              <a:rPr lang="en-US" baseline="0" dirty="0" smtClean="0"/>
              <a:t> a user model.</a:t>
            </a:r>
          </a:p>
          <a:p>
            <a:r>
              <a:rPr lang="en-US" baseline="0" dirty="0" smtClean="0"/>
              <a:t>We can have </a:t>
            </a:r>
            <a:r>
              <a:rPr lang="en-US" i="1" baseline="0" dirty="0" smtClean="0"/>
              <a:t>explicit</a:t>
            </a:r>
            <a:r>
              <a:rPr lang="en-US" i="0" baseline="0" dirty="0" smtClean="0"/>
              <a:t> information from the user about the user. Some information (for instance the name) is not likely to be very useful for interesting adaptation but data such as age and gender may be.</a:t>
            </a:r>
            <a:endParaRPr lang="en-US" dirty="0" smtClean="0"/>
          </a:p>
          <a:p>
            <a:endParaRPr lang="en-US" dirty="0" smtClean="0"/>
          </a:p>
          <a:p>
            <a:r>
              <a:rPr lang="en-US" dirty="0" smtClean="0"/>
              <a:t>Given the concepts or topics from the </a:t>
            </a:r>
            <a:r>
              <a:rPr lang="en-US" i="1" dirty="0" smtClean="0"/>
              <a:t>domain model</a:t>
            </a:r>
            <a:r>
              <a:rPr lang="en-US" i="0" dirty="0" smtClean="0"/>
              <a:t> we can use a so called </a:t>
            </a:r>
            <a:r>
              <a:rPr lang="en-US" i="1" dirty="0" smtClean="0"/>
              <a:t>overlay model</a:t>
            </a:r>
            <a:r>
              <a:rPr lang="en-US" i="0" dirty="0" smtClean="0"/>
              <a:t> to keep track of how the user “relates” to the concepts of the domain model, like how much the user </a:t>
            </a:r>
            <a:r>
              <a:rPr lang="en-US" i="1" dirty="0" smtClean="0"/>
              <a:t>knows</a:t>
            </a:r>
            <a:r>
              <a:rPr lang="en-US" i="0" dirty="0" smtClean="0"/>
              <a:t> about a concept or how much she is </a:t>
            </a:r>
            <a:r>
              <a:rPr lang="en-US" i="1" dirty="0" smtClean="0"/>
              <a:t>interested</a:t>
            </a:r>
            <a:r>
              <a:rPr lang="en-US" i="0" dirty="0" smtClean="0"/>
              <a:t> in a topic. Here too we can use </a:t>
            </a:r>
            <a:r>
              <a:rPr lang="en-US" i="1" dirty="0" smtClean="0"/>
              <a:t>explicit</a:t>
            </a:r>
            <a:r>
              <a:rPr lang="en-US" i="0" dirty="0" smtClean="0"/>
              <a:t> input, such as a “like” or “dislike” to indicate interest, but we can also use </a:t>
            </a:r>
            <a:r>
              <a:rPr lang="en-US" i="1" dirty="0" smtClean="0"/>
              <a:t>implicit</a:t>
            </a:r>
            <a:r>
              <a:rPr lang="en-US" i="0" dirty="0" smtClean="0"/>
              <a:t> information:</a:t>
            </a:r>
            <a:r>
              <a:rPr lang="en-US" i="0" baseline="0" dirty="0" smtClean="0"/>
              <a:t> when a user looks at “similar” paintings on a museum site that is an indication of interest in aspects of these paintings. And the videos you watch on YouTube should tell YouTube something about what you like: maybe the poster, maybe the music style, maybe some topic information that may or may not be explicitly present in the domain model.</a:t>
            </a:r>
            <a:endParaRPr lang="en-US" dirty="0"/>
          </a:p>
        </p:txBody>
      </p:sp>
      <p:sp>
        <p:nvSpPr>
          <p:cNvPr id="4" name="Slide Number Placeholder 3"/>
          <p:cNvSpPr>
            <a:spLocks noGrp="1"/>
          </p:cNvSpPr>
          <p:nvPr>
            <p:ph type="sldNum" sz="quarter" idx="10"/>
          </p:nvPr>
        </p:nvSpPr>
        <p:spPr/>
        <p:txBody>
          <a:bodyPr/>
          <a:lstStyle/>
          <a:p>
            <a:fld id="{05A0EF76-2BEB-0F4B-BD74-5CCD96257883}" type="slidenum">
              <a:rPr lang="en-US" smtClean="0"/>
              <a:pPr/>
              <a:t>27</a:t>
            </a:fld>
            <a:endParaRPr lang="en-US"/>
          </a:p>
        </p:txBody>
      </p:sp>
    </p:spTree>
    <p:extLst>
      <p:ext uri="{BB962C8B-B14F-4D97-AF65-F5344CB8AC3E}">
        <p14:creationId xmlns:p14="http://schemas.microsoft.com/office/powerpoint/2010/main" val="1758415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The TU/e initiated the NWO CHIP project, executed in collaboration with the Telematics Institute and the Rijksmuseum.</a:t>
            </a:r>
          </a:p>
          <a:p>
            <a:r>
              <a:rPr lang="en-US" dirty="0" smtClean="0"/>
              <a:t>Natasha Stash</a:t>
            </a:r>
            <a:r>
              <a:rPr lang="en-US" baseline="0" dirty="0" smtClean="0"/>
              <a:t> developed the functionality for the art recommender we see on the slide. (The nice graphical design was done by a company working for the Rijksmuseum.) The end-user can rate artworks and topics, artists and techniques. The choices are </a:t>
            </a:r>
            <a:r>
              <a:rPr lang="en-US" dirty="0" smtClean="0"/>
              <a:t>stored in the user model and influence how the system adapts by showing</a:t>
            </a:r>
            <a:r>
              <a:rPr lang="en-US" baseline="0" dirty="0" smtClean="0"/>
              <a:t> recommendations.</a:t>
            </a:r>
          </a:p>
          <a:p>
            <a:endParaRPr lang="en-US" baseline="0" dirty="0" smtClean="0"/>
          </a:p>
          <a:p>
            <a:r>
              <a:rPr lang="en-US" baseline="0" dirty="0" smtClean="0"/>
              <a:t>In this example we also see an excerpt of the user model in the “Rated topics”. The user can change explicit ratings or recommended topics. This is a form of </a:t>
            </a:r>
            <a:r>
              <a:rPr lang="en-US" i="1" baseline="0" dirty="0" err="1" smtClean="0"/>
              <a:t>scrutability</a:t>
            </a:r>
            <a:r>
              <a:rPr lang="en-US" i="1" baseline="0" dirty="0" smtClean="0"/>
              <a:t> </a:t>
            </a:r>
            <a:r>
              <a:rPr lang="en-US" i="0" baseline="0" dirty="0" smtClean="0"/>
              <a:t>which we can add to our overall schema (in the next slide).</a:t>
            </a:r>
          </a:p>
          <a:p>
            <a:endParaRPr lang="en-US" i="0" baseline="0" dirty="0" smtClean="0"/>
          </a:p>
          <a:p>
            <a:r>
              <a:rPr lang="en-US" i="0" baseline="0" dirty="0" smtClean="0"/>
              <a:t>There is so something else here that is </a:t>
            </a:r>
            <a:r>
              <a:rPr lang="en-US" i="1" baseline="0" dirty="0" err="1" smtClean="0"/>
              <a:t>scrutable</a:t>
            </a:r>
            <a:r>
              <a:rPr lang="en-US" i="0" baseline="0" dirty="0" smtClean="0"/>
              <a:t>: the recommendations, aka the adaptation, can be based on creators, location, material like paint used for a painting, material used to support the artwork, like the canvas, styles and themes. You can thus indicate explicitly which aspects you want to be included in the way the recommendations are generated. The user can thus better understand why the adaptation works in the way it does.</a:t>
            </a:r>
          </a:p>
          <a:p>
            <a:endParaRPr lang="en-US" i="0" baseline="0" dirty="0" smtClean="0"/>
          </a:p>
          <a:p>
            <a:r>
              <a:rPr lang="en-US" i="0" baseline="0" dirty="0" smtClean="0"/>
              <a:t>There is much more to the CHIP demo. Go to </a:t>
            </a:r>
            <a:r>
              <a:rPr lang="en-US" i="0" baseline="0" dirty="0" err="1" smtClean="0"/>
              <a:t>chip.win.tue.nl</a:t>
            </a:r>
            <a:r>
              <a:rPr lang="en-US" i="0" baseline="0" dirty="0" smtClean="0"/>
              <a:t> to play with it more.</a:t>
            </a:r>
            <a:endParaRPr lang="en-US" dirty="0"/>
          </a:p>
        </p:txBody>
      </p:sp>
      <p:sp>
        <p:nvSpPr>
          <p:cNvPr id="4" name="Slide Number Placeholder 3"/>
          <p:cNvSpPr>
            <a:spLocks noGrp="1"/>
          </p:cNvSpPr>
          <p:nvPr>
            <p:ph type="sldNum" sz="quarter" idx="10"/>
          </p:nvPr>
        </p:nvSpPr>
        <p:spPr/>
        <p:txBody>
          <a:bodyPr/>
          <a:lstStyle/>
          <a:p>
            <a:fld id="{F704ACFA-199E-A74B-96D1-C715FBC427D7}" type="slidenum">
              <a:rPr lang="nl-NL" smtClean="0"/>
              <a:pPr/>
              <a:t>28</a:t>
            </a:fld>
            <a:endParaRPr lang="nl-NL"/>
          </a:p>
        </p:txBody>
      </p:sp>
    </p:spTree>
    <p:extLst>
      <p:ext uri="{BB962C8B-B14F-4D97-AF65-F5344CB8AC3E}">
        <p14:creationId xmlns:p14="http://schemas.microsoft.com/office/powerpoint/2010/main" val="807604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smtClean="0"/>
              <a:t>The classic User Modeling –</a:t>
            </a:r>
            <a:r>
              <a:rPr lang="en-US" baseline="0" dirty="0" smtClean="0"/>
              <a:t> Adaptation loop can be implemented as a kind of </a:t>
            </a:r>
            <a:r>
              <a:rPr lang="en-US" i="1" baseline="0" dirty="0" smtClean="0"/>
              <a:t>black box</a:t>
            </a:r>
            <a:r>
              <a:rPr lang="en-US" i="0" baseline="0" dirty="0" smtClean="0"/>
              <a:t>. Users don’t know what the system has stored about them, let alone tell the system that it is wrong. Ideally though we wish to offer </a:t>
            </a:r>
            <a:r>
              <a:rPr lang="en-US" i="1" baseline="0" dirty="0" err="1" smtClean="0"/>
              <a:t>scrutability</a:t>
            </a:r>
            <a:r>
              <a:rPr lang="en-US" i="0" baseline="0" dirty="0" smtClean="0"/>
              <a:t> so that an administrator and the user can inspect their user model and the way this leads to adaptation.</a:t>
            </a:r>
          </a:p>
          <a:p>
            <a:r>
              <a:rPr lang="en-US" i="0" baseline="0" dirty="0" smtClean="0"/>
              <a:t>In e-learning the term Open Learner Model is also used to indicate the </a:t>
            </a:r>
            <a:r>
              <a:rPr lang="en-US" i="0" baseline="0" dirty="0" err="1" smtClean="0"/>
              <a:t>scrutability</a:t>
            </a:r>
            <a:r>
              <a:rPr lang="en-US" i="0" baseline="0" dirty="0" smtClean="0"/>
              <a:t> of the user model.</a:t>
            </a:r>
          </a:p>
          <a:p>
            <a:r>
              <a:rPr lang="en-US" b="1" i="0" baseline="0" dirty="0" smtClean="0"/>
              <a:t>At UMAP 2017 there is a paper about the challenge to show Fine-Grained Open Learner Models to users in a way they can easily comprehend.</a:t>
            </a:r>
          </a:p>
          <a:p>
            <a:endParaRPr lang="en-US" i="0" baseline="0" dirty="0" smtClean="0"/>
          </a:p>
          <a:p>
            <a:r>
              <a:rPr lang="en-US" i="0" baseline="0" dirty="0" smtClean="0"/>
              <a:t>The CHIP demo shows what the system thinks is the user’s interest, and allows users to correct that information. It is </a:t>
            </a:r>
            <a:r>
              <a:rPr lang="en-US" i="1" baseline="0" dirty="0" err="1" smtClean="0"/>
              <a:t>scrutable</a:t>
            </a:r>
            <a:r>
              <a:rPr lang="en-US" i="0" baseline="0" dirty="0" smtClean="0"/>
              <a:t> not just because it is available but also because it is represented using </a:t>
            </a:r>
            <a:r>
              <a:rPr lang="en-US" i="1" baseline="0" dirty="0" smtClean="0"/>
              <a:t>meaningful terms. </a:t>
            </a:r>
            <a:r>
              <a:rPr lang="en-US" i="0" baseline="0" dirty="0" smtClean="0"/>
              <a:t>There are more systems that offer a way to </a:t>
            </a:r>
            <a:r>
              <a:rPr lang="en-US" i="1" baseline="0" dirty="0" smtClean="0"/>
              <a:t>inspect </a:t>
            </a:r>
            <a:r>
              <a:rPr lang="en-US" i="0" baseline="0" dirty="0" smtClean="0"/>
              <a:t>your user model (in a more or less understandable way), and some may also allow you to change some user model variables.</a:t>
            </a:r>
          </a:p>
          <a:p>
            <a:endParaRPr lang="en-US" dirty="0" smtClean="0"/>
          </a:p>
          <a:p>
            <a:r>
              <a:rPr lang="en-US" dirty="0" smtClean="0"/>
              <a:t>CHIP also</a:t>
            </a:r>
            <a:r>
              <a:rPr lang="en-US" baseline="0" dirty="0" smtClean="0"/>
              <a:t> shows that we can to some extent also allow users to steer the adaptation or recommendation algorithms.</a:t>
            </a:r>
          </a:p>
          <a:p>
            <a:endParaRPr lang="en-US" baseline="0" dirty="0" smtClean="0"/>
          </a:p>
          <a:p>
            <a:r>
              <a:rPr lang="en-US" baseline="0" dirty="0" err="1" smtClean="0"/>
              <a:t>Scrutability</a:t>
            </a:r>
            <a:r>
              <a:rPr lang="en-US" baseline="0" dirty="0" smtClean="0"/>
              <a:t> becomes really </a:t>
            </a:r>
            <a:r>
              <a:rPr lang="en-US" dirty="0" smtClean="0"/>
              <a:t>interesting when we consider that a user may inspect her user model to find that everything is correct, yet the user</a:t>
            </a:r>
            <a:r>
              <a:rPr lang="en-US" baseline="0" dirty="0" smtClean="0"/>
              <a:t> does not agree with the resulting adaptation. How is this possible? The “expert” defining the adaptation rules may simply get it wrong.</a:t>
            </a:r>
            <a:endParaRPr lang="en-US" dirty="0"/>
          </a:p>
        </p:txBody>
      </p:sp>
      <p:sp>
        <p:nvSpPr>
          <p:cNvPr id="4" name="Slide Number Placeholder 3"/>
          <p:cNvSpPr>
            <a:spLocks noGrp="1"/>
          </p:cNvSpPr>
          <p:nvPr>
            <p:ph type="sldNum" sz="quarter" idx="10"/>
          </p:nvPr>
        </p:nvSpPr>
        <p:spPr/>
        <p:txBody>
          <a:bodyPr/>
          <a:lstStyle/>
          <a:p>
            <a:fld id="{F704ACFA-199E-A74B-96D1-C715FBC427D7}" type="slidenum">
              <a:rPr lang="nl-NL" smtClean="0"/>
              <a:pPr/>
              <a:t>29</a:t>
            </a:fld>
            <a:endParaRPr lang="nl-NL"/>
          </a:p>
        </p:txBody>
      </p:sp>
    </p:spTree>
    <p:extLst>
      <p:ext uri="{BB962C8B-B14F-4D97-AF65-F5344CB8AC3E}">
        <p14:creationId xmlns:p14="http://schemas.microsoft.com/office/powerpoint/2010/main" val="1432183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 typeface="Arial" charset="0"/>
              <a:buNone/>
            </a:pPr>
            <a:r>
              <a:rPr lang="en-US" dirty="0" smtClean="0"/>
              <a:t>Let us summarize</a:t>
            </a:r>
            <a:r>
              <a:rPr lang="en-US" baseline="0" dirty="0" smtClean="0"/>
              <a:t> what we learned so far:</a:t>
            </a:r>
            <a:endParaRPr lang="en-US" dirty="0" smtClean="0"/>
          </a:p>
          <a:p>
            <a:pPr marL="171450" indent="-171450">
              <a:buFont typeface="Arial" charset="0"/>
              <a:buChar char="•"/>
            </a:pPr>
            <a:r>
              <a:rPr lang="en-US" dirty="0" smtClean="0"/>
              <a:t>Doing everything manually is only feasible in a small application. We</a:t>
            </a:r>
            <a:r>
              <a:rPr lang="en-US" baseline="0" dirty="0" smtClean="0"/>
              <a:t> have a hypermedia course, with 168 concepts. The adaptive thesis by David Smits has only 65 concepts. This is all manageable. Manually creating a domain model for the many thousands of artworks in the Rijksmuseum is an incredibly large job, but</a:t>
            </a:r>
            <a:r>
              <a:rPr lang="mr-IN" baseline="0" dirty="0" smtClean="0"/>
              <a:t>…</a:t>
            </a:r>
            <a:r>
              <a:rPr lang="en-US" baseline="0" dirty="0" smtClean="0"/>
              <a:t> it has to be done manually.</a:t>
            </a:r>
          </a:p>
          <a:p>
            <a:pPr marL="171450" indent="-171450">
              <a:buFont typeface="Arial" charset="0"/>
              <a:buChar char="•"/>
            </a:pPr>
            <a:r>
              <a:rPr lang="en-US" baseline="0" dirty="0" smtClean="0"/>
              <a:t>If we do it manually, do we make errors, or is the “expert” always right? Do children need to learn about addition before subtraction? Who says so?</a:t>
            </a:r>
          </a:p>
        </p:txBody>
      </p:sp>
      <p:sp>
        <p:nvSpPr>
          <p:cNvPr id="4" name="Slide Number Placeholder 3"/>
          <p:cNvSpPr>
            <a:spLocks noGrp="1"/>
          </p:cNvSpPr>
          <p:nvPr>
            <p:ph type="sldNum" sz="quarter" idx="10"/>
          </p:nvPr>
        </p:nvSpPr>
        <p:spPr/>
        <p:txBody>
          <a:bodyPr/>
          <a:lstStyle/>
          <a:p>
            <a:fld id="{05A0EF76-2BEB-0F4B-BD74-5CCD96257883}" type="slidenum">
              <a:rPr lang="en-US" smtClean="0"/>
              <a:pPr/>
              <a:t>30</a:t>
            </a:fld>
            <a:endParaRPr lang="en-US"/>
          </a:p>
        </p:txBody>
      </p:sp>
    </p:spTree>
    <p:extLst>
      <p:ext uri="{BB962C8B-B14F-4D97-AF65-F5344CB8AC3E}">
        <p14:creationId xmlns:p14="http://schemas.microsoft.com/office/powerpoint/2010/main" val="4451793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ＭＳ Ｐゴシック" charset="0"/>
                <a:cs typeface="+mn-cs"/>
              </a:rPr>
              <a:t>Ron </a:t>
            </a:r>
            <a:r>
              <a:rPr lang="en-US" sz="1200" b="0" i="0" u="none" strike="noStrike" kern="1200" baseline="0" dirty="0" err="1" smtClean="0">
                <a:solidFill>
                  <a:schemeClr val="tx1"/>
                </a:solidFill>
                <a:latin typeface="Arial" charset="0"/>
                <a:ea typeface="ＭＳ Ｐゴシック" charset="0"/>
                <a:cs typeface="+mn-cs"/>
              </a:rPr>
              <a:t>Kohavi</a:t>
            </a:r>
            <a:r>
              <a:rPr lang="en-US" sz="1200" b="0" i="0" u="none" strike="noStrike" kern="1200" baseline="0" dirty="0" smtClean="0">
                <a:solidFill>
                  <a:schemeClr val="tx1"/>
                </a:solidFill>
                <a:latin typeface="Arial" charset="0"/>
                <a:ea typeface="ＭＳ Ｐゴシック" charset="0"/>
                <a:cs typeface="+mn-cs"/>
              </a:rPr>
              <a:t> often uses the bloodletting example in his tutorials on A/B testing (from Microsoft).</a:t>
            </a:r>
          </a:p>
          <a:p>
            <a:endParaRPr lang="en-US" sz="1200" b="0" i="0" u="none" strike="noStrike" kern="1200" baseline="0" dirty="0" smtClean="0">
              <a:solidFill>
                <a:schemeClr val="tx1"/>
              </a:solidFill>
              <a:latin typeface="Arial" charset="0"/>
              <a:ea typeface="ＭＳ Ｐゴシック" charset="0"/>
              <a:cs typeface="+mn-cs"/>
            </a:endParaRPr>
          </a:p>
          <a:p>
            <a:r>
              <a:rPr lang="en-US" sz="1200" b="0" i="0" u="none" strike="noStrike" kern="1200" baseline="0" dirty="0" smtClean="0">
                <a:solidFill>
                  <a:schemeClr val="tx1"/>
                </a:solidFill>
                <a:latin typeface="Arial" charset="0"/>
                <a:ea typeface="ＭＳ Ｐゴシック" charset="0"/>
                <a:cs typeface="+mn-cs"/>
              </a:rPr>
              <a:t>A well-known example of experts being wrong is that for centuries doctors tried to cure patients by means of </a:t>
            </a:r>
            <a:r>
              <a:rPr lang="en-US" sz="1200" b="0" i="1" u="none" strike="noStrike" kern="1200" baseline="0" dirty="0" smtClean="0">
                <a:solidFill>
                  <a:schemeClr val="tx1"/>
                </a:solidFill>
                <a:latin typeface="Arial" charset="0"/>
                <a:ea typeface="ＭＳ Ｐゴシック" charset="0"/>
                <a:cs typeface="+mn-cs"/>
              </a:rPr>
              <a:t>bloodletting</a:t>
            </a:r>
            <a:r>
              <a:rPr lang="en-US" sz="1200" b="0" i="0" u="none" strike="noStrike" kern="1200" baseline="0" dirty="0" smtClean="0">
                <a:solidFill>
                  <a:schemeClr val="tx1"/>
                </a:solidFill>
                <a:latin typeface="Arial" charset="0"/>
                <a:ea typeface="ＭＳ Ｐゴシック" charset="0"/>
                <a:cs typeface="+mn-cs"/>
              </a:rPr>
              <a:t>. The “logical” reasoning for this method was that the illness must be in the blood. Our body can replenish lost blood with healthy new blood. So if we extract some of the diseased blood the body will replace that with healthy blood and the patient will be cured. Makes sense? It did at the time.</a:t>
            </a:r>
          </a:p>
          <a:p>
            <a:endParaRPr lang="en-US" sz="1200" b="0" i="0" u="none" strike="noStrike" kern="1200" baseline="0" dirty="0" smtClean="0">
              <a:solidFill>
                <a:schemeClr val="tx1"/>
              </a:solidFill>
              <a:latin typeface="Arial" charset="0"/>
              <a:ea typeface="ＭＳ Ｐゴシック" charset="0"/>
              <a:cs typeface="+mn-cs"/>
            </a:endParaRPr>
          </a:p>
          <a:p>
            <a:r>
              <a:rPr lang="en-US" sz="1200" b="0" i="0" u="none" strike="noStrike" kern="1200" baseline="0" dirty="0" smtClean="0">
                <a:solidFill>
                  <a:schemeClr val="tx1"/>
                </a:solidFill>
                <a:latin typeface="Arial" charset="0"/>
                <a:ea typeface="ＭＳ Ｐゴシック" charset="0"/>
                <a:cs typeface="+mn-cs"/>
              </a:rPr>
              <a:t>A British medical text recommended bloodletting for acne, asthma, cancer, cholera, coma, convulsions, diabetes, epilepsy, gangrene, gout, herpes, indigestion, insanity, jaundice, leprosy, </a:t>
            </a:r>
            <a:r>
              <a:rPr lang="en-US" sz="1200" b="0" i="0" u="none" strike="noStrike" kern="1200" baseline="0" dirty="0" err="1" smtClean="0">
                <a:solidFill>
                  <a:schemeClr val="tx1"/>
                </a:solidFill>
                <a:latin typeface="Arial" charset="0"/>
                <a:ea typeface="ＭＳ Ｐゴシック" charset="0"/>
                <a:cs typeface="+mn-cs"/>
              </a:rPr>
              <a:t>ophthalmia</a:t>
            </a:r>
            <a:r>
              <a:rPr lang="en-US" sz="1200" b="0" i="0" u="none" strike="noStrike" kern="1200" baseline="0" dirty="0" smtClean="0">
                <a:solidFill>
                  <a:schemeClr val="tx1"/>
                </a:solidFill>
                <a:latin typeface="Arial" charset="0"/>
                <a:ea typeface="ＭＳ Ｐゴシック" charset="0"/>
                <a:cs typeface="+mn-cs"/>
              </a:rPr>
              <a:t>, plague, pneumonia, scurvy, smallpox, stroke, tetanus, tuberculosis, and for some one hundred other diseases. Depending on the disease different points on the body were used to extract the blood.</a:t>
            </a:r>
          </a:p>
          <a:p>
            <a:r>
              <a:rPr lang="en-US" sz="1200" b="0" i="0" u="none" strike="noStrike" kern="1200" baseline="0" dirty="0" smtClean="0">
                <a:solidFill>
                  <a:schemeClr val="tx1"/>
                </a:solidFill>
                <a:latin typeface="Arial" charset="0"/>
                <a:ea typeface="ＭＳ Ｐゴシック" charset="0"/>
                <a:cs typeface="+mn-cs"/>
              </a:rPr>
              <a:t>(An alternative approach was using leeches to suck out some blood.)</a:t>
            </a:r>
          </a:p>
          <a:p>
            <a:endParaRPr lang="en-US" dirty="0" smtClean="0"/>
          </a:p>
          <a:p>
            <a:r>
              <a:rPr lang="en-US" sz="1200" b="0" i="0" u="none" strike="noStrike" kern="1200" baseline="0" dirty="0" smtClean="0">
                <a:solidFill>
                  <a:schemeClr val="tx1"/>
                </a:solidFill>
                <a:latin typeface="Arial" charset="0"/>
                <a:ea typeface="ＭＳ Ｐゴシック" charset="0"/>
                <a:cs typeface="+mn-cs"/>
              </a:rPr>
              <a:t>At some point president George Washington had a sore throat.</a:t>
            </a:r>
          </a:p>
          <a:p>
            <a:r>
              <a:rPr lang="en-US" sz="1200" b="0" i="0" u="none" strike="noStrike" kern="1200" baseline="0" dirty="0" smtClean="0">
                <a:solidFill>
                  <a:schemeClr val="tx1"/>
                </a:solidFill>
                <a:latin typeface="Arial" charset="0"/>
                <a:ea typeface="ＭＳ Ｐゴシック" charset="0"/>
                <a:cs typeface="+mn-cs"/>
              </a:rPr>
              <a:t>Doctors extracted 82 ounces of blood over 10 hours (2.4 </a:t>
            </a:r>
            <a:r>
              <a:rPr lang="en-US" sz="1200" b="0" i="0" u="none" strike="noStrike" kern="1200" baseline="0" dirty="0" err="1" smtClean="0">
                <a:solidFill>
                  <a:schemeClr val="tx1"/>
                </a:solidFill>
                <a:latin typeface="Arial" charset="0"/>
                <a:ea typeface="ＭＳ Ｐゴシック" charset="0"/>
                <a:cs typeface="+mn-cs"/>
              </a:rPr>
              <a:t>litres</a:t>
            </a:r>
            <a:r>
              <a:rPr lang="en-US" sz="1200" b="0" i="0" u="none" strike="noStrike" kern="1200" baseline="0" dirty="0" smtClean="0">
                <a:solidFill>
                  <a:schemeClr val="tx1"/>
                </a:solidFill>
                <a:latin typeface="Arial" charset="0"/>
                <a:ea typeface="ＭＳ Ｐゴシック" charset="0"/>
                <a:cs typeface="+mn-cs"/>
              </a:rPr>
              <a:t>, nearly half of a normal human’s blood volume), causing anemia and hypotension.</a:t>
            </a:r>
          </a:p>
          <a:p>
            <a:r>
              <a:rPr lang="en-US" sz="1200" b="0" i="0" u="none" strike="noStrike" kern="1200" baseline="0" dirty="0" smtClean="0">
                <a:solidFill>
                  <a:schemeClr val="tx1"/>
                </a:solidFill>
                <a:latin typeface="Arial" charset="0"/>
                <a:ea typeface="ＭＳ Ｐゴシック" charset="0"/>
                <a:cs typeface="+mn-cs"/>
              </a:rPr>
              <a:t>The president died that night.</a:t>
            </a:r>
          </a:p>
          <a:p>
            <a:endParaRPr lang="en-US" dirty="0"/>
          </a:p>
        </p:txBody>
      </p:sp>
      <p:sp>
        <p:nvSpPr>
          <p:cNvPr id="4" name="Slide Number Placeholder 3"/>
          <p:cNvSpPr>
            <a:spLocks noGrp="1"/>
          </p:cNvSpPr>
          <p:nvPr>
            <p:ph type="sldNum" sz="quarter" idx="10"/>
          </p:nvPr>
        </p:nvSpPr>
        <p:spPr/>
        <p:txBody>
          <a:bodyPr/>
          <a:lstStyle/>
          <a:p>
            <a:fld id="{05A0EF76-2BEB-0F4B-BD74-5CCD96257883}" type="slidenum">
              <a:rPr lang="en-US" smtClean="0"/>
              <a:pPr/>
              <a:t>31</a:t>
            </a:fld>
            <a:endParaRPr lang="en-US"/>
          </a:p>
        </p:txBody>
      </p:sp>
    </p:spTree>
    <p:extLst>
      <p:ext uri="{BB962C8B-B14F-4D97-AF65-F5344CB8AC3E}">
        <p14:creationId xmlns:p14="http://schemas.microsoft.com/office/powerpoint/2010/main" val="4589213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Pierre Louis conducted the first real clinical trial, doing a controlled experiment.</a:t>
            </a:r>
          </a:p>
          <a:p>
            <a:r>
              <a:rPr lang="en-US" dirty="0" smtClean="0"/>
              <a:t>He</a:t>
            </a:r>
            <a:r>
              <a:rPr lang="en-US" baseline="0" dirty="0" smtClean="0"/>
              <a:t> tried the traditional bloodletting approach and some other measures and found out more people died in the bloodletting group than the other group. Conclusion: bloodletting is not the best treatment. (This did not reveal what is the best treatment, only that bloodletting isn’t it.)</a:t>
            </a:r>
            <a:endParaRPr lang="en-US" dirty="0" smtClean="0"/>
          </a:p>
          <a:p>
            <a:endParaRPr lang="en-US" dirty="0" smtClean="0"/>
          </a:p>
          <a:p>
            <a:r>
              <a:rPr lang="en-US" dirty="0" smtClean="0"/>
              <a:t>On the Web doing controlled experiments is cheap.</a:t>
            </a:r>
            <a:r>
              <a:rPr lang="en-US" baseline="0" dirty="0" smtClean="0"/>
              <a:t> All major internet companies like Google, Yahoo, Facebook, do it often. At the TU/e we ran a project on Context-Aware Predictive Analytics to discover better recommendation methods for different types of web-based information services.</a:t>
            </a:r>
          </a:p>
          <a:p>
            <a:endParaRPr lang="en-US" baseline="0" dirty="0" smtClean="0"/>
          </a:p>
          <a:p>
            <a:r>
              <a:rPr lang="en-US" baseline="0" dirty="0" smtClean="0"/>
              <a:t>So again the answer to ”do we need to automate the expert” is </a:t>
            </a:r>
            <a:r>
              <a:rPr lang="en-US" b="1" baseline="0" dirty="0" smtClean="0"/>
              <a:t>yes</a:t>
            </a:r>
            <a:r>
              <a:rPr lang="en-US" b="0" baseline="0" dirty="0" smtClean="0"/>
              <a:t>, but now </a:t>
            </a:r>
            <a:r>
              <a:rPr lang="en-US" b="1" baseline="0" dirty="0" smtClean="0"/>
              <a:t>because the expert may actually be wrong.</a:t>
            </a:r>
          </a:p>
          <a:p>
            <a:r>
              <a:rPr lang="en-US" b="0" baseline="0" dirty="0" smtClean="0"/>
              <a:t>Now we just need to make sure that the “automated expert” is right more often</a:t>
            </a:r>
            <a:r>
              <a:rPr lang="mr-IN" b="0" baseline="0" dirty="0" smtClean="0"/>
              <a:t>…</a:t>
            </a:r>
            <a:endParaRPr lang="en-US" b="0" dirty="0"/>
          </a:p>
        </p:txBody>
      </p:sp>
      <p:sp>
        <p:nvSpPr>
          <p:cNvPr id="4" name="Slide Number Placeholder 3"/>
          <p:cNvSpPr>
            <a:spLocks noGrp="1"/>
          </p:cNvSpPr>
          <p:nvPr>
            <p:ph type="sldNum" sz="quarter" idx="10"/>
          </p:nvPr>
        </p:nvSpPr>
        <p:spPr/>
        <p:txBody>
          <a:bodyPr/>
          <a:lstStyle/>
          <a:p>
            <a:fld id="{F704ACFA-199E-A74B-96D1-C715FBC427D7}" type="slidenum">
              <a:rPr lang="nl-NL" smtClean="0"/>
              <a:pPr/>
              <a:t>32</a:t>
            </a:fld>
            <a:endParaRPr lang="nl-NL"/>
          </a:p>
        </p:txBody>
      </p:sp>
    </p:spTree>
    <p:extLst>
      <p:ext uri="{BB962C8B-B14F-4D97-AF65-F5344CB8AC3E}">
        <p14:creationId xmlns:p14="http://schemas.microsoft.com/office/powerpoint/2010/main" val="12354770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smtClean="0"/>
              <a:t>The conclusion so far is that UMAP needs to accept that adaptation</a:t>
            </a:r>
            <a:r>
              <a:rPr lang="en-US" baseline="0" dirty="0" smtClean="0"/>
              <a:t> is really becoming data-driven. But what type of data-driven adaptation belongs in UMAP and what is better delegated to other venues? What </a:t>
            </a:r>
            <a:r>
              <a:rPr lang="en-US" i="1" baseline="0" dirty="0" smtClean="0"/>
              <a:t>identifies</a:t>
            </a:r>
            <a:r>
              <a:rPr lang="en-US" i="0" baseline="0" dirty="0" smtClean="0"/>
              <a:t> “our” data-driven adaptation research and distinguishes it from other such research?</a:t>
            </a:r>
          </a:p>
          <a:p>
            <a:pPr marL="228600" indent="-228600">
              <a:buFont typeface="+mj-lt"/>
              <a:buAutoNum type="arabicPeriod"/>
            </a:pPr>
            <a:r>
              <a:rPr lang="en-US" i="0" baseline="0" dirty="0" smtClean="0"/>
              <a:t>If we think we found an “interesting” adaptive application that works really well we need </a:t>
            </a:r>
            <a:r>
              <a:rPr lang="en-US" i="1" baseline="0" dirty="0" smtClean="0"/>
              <a:t>empirical evidence</a:t>
            </a:r>
            <a:r>
              <a:rPr lang="en-US" i="0" baseline="0" dirty="0" smtClean="0"/>
              <a:t>: we need to show in a statistically significant way that the adaptation is </a:t>
            </a:r>
            <a:r>
              <a:rPr lang="en-US" i="1" baseline="0" dirty="0" smtClean="0"/>
              <a:t>good</a:t>
            </a:r>
            <a:r>
              <a:rPr lang="en-US" i="0" baseline="0" dirty="0" smtClean="0"/>
              <a:t>, if not the </a:t>
            </a:r>
            <a:r>
              <a:rPr lang="en-US" i="1" baseline="0" dirty="0" smtClean="0"/>
              <a:t>best possible</a:t>
            </a:r>
            <a:r>
              <a:rPr lang="en-US" i="0" baseline="0" dirty="0" smtClean="0"/>
              <a:t>. That can be partly a </a:t>
            </a:r>
            <a:r>
              <a:rPr lang="en-US" i="1" baseline="0" dirty="0" smtClean="0"/>
              <a:t>subjective</a:t>
            </a:r>
            <a:r>
              <a:rPr lang="en-US" i="0" baseline="0" dirty="0" smtClean="0"/>
              <a:t> issue: users must be happy, for instance with the recommendations they get for music, videos or perhaps a holiday destination, and it can be partly an </a:t>
            </a:r>
            <a:r>
              <a:rPr lang="en-US" i="1" baseline="0" dirty="0" smtClean="0"/>
              <a:t>objective</a:t>
            </a:r>
            <a:r>
              <a:rPr lang="en-US" i="0" baseline="0" dirty="0" smtClean="0"/>
              <a:t> issue: in a learning application for instance we can analyze whether students learn </a:t>
            </a:r>
            <a:r>
              <a:rPr lang="en-US" i="1" baseline="0" dirty="0" smtClean="0"/>
              <a:t>faster</a:t>
            </a:r>
            <a:r>
              <a:rPr lang="en-US" i="0" baseline="0" dirty="0" smtClean="0"/>
              <a:t>, whether they know the subject matter </a:t>
            </a:r>
            <a:r>
              <a:rPr lang="en-US" i="1" baseline="0" dirty="0" smtClean="0"/>
              <a:t>better</a:t>
            </a:r>
            <a:r>
              <a:rPr lang="en-US" i="0" baseline="0" dirty="0" smtClean="0"/>
              <a:t>, whether the knowledge </a:t>
            </a:r>
            <a:r>
              <a:rPr lang="en-US" i="1" baseline="0" dirty="0" smtClean="0"/>
              <a:t>retention</a:t>
            </a:r>
            <a:r>
              <a:rPr lang="en-US" i="0" baseline="0" dirty="0" smtClean="0"/>
              <a:t> is better. There are many things we can measure regarding the </a:t>
            </a:r>
            <a:r>
              <a:rPr lang="en-US" i="1" baseline="0" dirty="0" smtClean="0"/>
              <a:t>effect</a:t>
            </a:r>
            <a:r>
              <a:rPr lang="en-US" i="0" baseline="0" dirty="0" smtClean="0"/>
              <a:t> of adaptation.</a:t>
            </a:r>
          </a:p>
          <a:p>
            <a:pPr marL="228600" indent="-228600">
              <a:buFont typeface="+mj-lt"/>
              <a:buAutoNum type="arabicPeriod"/>
            </a:pPr>
            <a:r>
              <a:rPr lang="en-US" i="0" baseline="0" dirty="0" smtClean="0"/>
              <a:t>We also need to understand </a:t>
            </a:r>
            <a:r>
              <a:rPr lang="en-US" i="1" baseline="0" dirty="0" smtClean="0"/>
              <a:t>how</a:t>
            </a:r>
            <a:r>
              <a:rPr lang="en-US" i="0" baseline="0" dirty="0" smtClean="0"/>
              <a:t> the adaptation works: </a:t>
            </a:r>
            <a:r>
              <a:rPr lang="en-US" i="1" baseline="0" dirty="0" smtClean="0"/>
              <a:t>why </a:t>
            </a:r>
            <a:r>
              <a:rPr lang="en-US" i="0" baseline="0" dirty="0" smtClean="0"/>
              <a:t>does the system adapt in the way it does. Being able to understand, and perhaps even influence the adaptation is crucial, and it is what I call “</a:t>
            </a:r>
            <a:r>
              <a:rPr lang="en-US" i="0" baseline="0" dirty="0" err="1" smtClean="0"/>
              <a:t>scrutable</a:t>
            </a:r>
            <a:r>
              <a:rPr lang="en-US" i="0" baseline="0" dirty="0" smtClean="0"/>
              <a:t> adaptation”.</a:t>
            </a:r>
          </a:p>
          <a:p>
            <a:pPr marL="228600" indent="-228600">
              <a:buFont typeface="+mj-lt"/>
              <a:buAutoNum type="arabicPeriod"/>
            </a:pPr>
            <a:r>
              <a:rPr lang="en-US" i="0" baseline="0" dirty="0" smtClean="0"/>
              <a:t>But </a:t>
            </a:r>
            <a:r>
              <a:rPr lang="en-US" i="0" baseline="0" dirty="0" err="1" smtClean="0"/>
              <a:t>scrutable</a:t>
            </a:r>
            <a:r>
              <a:rPr lang="en-US" i="0" baseline="0" dirty="0" smtClean="0"/>
              <a:t> adaptation is only the start: we not only need to understand </a:t>
            </a:r>
            <a:r>
              <a:rPr lang="en-US" i="1" baseline="0" dirty="0" smtClean="0"/>
              <a:t>how</a:t>
            </a:r>
            <a:r>
              <a:rPr lang="en-US" i="0" baseline="0" dirty="0" smtClean="0"/>
              <a:t> the adaptation works but also </a:t>
            </a:r>
            <a:r>
              <a:rPr lang="en-US" i="1" baseline="0" dirty="0" smtClean="0"/>
              <a:t>why it is good</a:t>
            </a:r>
            <a:r>
              <a:rPr lang="en-US" i="0" baseline="0" dirty="0" smtClean="0"/>
              <a:t>. If we want to </a:t>
            </a:r>
            <a:r>
              <a:rPr lang="en-US" i="1" baseline="0" dirty="0" smtClean="0"/>
              <a:t>optimize</a:t>
            </a:r>
            <a:r>
              <a:rPr lang="en-US" i="0" baseline="0" dirty="0" smtClean="0"/>
              <a:t> the adaptation we must understand what are the factors that make users happy or that lead to an objective improvement of some aspects. And we need to not only understand why it is good </a:t>
            </a:r>
            <a:r>
              <a:rPr lang="en-US" i="1" baseline="0" dirty="0" smtClean="0"/>
              <a:t>in a specific application</a:t>
            </a:r>
            <a:r>
              <a:rPr lang="en-US" i="0" baseline="0" dirty="0" smtClean="0"/>
              <a:t> but we need to start searching for </a:t>
            </a:r>
            <a:r>
              <a:rPr lang="en-US" i="1" baseline="0" dirty="0" smtClean="0"/>
              <a:t>application-independent</a:t>
            </a:r>
            <a:r>
              <a:rPr lang="en-US" i="0" baseline="0" dirty="0" smtClean="0"/>
              <a:t> adaptation methods that are often good. The end-goal is to come up with adaptive systems that are simply </a:t>
            </a:r>
            <a:r>
              <a:rPr lang="en-US" i="1" baseline="0" dirty="0" smtClean="0"/>
              <a:t>good at adaptation</a:t>
            </a:r>
            <a:r>
              <a:rPr lang="en-US" i="0" baseline="0" dirty="0" smtClean="0"/>
              <a:t>. I’m not explaining how to achieve this because I don’t know yet and alas nobody knows this yet. But there are </a:t>
            </a:r>
            <a:r>
              <a:rPr lang="en-US" i="1" baseline="0" dirty="0" smtClean="0"/>
              <a:t>people</a:t>
            </a:r>
            <a:r>
              <a:rPr lang="en-US" i="0" baseline="0" dirty="0" smtClean="0"/>
              <a:t> who seem to be good at many (cognitive) tasks. Maybe we can learn something from observing how they learn, and how they decide to adapt.</a:t>
            </a:r>
          </a:p>
          <a:p>
            <a:pPr marL="0" indent="0">
              <a:buFont typeface="+mj-lt"/>
              <a:buNone/>
            </a:pPr>
            <a:r>
              <a:rPr lang="en-US" i="0" baseline="0" dirty="0" smtClean="0"/>
              <a:t>On the next slides there are a few examples of these steps and of how far we still are from reaching these goals.</a:t>
            </a:r>
            <a:endParaRPr lang="en-US" dirty="0"/>
          </a:p>
        </p:txBody>
      </p:sp>
      <p:sp>
        <p:nvSpPr>
          <p:cNvPr id="4" name="Slide Number Placeholder 3"/>
          <p:cNvSpPr>
            <a:spLocks noGrp="1"/>
          </p:cNvSpPr>
          <p:nvPr>
            <p:ph type="sldNum" sz="quarter" idx="10"/>
          </p:nvPr>
        </p:nvSpPr>
        <p:spPr/>
        <p:txBody>
          <a:bodyPr/>
          <a:lstStyle/>
          <a:p>
            <a:fld id="{05A0EF76-2BEB-0F4B-BD74-5CCD96257883}" type="slidenum">
              <a:rPr lang="en-US" smtClean="0"/>
              <a:pPr/>
              <a:t>33</a:t>
            </a:fld>
            <a:endParaRPr lang="en-US"/>
          </a:p>
        </p:txBody>
      </p:sp>
    </p:spTree>
    <p:extLst>
      <p:ext uri="{BB962C8B-B14F-4D97-AF65-F5344CB8AC3E}">
        <p14:creationId xmlns:p14="http://schemas.microsoft.com/office/powerpoint/2010/main" val="83200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5A0EF76-2BEB-0F4B-BD74-5CCD96257883}" type="slidenum">
              <a:rPr lang="en-US" smtClean="0"/>
              <a:pPr/>
              <a:t>35</a:t>
            </a:fld>
            <a:endParaRPr lang="en-US"/>
          </a:p>
        </p:txBody>
      </p:sp>
    </p:spTree>
    <p:extLst>
      <p:ext uri="{BB962C8B-B14F-4D97-AF65-F5344CB8AC3E}">
        <p14:creationId xmlns:p14="http://schemas.microsoft.com/office/powerpoint/2010/main" val="1486802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000" dirty="0" smtClean="0"/>
              <a:t>When we try to make computers understand and adapt to humans we can first of all look at ourselves: the human is the most adaptive intelligent system we know, so perhaps</a:t>
            </a:r>
            <a:r>
              <a:rPr lang="en-US" sz="1000" baseline="0" dirty="0" smtClean="0"/>
              <a:t> we can learn from our own </a:t>
            </a:r>
            <a:r>
              <a:rPr lang="en-US" sz="1000" baseline="0" dirty="0" err="1" smtClean="0"/>
              <a:t>adaptivity</a:t>
            </a:r>
            <a:r>
              <a:rPr lang="en-US" sz="1000" baseline="0" dirty="0" smtClean="0"/>
              <a:t>, that is perhaps best characterized as being based on </a:t>
            </a:r>
            <a:r>
              <a:rPr lang="en-US" sz="1000" i="1" baseline="0" dirty="0" smtClean="0"/>
              <a:t>re-enforcement learning</a:t>
            </a:r>
            <a:r>
              <a:rPr lang="en-US" sz="1000" i="0" baseline="0" dirty="0" smtClean="0"/>
              <a:t>.</a:t>
            </a:r>
          </a:p>
          <a:p>
            <a:pPr marL="171450" indent="-171450">
              <a:buFont typeface="Arial" charset="0"/>
              <a:buChar char="•"/>
            </a:pPr>
            <a:r>
              <a:rPr lang="en-US" sz="1000" i="0" baseline="0" dirty="0" smtClean="0"/>
              <a:t>Every year I start my adaptive system course with a bathrobe-fitting routine, trying to find someone whom the one-size bathrobe fits that our university (TU/e) gave to all its employees as part of a Christmas gift box. My lovely assistant and adaptive systems researcher Natasha Stash is always the first Guinea pig to demonstrate the failure of the one size approach.</a:t>
            </a:r>
            <a:endParaRPr lang="en-US" sz="1000" dirty="0" smtClean="0"/>
          </a:p>
          <a:p>
            <a:pPr marL="171450" indent="-171450">
              <a:buFont typeface="Arial"/>
              <a:buChar char="•"/>
            </a:pPr>
            <a:r>
              <a:rPr lang="en-US" sz="1000" baseline="0" dirty="0" smtClean="0"/>
              <a:t>Sometimes the difficult situations we must adapt to are caused by the introduction of an arbitrary standard. You will probably not like the small font in the slides of this lecture. Well… it is the TU/e corporate standard template I have to use for all my presentations. We also have to live with standard door sizes, the height of doorknobs and light switches and many more good or bad ideas the many standards bodies have come up with. </a:t>
            </a:r>
          </a:p>
          <a:p>
            <a:pPr marL="171450" indent="-171450">
              <a:buFont typeface="Arial"/>
              <a:buChar char="•"/>
            </a:pPr>
            <a:r>
              <a:rPr lang="en-US" sz="1000" baseline="0" dirty="0" smtClean="0"/>
              <a:t>Within an organization like a company, university or even a country the decisions we have to adapt to are often made by management or by the </a:t>
            </a:r>
            <a:r>
              <a:rPr lang="en-US" sz="1000" baseline="0" dirty="0" err="1" smtClean="0"/>
              <a:t>HiPPO</a:t>
            </a:r>
            <a:r>
              <a:rPr lang="en-US" sz="1000" baseline="0" dirty="0" smtClean="0"/>
              <a:t> (Highest Paid Person’s Opinion), in a country it can be a dictator. We learn to adapt our behavior to rules that are hopefully defined explicitly but that are sometimes implicit and can only be discovered by accidentally disobeying them and then undergoing punishment.</a:t>
            </a:r>
          </a:p>
          <a:p>
            <a:pPr marL="171450" indent="-171450">
              <a:buFont typeface="Arial"/>
              <a:buChar char="•"/>
            </a:pPr>
            <a:r>
              <a:rPr lang="en-US" sz="1000" baseline="0" dirty="0" smtClean="0"/>
              <a:t>Democracy has changed the world: people expect the system to be malleable, to change the system when the majority wants that change. Many think the “wisdom of the crowd” applies here, but we will see that this is an illusion.</a:t>
            </a:r>
          </a:p>
        </p:txBody>
      </p:sp>
      <p:sp>
        <p:nvSpPr>
          <p:cNvPr id="4" name="Slide Number Placeholder 3"/>
          <p:cNvSpPr>
            <a:spLocks noGrp="1"/>
          </p:cNvSpPr>
          <p:nvPr>
            <p:ph type="sldNum" sz="quarter" idx="10"/>
          </p:nvPr>
        </p:nvSpPr>
        <p:spPr/>
        <p:txBody>
          <a:bodyPr/>
          <a:lstStyle/>
          <a:p>
            <a:fld id="{F704ACFA-199E-A74B-96D1-C715FBC427D7}" type="slidenum">
              <a:rPr lang="nl-NL" smtClean="0"/>
              <a:pPr/>
              <a:t>3</a:t>
            </a:fld>
            <a:endParaRPr lang="nl-NL"/>
          </a:p>
        </p:txBody>
      </p:sp>
    </p:spTree>
    <p:extLst>
      <p:ext uri="{BB962C8B-B14F-4D97-AF65-F5344CB8AC3E}">
        <p14:creationId xmlns:p14="http://schemas.microsoft.com/office/powerpoint/2010/main" val="418123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recommend items and then ask users whether they are satisfied.</a:t>
            </a:r>
          </a:p>
          <a:p>
            <a:r>
              <a:rPr lang="en-US" dirty="0" smtClean="0"/>
              <a:t>Examples</a:t>
            </a:r>
            <a:r>
              <a:rPr lang="en-US" baseline="0" dirty="0" smtClean="0"/>
              <a:t> can be found in many places. The CHIP recommender has them, YouTube has them, </a:t>
            </a:r>
            <a:r>
              <a:rPr lang="mr-IN" baseline="0" dirty="0" smtClean="0"/>
              <a:t>…</a:t>
            </a:r>
            <a:r>
              <a:rPr lang="en-US" baseline="0" dirty="0" smtClean="0"/>
              <a:t>almost every site has them.</a:t>
            </a:r>
          </a:p>
          <a:p>
            <a:r>
              <a:rPr lang="en-US" baseline="0" dirty="0" smtClean="0"/>
              <a:t>But there is a problem: what would be the user’s satisfaction with the items that are </a:t>
            </a:r>
            <a:r>
              <a:rPr lang="en-US" i="1" baseline="0" dirty="0" smtClean="0"/>
              <a:t>not</a:t>
            </a:r>
            <a:r>
              <a:rPr lang="en-US" i="0" baseline="0" dirty="0" smtClean="0"/>
              <a:t> recommended?</a:t>
            </a:r>
          </a:p>
          <a:p>
            <a:r>
              <a:rPr lang="en-US" i="0" baseline="0" dirty="0" smtClean="0"/>
              <a:t>We are not asking for the user’s opinion on everything in the database, but on a selected part. This is the start of a larger problem we will talk about more: the </a:t>
            </a:r>
            <a:r>
              <a:rPr lang="en-US" i="1" baseline="0" dirty="0" smtClean="0"/>
              <a:t>filter bubble</a:t>
            </a:r>
            <a:r>
              <a:rPr lang="en-US" i="0" baseline="0" dirty="0" smtClean="0"/>
              <a:t>. An adaptive system that optimizes satisfaction but that results in a filter bubble is </a:t>
            </a:r>
            <a:r>
              <a:rPr lang="en-US" i="1" baseline="0" dirty="0" smtClean="0"/>
              <a:t>not a good adaptive system</a:t>
            </a:r>
            <a:r>
              <a:rPr lang="en-US" i="0" baseline="0" dirty="0" smtClean="0"/>
              <a:t>.</a:t>
            </a:r>
            <a:endParaRPr lang="en-US" dirty="0" smtClean="0"/>
          </a:p>
        </p:txBody>
      </p:sp>
      <p:sp>
        <p:nvSpPr>
          <p:cNvPr id="4" name="Slide Number Placeholder 3"/>
          <p:cNvSpPr>
            <a:spLocks noGrp="1"/>
          </p:cNvSpPr>
          <p:nvPr>
            <p:ph type="sldNum" sz="quarter" idx="10"/>
          </p:nvPr>
        </p:nvSpPr>
        <p:spPr/>
        <p:txBody>
          <a:bodyPr/>
          <a:lstStyle/>
          <a:p>
            <a:fld id="{05A0EF76-2BEB-0F4B-BD74-5CCD96257883}" type="slidenum">
              <a:rPr lang="en-US" smtClean="0"/>
              <a:pPr/>
              <a:t>37</a:t>
            </a:fld>
            <a:endParaRPr lang="en-US"/>
          </a:p>
        </p:txBody>
      </p:sp>
    </p:spTree>
    <p:extLst>
      <p:ext uri="{BB962C8B-B14F-4D97-AF65-F5344CB8AC3E}">
        <p14:creationId xmlns:p14="http://schemas.microsoft.com/office/powerpoint/2010/main" val="1855830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research field of data-driven</a:t>
            </a:r>
            <a:r>
              <a:rPr lang="en-US" baseline="0" dirty="0" smtClean="0"/>
              <a:t> adaptation has many pitfalls. Let’s look at just one of them:</a:t>
            </a:r>
          </a:p>
          <a:p>
            <a:pPr marL="171450" indent="-171450">
              <a:buFont typeface="Arial" charset="0"/>
              <a:buChar char="•"/>
            </a:pPr>
            <a:r>
              <a:rPr lang="en-US" b="0" baseline="0" dirty="0" smtClean="0"/>
              <a:t>A common belief is that “wisdom of the crowd”, or “common behavior” is a good basis for recommendations. Research on “ensemble learning” has proven that when you combine the opinion of a large number of weak and unreliable but independent agents you get very good decisions, better than most strong and reliable single agents. (The agents only need to be right just slightly more than 50% of the time.) But the key here is the </a:t>
            </a:r>
            <a:r>
              <a:rPr lang="en-US" b="0" i="1" baseline="0" dirty="0" smtClean="0"/>
              <a:t>independence</a:t>
            </a:r>
            <a:r>
              <a:rPr lang="en-US" b="0" i="0" baseline="0" dirty="0" smtClean="0"/>
              <a:t> of the agents. We know this is why elections sometimes fail to result in the best candidate being elected: campaigning tries to make voters not independent. In adaptive recommendations we see the same: the behavior of a lot of people is combined in order to generate recommendations. But then new users start following these recommendations and their behavior is then mixed in with that of the earlier users, resulting in </a:t>
            </a:r>
            <a:r>
              <a:rPr lang="en-US" b="0" i="1" baseline="0" dirty="0" smtClean="0"/>
              <a:t>bias</a:t>
            </a:r>
            <a:r>
              <a:rPr lang="en-US" b="0" i="0" baseline="0" dirty="0" smtClean="0"/>
              <a:t> and in filter bubbles.</a:t>
            </a:r>
          </a:p>
          <a:p>
            <a:pPr marL="171450" indent="-171450">
              <a:buFont typeface="Arial" charset="0"/>
              <a:buChar char="•"/>
            </a:pPr>
            <a:r>
              <a:rPr lang="en-US" b="1" i="0" baseline="0" dirty="0" smtClean="0"/>
              <a:t>Note that the process by which papers are selected for UMAP, people become part of the UMAP community and later UMAP program committee and select which papers go into UMAP</a:t>
            </a:r>
            <a:r>
              <a:rPr lang="mr-IN" b="1" i="0" baseline="0" dirty="0" smtClean="0"/>
              <a:t>…</a:t>
            </a:r>
            <a:r>
              <a:rPr lang="en-US" b="1" i="0" baseline="0" dirty="0" smtClean="0"/>
              <a:t> it creates</a:t>
            </a:r>
            <a:r>
              <a:rPr lang="mr-IN" b="1" i="0" baseline="0" dirty="0" smtClean="0"/>
              <a:t>…</a:t>
            </a:r>
            <a:r>
              <a:rPr lang="en-US" b="1" i="0" baseline="0" dirty="0" smtClean="0"/>
              <a:t> a </a:t>
            </a:r>
            <a:r>
              <a:rPr lang="en-US" b="1" i="0" baseline="0" smtClean="0"/>
              <a:t>filter bubble!</a:t>
            </a:r>
            <a:endParaRPr lang="en-US" b="1" dirty="0"/>
          </a:p>
        </p:txBody>
      </p:sp>
      <p:sp>
        <p:nvSpPr>
          <p:cNvPr id="4" name="Slide Number Placeholder 3"/>
          <p:cNvSpPr>
            <a:spLocks noGrp="1"/>
          </p:cNvSpPr>
          <p:nvPr>
            <p:ph type="sldNum" sz="quarter" idx="10"/>
          </p:nvPr>
        </p:nvSpPr>
        <p:spPr/>
        <p:txBody>
          <a:bodyPr/>
          <a:lstStyle/>
          <a:p>
            <a:fld id="{05A0EF76-2BEB-0F4B-BD74-5CCD96257883}" type="slidenum">
              <a:rPr lang="en-US" smtClean="0"/>
              <a:pPr/>
              <a:t>38</a:t>
            </a:fld>
            <a:endParaRPr lang="en-US"/>
          </a:p>
        </p:txBody>
      </p:sp>
    </p:spTree>
    <p:extLst>
      <p:ext uri="{BB962C8B-B14F-4D97-AF65-F5344CB8AC3E}">
        <p14:creationId xmlns:p14="http://schemas.microsoft.com/office/powerpoint/2010/main" val="15735120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picture from </a:t>
            </a:r>
            <a:r>
              <a:rPr lang="en-US" dirty="0" err="1" smtClean="0"/>
              <a:t>Vinicius</a:t>
            </a:r>
            <a:r>
              <a:rPr lang="en-US" dirty="0" smtClean="0"/>
              <a:t> Ramos’ PhD thesis. It is an analysis of how an</a:t>
            </a:r>
            <a:r>
              <a:rPr lang="en-US" baseline="0" dirty="0" smtClean="0"/>
              <a:t> adaptive course was used, by 76 students.</a:t>
            </a:r>
          </a:p>
          <a:p>
            <a:r>
              <a:rPr lang="en-US" baseline="0" dirty="0" smtClean="0"/>
              <a:t>In this course links were recommended or not, but were not removed. So the adaptation could not lead to a filter bubble.</a:t>
            </a:r>
          </a:p>
          <a:p>
            <a:endParaRPr lang="en-US" dirty="0" smtClean="0"/>
          </a:p>
          <a:p>
            <a:r>
              <a:rPr lang="en-US" dirty="0" smtClean="0"/>
              <a:t>The</a:t>
            </a:r>
            <a:r>
              <a:rPr lang="en-US" baseline="0" dirty="0" smtClean="0"/>
              <a:t> black and grey bars show the number of concept accesses (in a course) through recommended links. Black are for first access, grey for revisits.</a:t>
            </a:r>
          </a:p>
          <a:p>
            <a:r>
              <a:rPr lang="en-US" baseline="0" dirty="0" smtClean="0"/>
              <a:t>This picture suggests that the users followed the advice quite well. But looks can be deceiving</a:t>
            </a:r>
            <a:r>
              <a:rPr lang="mr-IN" baseline="0" dirty="0" smtClean="0"/>
              <a:t>…</a:t>
            </a:r>
            <a:endParaRPr lang="en-US" baseline="0" dirty="0" smtClean="0"/>
          </a:p>
          <a:p>
            <a:r>
              <a:rPr lang="en-US" baseline="0" dirty="0" smtClean="0"/>
              <a:t>Check out the first concept (</a:t>
            </a:r>
            <a:r>
              <a:rPr lang="en-US" baseline="0" dirty="0" err="1" smtClean="0"/>
              <a:t>adaptivehypermedia</a:t>
            </a:r>
            <a:r>
              <a:rPr lang="en-US" baseline="0" dirty="0" smtClean="0"/>
              <a:t>), with a total of about 200 accesses</a:t>
            </a:r>
            <a:r>
              <a:rPr lang="mr-IN" baseline="0" dirty="0" smtClean="0"/>
              <a:t>…</a:t>
            </a:r>
            <a:endParaRPr lang="en-US" dirty="0"/>
          </a:p>
        </p:txBody>
      </p:sp>
      <p:sp>
        <p:nvSpPr>
          <p:cNvPr id="4" name="Slide Number Placeholder 3"/>
          <p:cNvSpPr>
            <a:spLocks noGrp="1"/>
          </p:cNvSpPr>
          <p:nvPr>
            <p:ph type="sldNum" sz="quarter" idx="10"/>
          </p:nvPr>
        </p:nvSpPr>
        <p:spPr/>
        <p:txBody>
          <a:bodyPr/>
          <a:lstStyle/>
          <a:p>
            <a:fld id="{05A0EF76-2BEB-0F4B-BD74-5CCD96257883}" type="slidenum">
              <a:rPr lang="en-US" smtClean="0"/>
              <a:pPr/>
              <a:t>39</a:t>
            </a:fld>
            <a:endParaRPr lang="en-US"/>
          </a:p>
        </p:txBody>
      </p:sp>
    </p:spTree>
    <p:extLst>
      <p:ext uri="{BB962C8B-B14F-4D97-AF65-F5344CB8AC3E}">
        <p14:creationId xmlns:p14="http://schemas.microsoft.com/office/powerpoint/2010/main" val="20001277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picture shows that for</a:t>
            </a:r>
            <a:r>
              <a:rPr lang="en-US" baseline="0" dirty="0" smtClean="0"/>
              <a:t> instance out of the 200 accesses to “</a:t>
            </a:r>
            <a:r>
              <a:rPr lang="en-US" baseline="0" dirty="0" err="1" smtClean="0"/>
              <a:t>adaptivehypermedia</a:t>
            </a:r>
            <a:r>
              <a:rPr lang="en-US" baseline="0" dirty="0" smtClean="0"/>
              <a:t>” over 40 were done through non-recommended links.</a:t>
            </a:r>
          </a:p>
          <a:p>
            <a:r>
              <a:rPr lang="en-US" baseline="0" dirty="0" smtClean="0"/>
              <a:t>These were made by 24 students out of a population of 76 students.</a:t>
            </a:r>
          </a:p>
          <a:p>
            <a:endParaRPr lang="en-US" dirty="0" smtClean="0"/>
          </a:p>
          <a:p>
            <a:r>
              <a:rPr lang="en-US" dirty="0" smtClean="0"/>
              <a:t>So clearly a significant fraction of our population was sufficiently interested in non-recommended concepts to click on the non-recommended links.</a:t>
            </a:r>
            <a:endParaRPr lang="en-US" dirty="0"/>
          </a:p>
        </p:txBody>
      </p:sp>
      <p:sp>
        <p:nvSpPr>
          <p:cNvPr id="4" name="Slide Number Placeholder 3"/>
          <p:cNvSpPr>
            <a:spLocks noGrp="1"/>
          </p:cNvSpPr>
          <p:nvPr>
            <p:ph type="sldNum" sz="quarter" idx="10"/>
          </p:nvPr>
        </p:nvSpPr>
        <p:spPr/>
        <p:txBody>
          <a:bodyPr/>
          <a:lstStyle/>
          <a:p>
            <a:fld id="{05A0EF76-2BEB-0F4B-BD74-5CCD96257883}" type="slidenum">
              <a:rPr lang="en-US" smtClean="0"/>
              <a:pPr/>
              <a:t>40</a:t>
            </a:fld>
            <a:endParaRPr lang="en-US"/>
          </a:p>
        </p:txBody>
      </p:sp>
    </p:spTree>
    <p:extLst>
      <p:ext uri="{BB962C8B-B14F-4D97-AF65-F5344CB8AC3E}">
        <p14:creationId xmlns:p14="http://schemas.microsoft.com/office/powerpoint/2010/main" val="16014425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Users will follow non-recommended links when they appear often. With “contextual links” you</a:t>
            </a:r>
            <a:r>
              <a:rPr lang="en-US" baseline="0" dirty="0" smtClean="0"/>
              <a:t> cannot avoid this. You cannot just delete the words from a sentence. But also in other cases you cannot really avoid it, like in an adaptive TV guide. The picture is from the ITEA </a:t>
            </a:r>
            <a:r>
              <a:rPr lang="en-US" baseline="0" dirty="0" err="1" smtClean="0"/>
              <a:t>Passepartout</a:t>
            </a:r>
            <a:r>
              <a:rPr lang="en-US" baseline="0" dirty="0" smtClean="0"/>
              <a:t> project.</a:t>
            </a:r>
          </a:p>
          <a:p>
            <a:r>
              <a:rPr lang="en-US" baseline="0" dirty="0" smtClean="0"/>
              <a:t>We cannot really perform </a:t>
            </a:r>
            <a:r>
              <a:rPr lang="en-US" i="1" baseline="0" dirty="0" smtClean="0"/>
              <a:t>adaptive sorting</a:t>
            </a:r>
            <a:r>
              <a:rPr lang="en-US" i="0" baseline="0" dirty="0" smtClean="0"/>
              <a:t> like in a search engine, as TV programs must appear in chronological order.</a:t>
            </a:r>
          </a:p>
          <a:p>
            <a:r>
              <a:rPr lang="en-US" i="0" baseline="0" dirty="0" smtClean="0"/>
              <a:t>You can hide a complete non-recommended channel, and sort channels, but you cannot just hide a non-recommended TV program.</a:t>
            </a:r>
          </a:p>
          <a:p>
            <a:r>
              <a:rPr lang="en-US" i="0" baseline="0" dirty="0" smtClean="0"/>
              <a:t>Colors are used to show how strongly a program is recommended, but inevitably users will occasionally be triggered by non-recommended programs, and this allows them to indicate that they like a program the system did not think they would like.</a:t>
            </a:r>
          </a:p>
          <a:p>
            <a:r>
              <a:rPr lang="en-US" i="0" baseline="0" dirty="0" smtClean="0"/>
              <a:t>This is another example that shows we can actually </a:t>
            </a:r>
            <a:r>
              <a:rPr lang="en-US" i="1" baseline="0" dirty="0" smtClean="0"/>
              <a:t>avoid the filter bubble problem</a:t>
            </a:r>
            <a:r>
              <a:rPr lang="en-US" i="0" baseline="0" dirty="0" smtClean="0"/>
              <a:t>.</a:t>
            </a:r>
            <a:endParaRPr lang="en-US" dirty="0"/>
          </a:p>
        </p:txBody>
      </p:sp>
      <p:sp>
        <p:nvSpPr>
          <p:cNvPr id="4" name="Slide Number Placeholder 3"/>
          <p:cNvSpPr>
            <a:spLocks noGrp="1"/>
          </p:cNvSpPr>
          <p:nvPr>
            <p:ph type="sldNum" sz="quarter" idx="10"/>
          </p:nvPr>
        </p:nvSpPr>
        <p:spPr/>
        <p:txBody>
          <a:bodyPr/>
          <a:lstStyle/>
          <a:p>
            <a:fld id="{05A0EF76-2BEB-0F4B-BD74-5CCD96257883}" type="slidenum">
              <a:rPr lang="en-US" smtClean="0"/>
              <a:pPr/>
              <a:t>41</a:t>
            </a:fld>
            <a:endParaRPr lang="en-US"/>
          </a:p>
        </p:txBody>
      </p:sp>
    </p:spTree>
    <p:extLst>
      <p:ext uri="{BB962C8B-B14F-4D97-AF65-F5344CB8AC3E}">
        <p14:creationId xmlns:p14="http://schemas.microsoft.com/office/powerpoint/2010/main" val="3197763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understand adaptation we must be able to </a:t>
            </a:r>
            <a:r>
              <a:rPr lang="en-US" i="1" dirty="0" smtClean="0"/>
              <a:t>see how it is done</a:t>
            </a:r>
            <a:r>
              <a:rPr lang="en-US" i="0" dirty="0" smtClean="0"/>
              <a:t>. It cannot just be a black box. And obviously we can only see how it is done when we can also see how</a:t>
            </a:r>
            <a:r>
              <a:rPr lang="en-US" i="0" baseline="0" dirty="0" smtClean="0"/>
              <a:t> the user modeling is done.</a:t>
            </a:r>
          </a:p>
          <a:p>
            <a:endParaRPr lang="en-US" i="0" baseline="0" dirty="0" smtClean="0"/>
          </a:p>
          <a:p>
            <a:r>
              <a:rPr lang="en-US" i="0" baseline="0" dirty="0" smtClean="0"/>
              <a:t>The CHIP example is again useful to explain how we could make adaptation understandable (but CHIP did not actually do this).</a:t>
            </a:r>
          </a:p>
          <a:p>
            <a:r>
              <a:rPr lang="en-US" i="0" baseline="0" dirty="0" smtClean="0"/>
              <a:t>The recommendations in CHIP are based on relationships: when you like artworks by a painter this results in a computed degree of liking artworks by other painters with whom the first painter has a relationship. If we were to show the weights of these relations we could understand why some artworks are recommended and why they may be ranked higher or lower than other artworks. We could in fact allow users to influence these weights (that is done in a Boolean fashion by turning aspects on or off), and we could use the “collective” behavior of people liking or disliking the recommendations they get to automatically adjust these weights and also show that to users who want to inspect the adaptation.</a:t>
            </a:r>
          </a:p>
          <a:p>
            <a:endParaRPr lang="en-US" i="0" baseline="0" dirty="0" smtClean="0"/>
          </a:p>
          <a:p>
            <a:r>
              <a:rPr lang="en-US" i="0" baseline="0" dirty="0" smtClean="0"/>
              <a:t>So even though currently we do not have examples of </a:t>
            </a:r>
            <a:r>
              <a:rPr lang="en-US" i="0" baseline="0" dirty="0" err="1" smtClean="0"/>
              <a:t>scrutable</a:t>
            </a:r>
            <a:r>
              <a:rPr lang="en-US" i="0" baseline="0" dirty="0" smtClean="0"/>
              <a:t> adaptation it isn’t hard to imagine how it could be done, at least in systems that base their recommendations at least partially on domain-model relations.</a:t>
            </a:r>
            <a:endParaRPr lang="en-US" dirty="0"/>
          </a:p>
        </p:txBody>
      </p:sp>
      <p:sp>
        <p:nvSpPr>
          <p:cNvPr id="4" name="Slide Number Placeholder 3"/>
          <p:cNvSpPr>
            <a:spLocks noGrp="1"/>
          </p:cNvSpPr>
          <p:nvPr>
            <p:ph type="sldNum" sz="quarter" idx="10"/>
          </p:nvPr>
        </p:nvSpPr>
        <p:spPr/>
        <p:txBody>
          <a:bodyPr/>
          <a:lstStyle/>
          <a:p>
            <a:fld id="{05A0EF76-2BEB-0F4B-BD74-5CCD96257883}" type="slidenum">
              <a:rPr lang="en-US" smtClean="0"/>
              <a:pPr/>
              <a:t>42</a:t>
            </a:fld>
            <a:endParaRPr lang="en-US"/>
          </a:p>
        </p:txBody>
      </p:sp>
    </p:spTree>
    <p:extLst>
      <p:ext uri="{BB962C8B-B14F-4D97-AF65-F5344CB8AC3E}">
        <p14:creationId xmlns:p14="http://schemas.microsoft.com/office/powerpoint/2010/main" val="1664537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talk touches</a:t>
            </a:r>
            <a:r>
              <a:rPr lang="en-US" baseline="0" dirty="0" smtClean="0"/>
              <a:t> on the topic of religion.</a:t>
            </a:r>
          </a:p>
          <a:p>
            <a:r>
              <a:rPr lang="en-US" baseline="0" dirty="0" smtClean="0"/>
              <a:t>When we humans are the adaptive systems, how are the adaptation rules defined? What do we adapt to?</a:t>
            </a:r>
            <a:endParaRPr lang="en-US" dirty="0" smtClean="0"/>
          </a:p>
          <a:p>
            <a:r>
              <a:rPr lang="en-US" dirty="0" smtClean="0"/>
              <a:t>According to Wikipedia almost 86% of the world population is religious.</a:t>
            </a:r>
            <a:r>
              <a:rPr lang="en-US" baseline="0" dirty="0" smtClean="0"/>
              <a:t> This implies that 86% of the population</a:t>
            </a:r>
            <a:r>
              <a:rPr lang="en-US" dirty="0" smtClean="0"/>
              <a:t> uses adaptation rules (or commandments) defined by some expert or perhaps group of experts. Whether everyone who considers him/herself part of some religious groups actually always follows the adaptation rules is a separate issue.</a:t>
            </a:r>
          </a:p>
          <a:p>
            <a:endParaRPr lang="en-US" dirty="0" smtClean="0"/>
          </a:p>
          <a:p>
            <a:r>
              <a:rPr lang="en-US" dirty="0" smtClean="0"/>
              <a:t>If you are a firm believer in whichever “expert” of your religion you may not like parts</a:t>
            </a:r>
            <a:r>
              <a:rPr lang="en-US" baseline="0" dirty="0" smtClean="0"/>
              <a:t> of </a:t>
            </a:r>
            <a:r>
              <a:rPr lang="en-US" dirty="0" smtClean="0"/>
              <a:t>this talk because I’m telling you that we are shifting</a:t>
            </a:r>
            <a:r>
              <a:rPr lang="en-US" baseline="0" dirty="0" smtClean="0"/>
              <a:t> from this expert-driven adaptation to data-driven adaptation which is what we might consider is what non-religious people do</a:t>
            </a:r>
            <a:r>
              <a:rPr lang="en-US" dirty="0" smtClean="0"/>
              <a:t>.</a:t>
            </a:r>
            <a:r>
              <a:rPr lang="en-US" baseline="0" dirty="0" smtClean="0"/>
              <a:t> </a:t>
            </a:r>
          </a:p>
          <a:p>
            <a:endParaRPr lang="en-US" baseline="0" dirty="0" smtClean="0"/>
          </a:p>
          <a:p>
            <a:r>
              <a:rPr lang="en-US" baseline="0" dirty="0" smtClean="0"/>
              <a:t>There is nothing inherently wrong with believing in expert-driven adaptation like 86% of the world’s population.</a:t>
            </a:r>
          </a:p>
          <a:p>
            <a:r>
              <a:rPr lang="en-US" baseline="0" dirty="0" smtClean="0"/>
              <a:t>In fact, since 86% of the population believes in expert-driven adaptation data-driven adaptation would strongly suggest that this expert-driven adaptation must be the right approach. (Can you solve this paradox?)</a:t>
            </a:r>
            <a:endParaRPr lang="en-US" dirty="0" smtClean="0"/>
          </a:p>
          <a:p>
            <a:endParaRPr lang="en-US" dirty="0"/>
          </a:p>
        </p:txBody>
      </p:sp>
      <p:sp>
        <p:nvSpPr>
          <p:cNvPr id="4" name="Slide Number Placeholder 3"/>
          <p:cNvSpPr>
            <a:spLocks noGrp="1"/>
          </p:cNvSpPr>
          <p:nvPr>
            <p:ph type="sldNum" sz="quarter" idx="10"/>
          </p:nvPr>
        </p:nvSpPr>
        <p:spPr/>
        <p:txBody>
          <a:bodyPr/>
          <a:lstStyle/>
          <a:p>
            <a:fld id="{05A0EF76-2BEB-0F4B-BD74-5CCD96257883}" type="slidenum">
              <a:rPr lang="en-US" smtClean="0"/>
              <a:pPr/>
              <a:t>4</a:t>
            </a:fld>
            <a:endParaRPr lang="en-US"/>
          </a:p>
        </p:txBody>
      </p:sp>
    </p:spTree>
    <p:extLst>
      <p:ext uri="{BB962C8B-B14F-4D97-AF65-F5344CB8AC3E}">
        <p14:creationId xmlns:p14="http://schemas.microsoft.com/office/powerpoint/2010/main" val="2019513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Turning to computer-based adaptive systems doing user-modeling-based adaptation, how did it come about?</a:t>
            </a:r>
          </a:p>
          <a:p>
            <a:r>
              <a:rPr lang="en-US" dirty="0" smtClean="0"/>
              <a:t>About</a:t>
            </a:r>
            <a:r>
              <a:rPr lang="en-US" baseline="0" dirty="0" smtClean="0"/>
              <a:t> two decades ago the first steps into adaptation were done, mostly in e-learning, and the adaptation was defined by (self-declared) experts. In the picture we see two apostles of adaptive learning and adaptive web-based systems, who are appropriately named Peter and Paul. (In the picture they are almost shaking hands, like the Christian apostles depicted on the door of Saint Paul’s cathedral in Rome. The real apostles never shook hands because they never met, with Peter dying before Paul became apostle.)</a:t>
            </a:r>
            <a:endParaRPr lang="en-US" dirty="0" smtClean="0"/>
          </a:p>
          <a:p>
            <a:endParaRPr lang="en-US" dirty="0" smtClean="0"/>
          </a:p>
          <a:p>
            <a:r>
              <a:rPr lang="en-US" dirty="0" smtClean="0"/>
              <a:t>Peter and Paul started research on </a:t>
            </a:r>
            <a:r>
              <a:rPr lang="en-US" i="1" dirty="0" smtClean="0"/>
              <a:t>expert-driven</a:t>
            </a:r>
            <a:r>
              <a:rPr lang="en-US" i="0" dirty="0" smtClean="0"/>
              <a:t> adaptation and have been leading the UMAP (User Modeling, Adaptation and Personalization)</a:t>
            </a:r>
            <a:r>
              <a:rPr lang="en-US" i="0" baseline="0" dirty="0" smtClean="0"/>
              <a:t> community for a long time.</a:t>
            </a:r>
            <a:endParaRPr lang="en-US" dirty="0"/>
          </a:p>
        </p:txBody>
      </p:sp>
      <p:sp>
        <p:nvSpPr>
          <p:cNvPr id="4" name="Slide Number Placeholder 3"/>
          <p:cNvSpPr>
            <a:spLocks noGrp="1"/>
          </p:cNvSpPr>
          <p:nvPr>
            <p:ph type="sldNum" sz="quarter" idx="10"/>
          </p:nvPr>
        </p:nvSpPr>
        <p:spPr/>
        <p:txBody>
          <a:bodyPr/>
          <a:lstStyle/>
          <a:p>
            <a:fld id="{F704ACFA-199E-A74B-96D1-C715FBC427D7}" type="slidenum">
              <a:rPr lang="nl-NL" smtClean="0"/>
              <a:pPr/>
              <a:t>5</a:t>
            </a:fld>
            <a:endParaRPr lang="nl-NL"/>
          </a:p>
        </p:txBody>
      </p:sp>
    </p:spTree>
    <p:extLst>
      <p:ext uri="{BB962C8B-B14F-4D97-AF65-F5344CB8AC3E}">
        <p14:creationId xmlns:p14="http://schemas.microsoft.com/office/powerpoint/2010/main" val="227484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teaching and learning the tradition is to</a:t>
            </a:r>
            <a:r>
              <a:rPr lang="en-US" baseline="0" dirty="0" smtClean="0"/>
              <a:t> use the master-apprentice approach: the teacher </a:t>
            </a:r>
            <a:r>
              <a:rPr lang="en-US" i="1" baseline="0" dirty="0" smtClean="0"/>
              <a:t>knows it all</a:t>
            </a:r>
            <a:r>
              <a:rPr lang="en-US" i="0" baseline="0" dirty="0" smtClean="0"/>
              <a:t> and the apprentice simply has to follow the instructions of the teacher in order to learn.</a:t>
            </a:r>
          </a:p>
          <a:p>
            <a:r>
              <a:rPr lang="en-US" i="0" baseline="0" dirty="0" smtClean="0"/>
              <a:t>However, the teacher can easily adapt his teaching strategy to the observed behavior of the apprentice. This adaptation potentially results in the most efficient and perhaps also effective learning as the learning can concentrate on what is still not mastered and avoids needless repetition of activities that are already mastered.</a:t>
            </a:r>
            <a:endParaRPr lang="en-US" dirty="0"/>
          </a:p>
        </p:txBody>
      </p:sp>
      <p:sp>
        <p:nvSpPr>
          <p:cNvPr id="4" name="Slide Number Placeholder 3"/>
          <p:cNvSpPr>
            <a:spLocks noGrp="1"/>
          </p:cNvSpPr>
          <p:nvPr>
            <p:ph type="sldNum" sz="quarter" idx="10"/>
          </p:nvPr>
        </p:nvSpPr>
        <p:spPr/>
        <p:txBody>
          <a:bodyPr/>
          <a:lstStyle/>
          <a:p>
            <a:fld id="{F704ACFA-199E-A74B-96D1-C715FBC427D7}" type="slidenum">
              <a:rPr lang="nl-NL" smtClean="0"/>
              <a:pPr/>
              <a:t>6</a:t>
            </a:fld>
            <a:endParaRPr lang="nl-NL"/>
          </a:p>
        </p:txBody>
      </p:sp>
    </p:spTree>
    <p:extLst>
      <p:ext uri="{BB962C8B-B14F-4D97-AF65-F5344CB8AC3E}">
        <p14:creationId xmlns:p14="http://schemas.microsoft.com/office/powerpoint/2010/main" val="818051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The one-on-one tutoring approach is generally considered to be an</a:t>
            </a:r>
            <a:r>
              <a:rPr lang="en-US" sz="1000" baseline="0" dirty="0" smtClean="0"/>
              <a:t> excellent teaching and learning approach. The tutor can adapt to the needs of the student, providing a very personal learning experience. </a:t>
            </a:r>
            <a:r>
              <a:rPr lang="en-US" sz="1000" i="0" baseline="0" dirty="0" smtClean="0"/>
              <a:t>One-on-one teaching and learning is unfortunately very expensive. </a:t>
            </a:r>
            <a:endParaRPr lang="en-US" sz="1000" baseline="0" dirty="0" smtClean="0"/>
          </a:p>
          <a:p>
            <a:endParaRPr lang="en-US" sz="1000" dirty="0" smtClean="0"/>
          </a:p>
          <a:p>
            <a:r>
              <a:rPr lang="en-US" sz="1000" dirty="0" smtClean="0"/>
              <a:t>We currently</a:t>
            </a:r>
            <a:r>
              <a:rPr lang="en-US" sz="1000" baseline="0" dirty="0" smtClean="0"/>
              <a:t> mainly follow a classroom model where a lecturer explains (preaches) a subject to a whole class, following a one-size-fits-all approach. This is very often criticized yet we continue to work in this way, and with MOOCs it is only becoming more extreme! As the size of the audience increases the opportunity for feedback, for getting individual answers to questions or for spontaneous feedback by the teacher on our </a:t>
            </a:r>
            <a:r>
              <a:rPr lang="en-US" sz="1000" baseline="0" smtClean="0"/>
              <a:t>performance is becoming </a:t>
            </a:r>
            <a:r>
              <a:rPr lang="en-US" sz="1000" baseline="0" dirty="0" smtClean="0"/>
              <a:t>more and more limited.</a:t>
            </a:r>
          </a:p>
          <a:p>
            <a:endParaRPr lang="en-US" sz="1000" baseline="0" dirty="0" smtClean="0"/>
          </a:p>
          <a:p>
            <a:r>
              <a:rPr lang="en-US" sz="1000" i="0" baseline="0" dirty="0" smtClean="0"/>
              <a:t>There is a feasible (affordable) solution: provide one-on-one tutoring where the tutor is a computer system that performs automatic personalization.</a:t>
            </a:r>
          </a:p>
          <a:p>
            <a:endParaRPr lang="en-US" sz="1000" dirty="0" smtClean="0"/>
          </a:p>
          <a:p>
            <a:r>
              <a:rPr lang="en-US" sz="1000" dirty="0" smtClean="0"/>
              <a:t>Note: we only gave the teaching and learning context as an example. The need for a one-on-one personalized approach also exists for instance in offering museum guides, help with software problems, encyclopedias, on-line shopping or any other information-intensive service.</a:t>
            </a:r>
          </a:p>
          <a:p>
            <a:endParaRPr lang="en-US" sz="1050" dirty="0"/>
          </a:p>
        </p:txBody>
      </p:sp>
      <p:sp>
        <p:nvSpPr>
          <p:cNvPr id="4" name="Slide Number Placeholder 3"/>
          <p:cNvSpPr>
            <a:spLocks noGrp="1"/>
          </p:cNvSpPr>
          <p:nvPr>
            <p:ph type="sldNum" sz="quarter" idx="10"/>
          </p:nvPr>
        </p:nvSpPr>
        <p:spPr/>
        <p:txBody>
          <a:bodyPr/>
          <a:lstStyle/>
          <a:p>
            <a:fld id="{F704ACFA-199E-A74B-96D1-C715FBC427D7}" type="slidenum">
              <a:rPr lang="nl-NL" smtClean="0"/>
              <a:pPr/>
              <a:t>7</a:t>
            </a:fld>
            <a:endParaRPr lang="nl-NL"/>
          </a:p>
        </p:txBody>
      </p:sp>
    </p:spTree>
    <p:extLst>
      <p:ext uri="{BB962C8B-B14F-4D97-AF65-F5344CB8AC3E}">
        <p14:creationId xmlns:p14="http://schemas.microsoft.com/office/powerpoint/2010/main" val="5822268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 us start our quick</a:t>
            </a:r>
            <a:r>
              <a:rPr lang="en-US" baseline="0" dirty="0" smtClean="0"/>
              <a:t> review of how to “automate” the tutor or teacher with the example of children who are learning the very first basic math skills: adding and subtracting numbers. The (here supposedly on-line) textbook has a chapter on either and whether it is a paper book or a website chances are you can jump to the chapter on addition or on subtraction alike. How can a teacher either force or at least suggest to the child to first study the addition or numbers and only afterwards the subtraction?</a:t>
            </a:r>
          </a:p>
          <a:p>
            <a:endParaRPr lang="en-US" baseline="0" dirty="0" smtClean="0"/>
          </a:p>
          <a:p>
            <a:r>
              <a:rPr lang="en-US" baseline="0" dirty="0" smtClean="0"/>
              <a:t>In my very first attempt at making adaptation possible I used C-preprocessor constructs. Many different ways to perform the same adaptation have been designed and implemented by different people (including myself). The basic idea is that </a:t>
            </a:r>
            <a:r>
              <a:rPr lang="en-US" i="1" baseline="0" dirty="0" smtClean="0"/>
              <a:t>addition</a:t>
            </a:r>
            <a:r>
              <a:rPr lang="en-US" i="0" baseline="0" dirty="0" smtClean="0"/>
              <a:t> is a </a:t>
            </a:r>
            <a:r>
              <a:rPr lang="en-US" i="1" baseline="0" dirty="0" smtClean="0"/>
              <a:t>prerequisite</a:t>
            </a:r>
            <a:r>
              <a:rPr lang="en-US" i="0" baseline="0" dirty="0" smtClean="0"/>
              <a:t> for </a:t>
            </a:r>
            <a:r>
              <a:rPr lang="en-US" i="1" baseline="0" dirty="0" smtClean="0"/>
              <a:t>subtraction</a:t>
            </a:r>
            <a:r>
              <a:rPr lang="en-US" i="0" baseline="0" dirty="0" smtClean="0"/>
              <a:t>, and this can result in different page content for subtraction being shown to children who already know about addition than to those who don’t, or links can be presented differently.</a:t>
            </a:r>
            <a:endParaRPr lang="en-US" dirty="0" smtClean="0"/>
          </a:p>
          <a:p>
            <a:endParaRPr lang="en-US" dirty="0" smtClean="0"/>
          </a:p>
          <a:p>
            <a:r>
              <a:rPr lang="en-US" dirty="0" smtClean="0"/>
              <a:t>But an essential question to ask ourselves is whether the expert who decides</a:t>
            </a:r>
            <a:r>
              <a:rPr lang="en-US" baseline="0" dirty="0" smtClean="0"/>
              <a:t> what is best for the learner is always right</a:t>
            </a:r>
            <a:r>
              <a:rPr lang="mr-IN" baseline="0" dirty="0" smtClean="0"/>
              <a:t>…</a:t>
            </a:r>
            <a:r>
              <a:rPr lang="en-US" baseline="0" dirty="0" smtClean="0"/>
              <a:t> Do children really </a:t>
            </a:r>
            <a:r>
              <a:rPr lang="en-US" i="1" baseline="0" dirty="0" smtClean="0"/>
              <a:t>need</a:t>
            </a:r>
            <a:r>
              <a:rPr lang="en-US" i="0" baseline="0" dirty="0" smtClean="0"/>
              <a:t> to learn how to add numbers before they learn about subtraction? We will later return to this question: is the expert always right?</a:t>
            </a:r>
            <a:endParaRPr lang="en-US" dirty="0"/>
          </a:p>
        </p:txBody>
      </p:sp>
      <p:sp>
        <p:nvSpPr>
          <p:cNvPr id="4" name="Slide Number Placeholder 3"/>
          <p:cNvSpPr>
            <a:spLocks noGrp="1"/>
          </p:cNvSpPr>
          <p:nvPr>
            <p:ph type="sldNum" sz="quarter" idx="10"/>
          </p:nvPr>
        </p:nvSpPr>
        <p:spPr/>
        <p:txBody>
          <a:bodyPr/>
          <a:lstStyle/>
          <a:p>
            <a:fld id="{05A0EF76-2BEB-0F4B-BD74-5CCD96257883}" type="slidenum">
              <a:rPr lang="en-US" smtClean="0"/>
              <a:pPr/>
              <a:t>8</a:t>
            </a:fld>
            <a:endParaRPr lang="en-US"/>
          </a:p>
        </p:txBody>
      </p:sp>
    </p:spTree>
    <p:extLst>
      <p:ext uri="{BB962C8B-B14F-4D97-AF65-F5344CB8AC3E}">
        <p14:creationId xmlns:p14="http://schemas.microsoft.com/office/powerpoint/2010/main" val="590357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shows the classical User Modeling – Adaptation Loop: the adaptive system collects data while the user is working with the system.</a:t>
            </a:r>
          </a:p>
          <a:p>
            <a:endParaRPr lang="en-US" dirty="0" smtClean="0"/>
          </a:p>
          <a:p>
            <a:r>
              <a:rPr lang="en-US" dirty="0" smtClean="0"/>
              <a:t>In general,</a:t>
            </a:r>
            <a:r>
              <a:rPr lang="en-US" baseline="0" dirty="0" smtClean="0"/>
              <a:t> the user interaction</a:t>
            </a:r>
            <a:r>
              <a:rPr lang="en-US" dirty="0" smtClean="0"/>
              <a:t> data are processed into meaningful information</a:t>
            </a:r>
            <a:r>
              <a:rPr lang="en-US" baseline="0" dirty="0" smtClean="0"/>
              <a:t> about the user in a process called User Modeling.</a:t>
            </a:r>
          </a:p>
          <a:p>
            <a:r>
              <a:rPr lang="en-US" baseline="0" dirty="0" smtClean="0"/>
              <a:t>The interaction of the user with the system is then adapted based on this User Model. So different users get a different answer to each request because the answer is adapted to what the system knows about them.</a:t>
            </a:r>
          </a:p>
          <a:p>
            <a:endParaRPr lang="en-US" baseline="0" dirty="0" smtClean="0"/>
          </a:p>
          <a:p>
            <a:r>
              <a:rPr lang="en-US" baseline="0" dirty="0" smtClean="0"/>
              <a:t>Both the </a:t>
            </a:r>
            <a:r>
              <a:rPr lang="en-US" i="1" baseline="0" dirty="0" smtClean="0"/>
              <a:t>user modeling</a:t>
            </a:r>
            <a:r>
              <a:rPr lang="en-US" i="0" baseline="0" dirty="0" smtClean="0"/>
              <a:t> and the </a:t>
            </a:r>
            <a:r>
              <a:rPr lang="en-US" i="1" baseline="0" dirty="0" smtClean="0"/>
              <a:t>adaptation</a:t>
            </a:r>
            <a:r>
              <a:rPr lang="en-US" i="0" baseline="0" dirty="0" smtClean="0"/>
              <a:t> processes are error-prone: who gets to decide what the collected (event) data tell us about the user, and who gets to decide how the user model should be used to generate adaptation?</a:t>
            </a:r>
            <a:endParaRPr lang="en-US" dirty="0"/>
          </a:p>
        </p:txBody>
      </p:sp>
      <p:sp>
        <p:nvSpPr>
          <p:cNvPr id="4" name="Slide Number Placeholder 3"/>
          <p:cNvSpPr>
            <a:spLocks noGrp="1"/>
          </p:cNvSpPr>
          <p:nvPr>
            <p:ph type="sldNum" sz="quarter" idx="10"/>
          </p:nvPr>
        </p:nvSpPr>
        <p:spPr/>
        <p:txBody>
          <a:bodyPr/>
          <a:lstStyle/>
          <a:p>
            <a:fld id="{F704ACFA-199E-A74B-96D1-C715FBC427D7}" type="slidenum">
              <a:rPr lang="nl-NL" smtClean="0"/>
              <a:pPr/>
              <a:t>9</a:t>
            </a:fld>
            <a:endParaRPr lang="nl-NL"/>
          </a:p>
        </p:txBody>
      </p:sp>
    </p:spTree>
    <p:extLst>
      <p:ext uri="{BB962C8B-B14F-4D97-AF65-F5344CB8AC3E}">
        <p14:creationId xmlns:p14="http://schemas.microsoft.com/office/powerpoint/2010/main" val="11000352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724525" y="1259523"/>
            <a:ext cx="3416300" cy="4725882"/>
          </a:xfrm>
          <a:prstGeom prst="rect">
            <a:avLst/>
          </a:prstGeom>
        </p:spPr>
      </p:pic>
      <p:pic>
        <p:nvPicPr>
          <p:cNvPr id="50185" name="Picture 9" descr="blue title"/>
          <p:cNvPicPr>
            <a:picLocks noChangeAspect="1" noChangeArrowheads="1"/>
          </p:cNvPicPr>
          <p:nvPr/>
        </p:nvPicPr>
        <p:blipFill>
          <a:blip r:embed="rId3"/>
          <a:srcRect/>
          <a:stretch>
            <a:fillRect/>
          </a:stretch>
        </p:blipFill>
        <p:spPr bwMode="auto">
          <a:xfrm>
            <a:off x="0" y="3175"/>
            <a:ext cx="9140825" cy="6854825"/>
          </a:xfrm>
          <a:prstGeom prst="rect">
            <a:avLst/>
          </a:prstGeom>
          <a:noFill/>
        </p:spPr>
      </p:pic>
      <p:sp>
        <p:nvSpPr>
          <p:cNvPr id="50178" name="Rectangle 2"/>
          <p:cNvSpPr>
            <a:spLocks noGrp="1" noChangeArrowheads="1"/>
          </p:cNvSpPr>
          <p:nvPr>
            <p:ph type="ctrTitle"/>
          </p:nvPr>
        </p:nvSpPr>
        <p:spPr>
          <a:xfrm>
            <a:off x="611188" y="1619250"/>
            <a:ext cx="5616575" cy="1470025"/>
          </a:xfrm>
        </p:spPr>
        <p:txBody>
          <a:bodyPr anchor="t"/>
          <a:lstStyle>
            <a:lvl1pPr>
              <a:defRPr/>
            </a:lvl1pPr>
          </a:lstStyle>
          <a:p>
            <a:r>
              <a:rPr lang="en-US" smtClean="0"/>
              <a:t>Click to edit Master title style</a:t>
            </a:r>
            <a:endParaRPr lang="nl-NL"/>
          </a:p>
        </p:txBody>
      </p:sp>
      <p:sp>
        <p:nvSpPr>
          <p:cNvPr id="50179" name="Rectangle 3"/>
          <p:cNvSpPr>
            <a:spLocks noGrp="1" noChangeArrowheads="1"/>
          </p:cNvSpPr>
          <p:nvPr>
            <p:ph type="subTitle" idx="1"/>
          </p:nvPr>
        </p:nvSpPr>
        <p:spPr>
          <a:xfrm>
            <a:off x="611188" y="3238500"/>
            <a:ext cx="5113337" cy="550863"/>
          </a:xfrm>
        </p:spPr>
        <p:txBody>
          <a:bodyPr/>
          <a:lstStyle>
            <a:lvl1pPr marL="0" indent="0">
              <a:buFontTx/>
              <a:buNone/>
              <a:defRPr sz="1800">
                <a:solidFill>
                  <a:schemeClr val="tx2"/>
                </a:solidFill>
              </a:defRPr>
            </a:lvl1pPr>
          </a:lstStyle>
          <a:p>
            <a:r>
              <a:rPr lang="en-US" dirty="0" smtClean="0"/>
              <a:t>Click to edit Master subtitle style</a:t>
            </a:r>
            <a:endParaRPr lang="nl-NL" dirty="0"/>
          </a:p>
        </p:txBody>
      </p:sp>
      <p:sp>
        <p:nvSpPr>
          <p:cNvPr id="7" name="Rectangle 3"/>
          <p:cNvSpPr txBox="1">
            <a:spLocks noChangeArrowheads="1"/>
          </p:cNvSpPr>
          <p:nvPr userDrawn="1"/>
        </p:nvSpPr>
        <p:spPr bwMode="auto">
          <a:xfrm>
            <a:off x="611188" y="4940300"/>
            <a:ext cx="5113337" cy="27331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0" indent="0" algn="l" rtl="0" eaLnBrk="1" fontAlgn="base" hangingPunct="1">
              <a:spcBef>
                <a:spcPct val="20000"/>
              </a:spcBef>
              <a:spcAft>
                <a:spcPct val="0"/>
              </a:spcAft>
              <a:buClr>
                <a:schemeClr val="accent1"/>
              </a:buClr>
              <a:buFontTx/>
              <a:buNone/>
              <a:defRPr sz="1800" b="1">
                <a:solidFill>
                  <a:schemeClr val="tx2"/>
                </a:solidFill>
                <a:latin typeface="+mn-lt"/>
                <a:ea typeface="+mn-ea"/>
                <a:cs typeface="+mn-cs"/>
              </a:defRPr>
            </a:lvl1pPr>
            <a:lvl2pPr marL="534988" indent="-265113" algn="l" rtl="0" eaLnBrk="1" fontAlgn="base" hangingPunct="1">
              <a:spcBef>
                <a:spcPct val="20000"/>
              </a:spcBef>
              <a:spcAft>
                <a:spcPct val="0"/>
              </a:spcAft>
              <a:buClr>
                <a:schemeClr val="tx1"/>
              </a:buClr>
              <a:buChar char="•"/>
              <a:defRPr sz="2200" b="1">
                <a:solidFill>
                  <a:schemeClr val="tx1"/>
                </a:solidFill>
                <a:latin typeface="+mn-lt"/>
                <a:ea typeface="ＭＳ Ｐゴシック" charset="-128"/>
              </a:defRPr>
            </a:lvl2pPr>
            <a:lvl3pPr marL="814388"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3pPr>
            <a:lvl4pPr marL="1069975" indent="-254000"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4pPr>
            <a:lvl5pPr marL="13493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5pPr>
            <a:lvl6pPr marL="18065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6pPr>
            <a:lvl7pPr marL="22637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7pPr>
            <a:lvl8pPr marL="27209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8pPr>
            <a:lvl9pPr marL="31781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9pPr>
          </a:lstStyle>
          <a:p>
            <a:pPr algn="r" defTabSz="914400"/>
            <a:r>
              <a:rPr lang="en-US" sz="1400" kern="0" dirty="0" smtClean="0"/>
              <a:t>photo taken at a lighthouse</a:t>
            </a:r>
            <a:r>
              <a:rPr lang="en-US" sz="1400" kern="0" baseline="0" dirty="0" smtClean="0"/>
              <a:t> on the Hudson river, 1987</a:t>
            </a:r>
            <a:endParaRPr lang="nl-NL" sz="1400" kern="0"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D22E7222-E116-BA43-87B0-F672B8C0E140}" type="slidenum">
              <a:rPr lang="en-US" smtClean="0"/>
              <a:pPr/>
              <a:t>‹#›</a:t>
            </a:fld>
            <a:endParaRPr lang="en-US"/>
          </a:p>
        </p:txBody>
      </p:sp>
      <p:sp>
        <p:nvSpPr>
          <p:cNvPr id="6" name="Date Placeholder 5"/>
          <p:cNvSpPr>
            <a:spLocks noGrp="1"/>
          </p:cNvSpPr>
          <p:nvPr>
            <p:ph type="dt" sz="half" idx="12"/>
          </p:nvPr>
        </p:nvSpPr>
        <p:spPr/>
        <p:txBody>
          <a:bodyPr/>
          <a:lstStyle>
            <a:lvl1pPr>
              <a:defRPr smtClean="0"/>
            </a:lvl1pPr>
          </a:lstStyle>
          <a:p>
            <a:fld id="{3B15F20E-5ABD-9145-A1BB-F78B975E2954}" type="datetimeFigureOut">
              <a:rPr lang="en-US" smtClean="0"/>
              <a:pPr/>
              <a:t>7/8/17</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988" y="0"/>
            <a:ext cx="2005012" cy="57388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11188" y="0"/>
            <a:ext cx="5867400" cy="57388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D22E7222-E116-BA43-87B0-F672B8C0E140}" type="slidenum">
              <a:rPr lang="en-US" smtClean="0"/>
              <a:pPr/>
              <a:t>‹#›</a:t>
            </a:fld>
            <a:endParaRPr lang="en-US"/>
          </a:p>
        </p:txBody>
      </p:sp>
      <p:sp>
        <p:nvSpPr>
          <p:cNvPr id="6" name="Date Placeholder 5"/>
          <p:cNvSpPr>
            <a:spLocks noGrp="1"/>
          </p:cNvSpPr>
          <p:nvPr>
            <p:ph type="dt" sz="half" idx="12"/>
          </p:nvPr>
        </p:nvSpPr>
        <p:spPr/>
        <p:txBody>
          <a:bodyPr/>
          <a:lstStyle>
            <a:lvl1pPr>
              <a:defRPr smtClean="0"/>
            </a:lvl1pPr>
          </a:lstStyle>
          <a:p>
            <a:fld id="{3B15F20E-5ABD-9145-A1BB-F78B975E2954}" type="datetimeFigureOut">
              <a:rPr lang="en-US" smtClean="0"/>
              <a:pPr/>
              <a:t>7/8/17</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D22E7222-E116-BA43-87B0-F672B8C0E140}" type="slidenum">
              <a:rPr lang="en-US" smtClean="0"/>
              <a:pPr/>
              <a:t>‹#›</a:t>
            </a:fld>
            <a:endParaRPr lang="en-US"/>
          </a:p>
        </p:txBody>
      </p:sp>
      <p:sp>
        <p:nvSpPr>
          <p:cNvPr id="6" name="Date Placeholder 5"/>
          <p:cNvSpPr>
            <a:spLocks noGrp="1"/>
          </p:cNvSpPr>
          <p:nvPr>
            <p:ph type="dt" sz="half" idx="12"/>
          </p:nvPr>
        </p:nvSpPr>
        <p:spPr/>
        <p:txBody>
          <a:bodyPr/>
          <a:lstStyle>
            <a:lvl1pPr>
              <a:defRPr smtClean="0"/>
            </a:lvl1pPr>
          </a:lstStyle>
          <a:p>
            <a:fld id="{3B15F20E-5ABD-9145-A1BB-F78B975E2954}" type="datetimeFigureOut">
              <a:rPr lang="en-US" smtClean="0"/>
              <a:pPr/>
              <a:t>7/8/17</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endParaRPr lang="en-US"/>
          </a:p>
        </p:txBody>
      </p:sp>
      <p:sp>
        <p:nvSpPr>
          <p:cNvPr id="5" name="Slide Number Placeholder 4"/>
          <p:cNvSpPr>
            <a:spLocks noGrp="1"/>
          </p:cNvSpPr>
          <p:nvPr>
            <p:ph type="sldNum" sz="quarter" idx="11"/>
          </p:nvPr>
        </p:nvSpPr>
        <p:spPr/>
        <p:txBody>
          <a:bodyPr/>
          <a:lstStyle>
            <a:lvl1pPr>
              <a:defRPr smtClean="0"/>
            </a:lvl1pPr>
          </a:lstStyle>
          <a:p>
            <a:fld id="{D22E7222-E116-BA43-87B0-F672B8C0E140}" type="slidenum">
              <a:rPr lang="en-US" smtClean="0"/>
              <a:pPr/>
              <a:t>‹#›</a:t>
            </a:fld>
            <a:endParaRPr lang="en-US"/>
          </a:p>
        </p:txBody>
      </p:sp>
      <p:sp>
        <p:nvSpPr>
          <p:cNvPr id="6" name="Date Placeholder 5"/>
          <p:cNvSpPr>
            <a:spLocks noGrp="1"/>
          </p:cNvSpPr>
          <p:nvPr>
            <p:ph type="dt" sz="half" idx="12"/>
          </p:nvPr>
        </p:nvSpPr>
        <p:spPr/>
        <p:txBody>
          <a:bodyPr/>
          <a:lstStyle>
            <a:lvl1pPr>
              <a:defRPr smtClean="0"/>
            </a:lvl1pPr>
          </a:lstStyle>
          <a:p>
            <a:fld id="{3B15F20E-5ABD-9145-A1BB-F78B975E2954}" type="datetimeFigureOut">
              <a:rPr lang="en-US" smtClean="0"/>
              <a:pPr/>
              <a:t>7/8/17</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11188" y="1196975"/>
            <a:ext cx="3919537" cy="4541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3125" y="1196975"/>
            <a:ext cx="3921125" cy="45418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smtClean="0"/>
            </a:lvl1pPr>
          </a:lstStyle>
          <a:p>
            <a:fld id="{D22E7222-E116-BA43-87B0-F672B8C0E140}" type="slidenum">
              <a:rPr lang="en-US" smtClean="0"/>
              <a:pPr/>
              <a:t>‹#›</a:t>
            </a:fld>
            <a:endParaRPr lang="en-US"/>
          </a:p>
        </p:txBody>
      </p:sp>
      <p:sp>
        <p:nvSpPr>
          <p:cNvPr id="7" name="Date Placeholder 6"/>
          <p:cNvSpPr>
            <a:spLocks noGrp="1"/>
          </p:cNvSpPr>
          <p:nvPr>
            <p:ph type="dt" sz="half" idx="12"/>
          </p:nvPr>
        </p:nvSpPr>
        <p:spPr/>
        <p:txBody>
          <a:bodyPr/>
          <a:lstStyle>
            <a:lvl1pPr>
              <a:defRPr smtClean="0"/>
            </a:lvl1pPr>
          </a:lstStyle>
          <a:p>
            <a:fld id="{3B15F20E-5ABD-9145-A1BB-F78B975E2954}" type="datetimeFigureOut">
              <a:rPr lang="en-US" smtClean="0"/>
              <a:pPr/>
              <a:t>7/8/17</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endParaRPr lang="en-US"/>
          </a:p>
        </p:txBody>
      </p:sp>
      <p:sp>
        <p:nvSpPr>
          <p:cNvPr id="8" name="Slide Number Placeholder 7"/>
          <p:cNvSpPr>
            <a:spLocks noGrp="1"/>
          </p:cNvSpPr>
          <p:nvPr>
            <p:ph type="sldNum" sz="quarter" idx="11"/>
          </p:nvPr>
        </p:nvSpPr>
        <p:spPr/>
        <p:txBody>
          <a:bodyPr/>
          <a:lstStyle>
            <a:lvl1pPr>
              <a:defRPr smtClean="0"/>
            </a:lvl1pPr>
          </a:lstStyle>
          <a:p>
            <a:fld id="{D22E7222-E116-BA43-87B0-F672B8C0E140}" type="slidenum">
              <a:rPr lang="en-US" smtClean="0"/>
              <a:pPr/>
              <a:t>‹#›</a:t>
            </a:fld>
            <a:endParaRPr lang="en-US"/>
          </a:p>
        </p:txBody>
      </p:sp>
      <p:sp>
        <p:nvSpPr>
          <p:cNvPr id="9" name="Date Placeholder 8"/>
          <p:cNvSpPr>
            <a:spLocks noGrp="1"/>
          </p:cNvSpPr>
          <p:nvPr>
            <p:ph type="dt" sz="half" idx="12"/>
          </p:nvPr>
        </p:nvSpPr>
        <p:spPr/>
        <p:txBody>
          <a:bodyPr/>
          <a:lstStyle>
            <a:lvl1pPr>
              <a:defRPr smtClean="0"/>
            </a:lvl1pPr>
          </a:lstStyle>
          <a:p>
            <a:fld id="{3B15F20E-5ABD-9145-A1BB-F78B975E2954}" type="datetimeFigureOut">
              <a:rPr lang="en-US" smtClean="0"/>
              <a:pPr/>
              <a:t>7/8/17</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lvl1pPr>
              <a:defRPr/>
            </a:lvl1pPr>
          </a:lstStyle>
          <a:p>
            <a:endParaRPr lang="en-US"/>
          </a:p>
        </p:txBody>
      </p:sp>
      <p:sp>
        <p:nvSpPr>
          <p:cNvPr id="4" name="Slide Number Placeholder 3"/>
          <p:cNvSpPr>
            <a:spLocks noGrp="1"/>
          </p:cNvSpPr>
          <p:nvPr>
            <p:ph type="sldNum" sz="quarter" idx="11"/>
          </p:nvPr>
        </p:nvSpPr>
        <p:spPr/>
        <p:txBody>
          <a:bodyPr/>
          <a:lstStyle>
            <a:lvl1pPr>
              <a:defRPr smtClean="0"/>
            </a:lvl1pPr>
          </a:lstStyle>
          <a:p>
            <a:fld id="{D22E7222-E116-BA43-87B0-F672B8C0E140}" type="slidenum">
              <a:rPr lang="en-US" smtClean="0"/>
              <a:pPr/>
              <a:t>‹#›</a:t>
            </a:fld>
            <a:endParaRPr lang="en-US"/>
          </a:p>
        </p:txBody>
      </p:sp>
      <p:sp>
        <p:nvSpPr>
          <p:cNvPr id="5" name="Date Placeholder 4"/>
          <p:cNvSpPr>
            <a:spLocks noGrp="1"/>
          </p:cNvSpPr>
          <p:nvPr>
            <p:ph type="dt" sz="half" idx="12"/>
          </p:nvPr>
        </p:nvSpPr>
        <p:spPr/>
        <p:txBody>
          <a:bodyPr/>
          <a:lstStyle>
            <a:lvl1pPr>
              <a:defRPr smtClean="0"/>
            </a:lvl1pPr>
          </a:lstStyle>
          <a:p>
            <a:fld id="{3B15F20E-5ABD-9145-A1BB-F78B975E2954}" type="datetimeFigureOut">
              <a:rPr lang="en-US" smtClean="0"/>
              <a:pPr/>
              <a:t>7/8/17</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smtClean="0"/>
            </a:lvl1pPr>
          </a:lstStyle>
          <a:p>
            <a:fld id="{D22E7222-E116-BA43-87B0-F672B8C0E140}" type="slidenum">
              <a:rPr lang="en-US" smtClean="0"/>
              <a:pPr/>
              <a:t>‹#›</a:t>
            </a:fld>
            <a:endParaRPr lang="en-US"/>
          </a:p>
        </p:txBody>
      </p:sp>
      <p:sp>
        <p:nvSpPr>
          <p:cNvPr id="7" name="Date Placeholder 6"/>
          <p:cNvSpPr>
            <a:spLocks noGrp="1"/>
          </p:cNvSpPr>
          <p:nvPr>
            <p:ph type="dt" sz="half" idx="12"/>
          </p:nvPr>
        </p:nvSpPr>
        <p:spPr/>
        <p:txBody>
          <a:bodyPr/>
          <a:lstStyle>
            <a:lvl1pPr>
              <a:defRPr smtClean="0"/>
            </a:lvl1pPr>
          </a:lstStyle>
          <a:p>
            <a:fld id="{3B15F20E-5ABD-9145-A1BB-F78B975E2954}" type="datetimeFigureOut">
              <a:rPr lang="en-US" smtClean="0"/>
              <a:pPr/>
              <a:t>7/8/17</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endParaRPr lang="en-US"/>
          </a:p>
        </p:txBody>
      </p:sp>
      <p:sp>
        <p:nvSpPr>
          <p:cNvPr id="6" name="Slide Number Placeholder 5"/>
          <p:cNvSpPr>
            <a:spLocks noGrp="1"/>
          </p:cNvSpPr>
          <p:nvPr>
            <p:ph type="sldNum" sz="quarter" idx="11"/>
          </p:nvPr>
        </p:nvSpPr>
        <p:spPr/>
        <p:txBody>
          <a:bodyPr/>
          <a:lstStyle>
            <a:lvl1pPr>
              <a:defRPr smtClean="0"/>
            </a:lvl1pPr>
          </a:lstStyle>
          <a:p>
            <a:fld id="{D22E7222-E116-BA43-87B0-F672B8C0E140}" type="slidenum">
              <a:rPr lang="en-US" smtClean="0"/>
              <a:pPr/>
              <a:t>‹#›</a:t>
            </a:fld>
            <a:endParaRPr lang="en-US"/>
          </a:p>
        </p:txBody>
      </p:sp>
      <p:sp>
        <p:nvSpPr>
          <p:cNvPr id="7" name="Date Placeholder 6"/>
          <p:cNvSpPr>
            <a:spLocks noGrp="1"/>
          </p:cNvSpPr>
          <p:nvPr>
            <p:ph type="dt" sz="half" idx="12"/>
          </p:nvPr>
        </p:nvSpPr>
        <p:spPr/>
        <p:txBody>
          <a:bodyPr/>
          <a:lstStyle>
            <a:lvl1pPr>
              <a:defRPr smtClean="0"/>
            </a:lvl1pPr>
          </a:lstStyle>
          <a:p>
            <a:fld id="{3B15F20E-5ABD-9145-A1BB-F78B975E2954}" type="datetimeFigureOut">
              <a:rPr lang="en-US" smtClean="0"/>
              <a:pPr/>
              <a:t>7/8/17</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49169" name="Picture 17" descr="blue bar small"/>
          <p:cNvPicPr>
            <a:picLocks noChangeAspect="1" noChangeArrowheads="1"/>
          </p:cNvPicPr>
          <p:nvPr/>
        </p:nvPicPr>
        <p:blipFill>
          <a:blip r:embed="rId13"/>
          <a:srcRect/>
          <a:stretch>
            <a:fillRect/>
          </a:stretch>
        </p:blipFill>
        <p:spPr bwMode="auto">
          <a:xfrm>
            <a:off x="0" y="0"/>
            <a:ext cx="8982075" cy="895350"/>
          </a:xfrm>
          <a:prstGeom prst="rect">
            <a:avLst/>
          </a:prstGeom>
          <a:noFill/>
        </p:spPr>
      </p:pic>
      <p:sp>
        <p:nvSpPr>
          <p:cNvPr id="49156" name="Rectangle 4"/>
          <p:cNvSpPr>
            <a:spLocks noGrp="1" noChangeArrowheads="1"/>
          </p:cNvSpPr>
          <p:nvPr>
            <p:ph type="title"/>
          </p:nvPr>
        </p:nvSpPr>
        <p:spPr bwMode="auto">
          <a:xfrm>
            <a:off x="611188" y="0"/>
            <a:ext cx="8024812" cy="89535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nl-NL"/>
              <a:t>Klik om het opmaakprofiel te bewerken</a:t>
            </a:r>
          </a:p>
        </p:txBody>
      </p:sp>
      <p:sp>
        <p:nvSpPr>
          <p:cNvPr id="49158" name="Rectangle 6"/>
          <p:cNvSpPr>
            <a:spLocks noGrp="1" noChangeArrowheads="1"/>
          </p:cNvSpPr>
          <p:nvPr>
            <p:ph type="ftr" sz="quarter" idx="3"/>
          </p:nvPr>
        </p:nvSpPr>
        <p:spPr bwMode="auto">
          <a:xfrm>
            <a:off x="179388" y="6548438"/>
            <a:ext cx="2879725" cy="1873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1000"/>
            </a:lvl1pPr>
          </a:lstStyle>
          <a:p>
            <a:endParaRPr lang="en-US"/>
          </a:p>
        </p:txBody>
      </p:sp>
      <p:sp>
        <p:nvSpPr>
          <p:cNvPr id="49159" name="Rectangle 7"/>
          <p:cNvSpPr>
            <a:spLocks noGrp="1" noChangeArrowheads="1"/>
          </p:cNvSpPr>
          <p:nvPr>
            <p:ph type="sldNum" sz="quarter" idx="4"/>
          </p:nvPr>
        </p:nvSpPr>
        <p:spPr bwMode="auto">
          <a:xfrm>
            <a:off x="3670300" y="6567488"/>
            <a:ext cx="576263" cy="1873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800">
                <a:solidFill>
                  <a:schemeClr val="accent2"/>
                </a:solidFill>
              </a:defRPr>
            </a:lvl1pPr>
          </a:lstStyle>
          <a:p>
            <a:fld id="{D22E7222-E116-BA43-87B0-F672B8C0E140}" type="slidenum">
              <a:rPr lang="en-US" smtClean="0"/>
              <a:pPr/>
              <a:t>‹#›</a:t>
            </a:fld>
            <a:endParaRPr lang="en-US"/>
          </a:p>
        </p:txBody>
      </p:sp>
      <p:pic>
        <p:nvPicPr>
          <p:cNvPr id="49163" name="Picture 11" descr="logo"/>
          <p:cNvPicPr>
            <a:picLocks noChangeAspect="1" noChangeArrowheads="1"/>
          </p:cNvPicPr>
          <p:nvPr/>
        </p:nvPicPr>
        <p:blipFill>
          <a:blip r:embed="rId14"/>
          <a:srcRect/>
          <a:stretch>
            <a:fillRect/>
          </a:stretch>
        </p:blipFill>
        <p:spPr bwMode="auto">
          <a:xfrm>
            <a:off x="7016750" y="6332538"/>
            <a:ext cx="2030413" cy="431800"/>
          </a:xfrm>
          <a:prstGeom prst="rect">
            <a:avLst/>
          </a:prstGeom>
          <a:noFill/>
        </p:spPr>
      </p:pic>
      <p:sp>
        <p:nvSpPr>
          <p:cNvPr id="49165" name="Rectangle 13"/>
          <p:cNvSpPr>
            <a:spLocks noGrp="1" noChangeArrowheads="1"/>
          </p:cNvSpPr>
          <p:nvPr>
            <p:ph type="dt" sz="half" idx="2"/>
          </p:nvPr>
        </p:nvSpPr>
        <p:spPr bwMode="auto">
          <a:xfrm>
            <a:off x="3130550" y="6567488"/>
            <a:ext cx="539750" cy="187325"/>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defRPr sz="800">
                <a:solidFill>
                  <a:schemeClr val="accent2"/>
                </a:solidFill>
              </a:defRPr>
            </a:lvl1pPr>
          </a:lstStyle>
          <a:p>
            <a:fld id="{3B15F20E-5ABD-9145-A1BB-F78B975E2954}" type="datetimeFigureOut">
              <a:rPr lang="en-US" smtClean="0"/>
              <a:pPr/>
              <a:t>7/8/17</a:t>
            </a:fld>
            <a:endParaRPr lang="en-US"/>
          </a:p>
        </p:txBody>
      </p:sp>
      <p:sp>
        <p:nvSpPr>
          <p:cNvPr id="49167" name="Rectangle 15"/>
          <p:cNvSpPr>
            <a:spLocks noGrp="1" noChangeArrowheads="1"/>
          </p:cNvSpPr>
          <p:nvPr>
            <p:ph type="body" idx="1"/>
          </p:nvPr>
        </p:nvSpPr>
        <p:spPr bwMode="auto">
          <a:xfrm>
            <a:off x="611188" y="1196975"/>
            <a:ext cx="7993062" cy="454183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p:titleStyle>
    <p:bodyStyle>
      <a:lvl1pPr marL="268288" indent="-268288" algn="l" rtl="0" eaLnBrk="1" fontAlgn="base" hangingPunct="1">
        <a:spcBef>
          <a:spcPct val="20000"/>
        </a:spcBef>
        <a:spcAft>
          <a:spcPct val="0"/>
        </a:spcAft>
        <a:buClr>
          <a:schemeClr val="accent1"/>
        </a:buClr>
        <a:buChar char="•"/>
        <a:defRPr sz="2400" b="1">
          <a:solidFill>
            <a:schemeClr val="tx1"/>
          </a:solidFill>
          <a:latin typeface="+mn-lt"/>
          <a:ea typeface="+mn-ea"/>
          <a:cs typeface="+mn-cs"/>
        </a:defRPr>
      </a:lvl1pPr>
      <a:lvl2pPr marL="534988" indent="-265113" algn="l" rtl="0" eaLnBrk="1" fontAlgn="base" hangingPunct="1">
        <a:spcBef>
          <a:spcPct val="20000"/>
        </a:spcBef>
        <a:spcAft>
          <a:spcPct val="0"/>
        </a:spcAft>
        <a:buClr>
          <a:schemeClr val="tx1"/>
        </a:buClr>
        <a:buChar char="•"/>
        <a:defRPr sz="2200" b="1">
          <a:solidFill>
            <a:schemeClr val="tx1"/>
          </a:solidFill>
          <a:latin typeface="+mn-lt"/>
          <a:ea typeface="ＭＳ Ｐゴシック" charset="-128"/>
        </a:defRPr>
      </a:lvl2pPr>
      <a:lvl3pPr marL="814388"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3pPr>
      <a:lvl4pPr marL="1069975" indent="-254000"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4pPr>
      <a:lvl5pPr marL="13493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5pPr>
      <a:lvl6pPr marL="18065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6pPr>
      <a:lvl7pPr marL="22637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7pPr>
      <a:lvl8pPr marL="27209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8pPr>
      <a:lvl9pPr marL="31781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emf"/><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5.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21.tiff"/><Relationship Id="rId4" Type="http://schemas.openxmlformats.org/officeDocument/2006/relationships/image" Target="../media/image22.tiff"/><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23.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4.png"/><Relationship Id="rId5"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29.t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gale.win.tue.nl/keynot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After 25 years of user modeling and adaptation</a:t>
            </a:r>
            <a:r>
              <a:rPr lang="mr-IN" dirty="0" smtClean="0"/>
              <a:t>…</a:t>
            </a:r>
            <a:r>
              <a:rPr lang="en-US" dirty="0" smtClean="0"/>
              <a:t/>
            </a:r>
            <a:br>
              <a:rPr lang="en-US" dirty="0" smtClean="0"/>
            </a:br>
            <a:r>
              <a:rPr lang="en-US" sz="3200" dirty="0" smtClean="0"/>
              <a:t>what makes us UMAP?</a:t>
            </a:r>
            <a:endParaRPr lang="en-US" dirty="0"/>
          </a:p>
        </p:txBody>
      </p:sp>
      <p:sp>
        <p:nvSpPr>
          <p:cNvPr id="3" name="Subtitle 2"/>
          <p:cNvSpPr>
            <a:spLocks noGrp="1"/>
          </p:cNvSpPr>
          <p:nvPr>
            <p:ph type="subTitle" idx="1"/>
          </p:nvPr>
        </p:nvSpPr>
        <p:spPr>
          <a:xfrm>
            <a:off x="611188" y="3413311"/>
            <a:ext cx="5113337" cy="550863"/>
          </a:xfrm>
        </p:spPr>
        <p:txBody>
          <a:bodyPr/>
          <a:lstStyle/>
          <a:p>
            <a:r>
              <a:rPr lang="en-US" dirty="0" smtClean="0"/>
              <a:t>Paul De Bra</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adapt: </a:t>
            </a:r>
            <a:r>
              <a:rPr lang="en-US" i="1" dirty="0" smtClean="0"/>
              <a:t>adaptation techniques</a:t>
            </a:r>
            <a:endParaRPr lang="en-US" dirty="0"/>
          </a:p>
        </p:txBody>
      </p:sp>
      <p:pic>
        <p:nvPicPr>
          <p:cNvPr id="5" name="Picture 4"/>
          <p:cNvPicPr>
            <a:picLocks noChangeAspect="1"/>
          </p:cNvPicPr>
          <p:nvPr/>
        </p:nvPicPr>
        <p:blipFill>
          <a:blip r:embed="rId3"/>
          <a:stretch>
            <a:fillRect/>
          </a:stretch>
        </p:blipFill>
        <p:spPr>
          <a:xfrm>
            <a:off x="683568" y="1099055"/>
            <a:ext cx="3888432" cy="5490752"/>
          </a:xfrm>
          <a:prstGeom prst="rect">
            <a:avLst/>
          </a:prstGeom>
        </p:spPr>
      </p:pic>
      <p:sp>
        <p:nvSpPr>
          <p:cNvPr id="6" name="Rectangle 5"/>
          <p:cNvSpPr/>
          <p:nvPr/>
        </p:nvSpPr>
        <p:spPr>
          <a:xfrm>
            <a:off x="4788024" y="1412776"/>
            <a:ext cx="3979458" cy="1138773"/>
          </a:xfrm>
          <a:prstGeom prst="rect">
            <a:avLst/>
          </a:prstGeom>
        </p:spPr>
        <p:txBody>
          <a:bodyPr wrap="square">
            <a:spAutoFit/>
          </a:bodyPr>
          <a:lstStyle/>
          <a:p>
            <a:r>
              <a:rPr lang="en-US" sz="2400" b="1" dirty="0"/>
              <a:t>Latest taxonomy of adaptation techniques</a:t>
            </a:r>
          </a:p>
          <a:p>
            <a:r>
              <a:rPr lang="en-US" sz="2000" b="1" dirty="0" smtClean="0"/>
              <a:t>(PhD thesis of </a:t>
            </a:r>
            <a:r>
              <a:rPr lang="en-US" sz="2000" b="1" dirty="0" err="1" smtClean="0"/>
              <a:t>Evgeny</a:t>
            </a:r>
            <a:r>
              <a:rPr lang="en-US" sz="2000" b="1" dirty="0" smtClean="0"/>
              <a:t> </a:t>
            </a:r>
            <a:r>
              <a:rPr lang="en-US" sz="2000" b="1" dirty="0" err="1" smtClean="0"/>
              <a:t>Knutov</a:t>
            </a:r>
            <a:r>
              <a:rPr lang="en-US" sz="2000" b="1" dirty="0" smtClean="0"/>
              <a:t>)</a:t>
            </a:r>
            <a:endParaRPr lang="en-US" sz="2000" b="1" dirty="0"/>
          </a:p>
        </p:txBody>
      </p:sp>
    </p:spTree>
    <p:extLst>
      <p:ext uri="{BB962C8B-B14F-4D97-AF65-F5344CB8AC3E}">
        <p14:creationId xmlns:p14="http://schemas.microsoft.com/office/powerpoint/2010/main" val="1388739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adapt: </a:t>
            </a:r>
            <a:r>
              <a:rPr lang="en-US" i="1" dirty="0" smtClean="0"/>
              <a:t>adaptation techniques</a:t>
            </a:r>
            <a:endParaRPr lang="en-US" dirty="0"/>
          </a:p>
        </p:txBody>
      </p:sp>
      <p:pic>
        <p:nvPicPr>
          <p:cNvPr id="5" name="Picture 4"/>
          <p:cNvPicPr>
            <a:picLocks noChangeAspect="1"/>
          </p:cNvPicPr>
          <p:nvPr/>
        </p:nvPicPr>
        <p:blipFill rotWithShape="1">
          <a:blip r:embed="rId3"/>
          <a:srcRect r="33199" b="62219"/>
          <a:stretch/>
        </p:blipFill>
        <p:spPr>
          <a:xfrm>
            <a:off x="683568" y="1354547"/>
            <a:ext cx="4365468" cy="3486393"/>
          </a:xfrm>
          <a:prstGeom prst="rect">
            <a:avLst/>
          </a:prstGeom>
        </p:spPr>
      </p:pic>
      <p:sp>
        <p:nvSpPr>
          <p:cNvPr id="6" name="Rectangle 5"/>
          <p:cNvSpPr/>
          <p:nvPr/>
        </p:nvSpPr>
        <p:spPr>
          <a:xfrm>
            <a:off x="4788024" y="1412776"/>
            <a:ext cx="3600400" cy="1200328"/>
          </a:xfrm>
          <a:prstGeom prst="rect">
            <a:avLst/>
          </a:prstGeom>
        </p:spPr>
        <p:txBody>
          <a:bodyPr wrap="square">
            <a:spAutoFit/>
          </a:bodyPr>
          <a:lstStyle/>
          <a:p>
            <a:r>
              <a:rPr lang="en-US" sz="2400" b="1" dirty="0"/>
              <a:t>Latest taxonomy of adaptation techniques</a:t>
            </a:r>
          </a:p>
          <a:p>
            <a:r>
              <a:rPr lang="en-US" sz="2400" b="1" dirty="0"/>
              <a:t>[</a:t>
            </a:r>
            <a:r>
              <a:rPr lang="en-US" sz="2400" b="1" dirty="0" err="1"/>
              <a:t>Knutov</a:t>
            </a:r>
            <a:r>
              <a:rPr lang="en-US" sz="2400" b="1" dirty="0"/>
              <a:t> et al, 2009]</a:t>
            </a:r>
          </a:p>
        </p:txBody>
      </p:sp>
      <p:sp>
        <p:nvSpPr>
          <p:cNvPr id="7" name="Oval 6"/>
          <p:cNvSpPr/>
          <p:nvPr/>
        </p:nvSpPr>
        <p:spPr>
          <a:xfrm>
            <a:off x="2866302" y="1220852"/>
            <a:ext cx="1921722" cy="863442"/>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mpd="sng">
                <a:solidFill>
                  <a:srgbClr val="FF0000"/>
                </a:solidFill>
              </a:ln>
              <a:solidFill>
                <a:srgbClr val="FFFFFF"/>
              </a:solidFill>
            </a:endParaRPr>
          </a:p>
        </p:txBody>
      </p:sp>
    </p:spTree>
    <p:extLst>
      <p:ext uri="{BB962C8B-B14F-4D97-AF65-F5344CB8AC3E}">
        <p14:creationId xmlns:p14="http://schemas.microsoft.com/office/powerpoint/2010/main" val="597478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content and link adaptation</a:t>
            </a:r>
            <a:endParaRPr lang="en-US" dirty="0"/>
          </a:p>
        </p:txBody>
      </p:sp>
      <p:pic>
        <p:nvPicPr>
          <p:cNvPr id="5" name="Picture 4"/>
          <p:cNvPicPr>
            <a:picLocks noChangeAspect="1"/>
          </p:cNvPicPr>
          <p:nvPr/>
        </p:nvPicPr>
        <p:blipFill>
          <a:blip r:embed="rId3"/>
          <a:stretch>
            <a:fillRect/>
          </a:stretch>
        </p:blipFill>
        <p:spPr>
          <a:xfrm>
            <a:off x="0" y="1143000"/>
            <a:ext cx="9144000" cy="4560560"/>
          </a:xfrm>
          <a:prstGeom prst="rect">
            <a:avLst/>
          </a:prstGeom>
        </p:spPr>
      </p:pic>
      <p:sp>
        <p:nvSpPr>
          <p:cNvPr id="6" name="Oval 5"/>
          <p:cNvSpPr/>
          <p:nvPr/>
        </p:nvSpPr>
        <p:spPr>
          <a:xfrm>
            <a:off x="7380312" y="1340768"/>
            <a:ext cx="1655464" cy="792088"/>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mpd="sng">
                <a:solidFill>
                  <a:srgbClr val="FF0000"/>
                </a:solidFill>
              </a:ln>
              <a:solidFill>
                <a:srgbClr val="FFFFFF"/>
              </a:solidFill>
            </a:endParaRPr>
          </a:p>
        </p:txBody>
      </p:sp>
      <p:sp>
        <p:nvSpPr>
          <p:cNvPr id="7" name="Oval 6"/>
          <p:cNvSpPr/>
          <p:nvPr/>
        </p:nvSpPr>
        <p:spPr>
          <a:xfrm>
            <a:off x="5580112" y="1628800"/>
            <a:ext cx="3563888" cy="324036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mpd="sng">
                <a:solidFill>
                  <a:srgbClr val="FF0000"/>
                </a:solidFill>
              </a:ln>
              <a:solidFill>
                <a:srgbClr val="FFFFFF"/>
              </a:solidFill>
            </a:endParaRPr>
          </a:p>
        </p:txBody>
      </p:sp>
      <p:sp>
        <p:nvSpPr>
          <p:cNvPr id="8" name="Oval 7"/>
          <p:cNvSpPr/>
          <p:nvPr/>
        </p:nvSpPr>
        <p:spPr>
          <a:xfrm>
            <a:off x="-108520" y="692696"/>
            <a:ext cx="2088232" cy="3384376"/>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mpd="sng">
                <a:solidFill>
                  <a:srgbClr val="FF0000"/>
                </a:solidFill>
              </a:ln>
              <a:solidFill>
                <a:srgbClr val="FFFFFF"/>
              </a:solidFill>
            </a:endParaRPr>
          </a:p>
        </p:txBody>
      </p:sp>
      <p:sp>
        <p:nvSpPr>
          <p:cNvPr id="9" name="Oval 8"/>
          <p:cNvSpPr/>
          <p:nvPr/>
        </p:nvSpPr>
        <p:spPr>
          <a:xfrm>
            <a:off x="7275443" y="5199504"/>
            <a:ext cx="1868557" cy="792088"/>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mpd="sng">
                <a:solidFill>
                  <a:srgbClr val="FF0000"/>
                </a:solidFill>
              </a:ln>
              <a:solidFill>
                <a:srgbClr val="FFFFFF"/>
              </a:solidFill>
            </a:endParaRPr>
          </a:p>
        </p:txBody>
      </p:sp>
    </p:spTree>
    <p:extLst>
      <p:ext uri="{BB962C8B-B14F-4D97-AF65-F5344CB8AC3E}">
        <p14:creationId xmlns:p14="http://schemas.microsoft.com/office/powerpoint/2010/main" val="20005409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of content and link adaptation</a:t>
            </a:r>
          </a:p>
        </p:txBody>
      </p:sp>
      <p:pic>
        <p:nvPicPr>
          <p:cNvPr id="5" name="Picture 4"/>
          <p:cNvPicPr>
            <a:picLocks noChangeAspect="1"/>
          </p:cNvPicPr>
          <p:nvPr/>
        </p:nvPicPr>
        <p:blipFill>
          <a:blip r:embed="rId3"/>
          <a:stretch>
            <a:fillRect/>
          </a:stretch>
        </p:blipFill>
        <p:spPr>
          <a:xfrm>
            <a:off x="-13252" y="1133247"/>
            <a:ext cx="9144000" cy="5142065"/>
          </a:xfrm>
          <a:prstGeom prst="rect">
            <a:avLst/>
          </a:prstGeom>
        </p:spPr>
      </p:pic>
      <p:sp>
        <p:nvSpPr>
          <p:cNvPr id="6" name="Oval 5"/>
          <p:cNvSpPr/>
          <p:nvPr/>
        </p:nvSpPr>
        <p:spPr>
          <a:xfrm>
            <a:off x="2339752" y="3605268"/>
            <a:ext cx="1512168" cy="18002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mpd="sng">
                <a:solidFill>
                  <a:srgbClr val="FF0000"/>
                </a:solidFill>
              </a:ln>
              <a:solidFill>
                <a:srgbClr val="FFFFFF"/>
              </a:solidFill>
            </a:endParaRPr>
          </a:p>
        </p:txBody>
      </p:sp>
      <p:sp>
        <p:nvSpPr>
          <p:cNvPr id="7" name="Oval 6"/>
          <p:cNvSpPr/>
          <p:nvPr/>
        </p:nvSpPr>
        <p:spPr>
          <a:xfrm>
            <a:off x="2181097" y="1742560"/>
            <a:ext cx="317309" cy="180020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mpd="sng">
                <a:solidFill>
                  <a:srgbClr val="FF0000"/>
                </a:solidFill>
              </a:ln>
              <a:solidFill>
                <a:srgbClr val="FFFFFF"/>
              </a:solidFill>
            </a:endParaRPr>
          </a:p>
        </p:txBody>
      </p:sp>
    </p:spTree>
    <p:extLst>
      <p:ext uri="{BB962C8B-B14F-4D97-AF65-F5344CB8AC3E}">
        <p14:creationId xmlns:p14="http://schemas.microsoft.com/office/powerpoint/2010/main" val="18000909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layout adaptation</a:t>
            </a:r>
            <a:endParaRPr lang="en-US" dirty="0"/>
          </a:p>
        </p:txBody>
      </p:sp>
      <p:pic>
        <p:nvPicPr>
          <p:cNvPr id="5" name="Picture 4" descr="PA013991.jpg"/>
          <p:cNvPicPr>
            <a:picLocks noChangeAspect="1"/>
          </p:cNvPicPr>
          <p:nvPr/>
        </p:nvPicPr>
        <p:blipFill rotWithShape="1">
          <a:blip r:embed="rId3">
            <a:extLst>
              <a:ext uri="{28A0092B-C50C-407E-A947-70E740481C1C}">
                <a14:useLocalDpi xmlns:a14="http://schemas.microsoft.com/office/drawing/2010/main" val="0"/>
              </a:ext>
            </a:extLst>
          </a:blip>
          <a:srcRect l="342" t="14173" r="-342" b="-2968"/>
          <a:stretch/>
        </p:blipFill>
        <p:spPr>
          <a:xfrm>
            <a:off x="539552" y="1340768"/>
            <a:ext cx="7416824" cy="4940300"/>
          </a:xfrm>
          <a:prstGeom prst="rect">
            <a:avLst/>
          </a:prstGeom>
        </p:spPr>
      </p:pic>
      <p:sp>
        <p:nvSpPr>
          <p:cNvPr id="6" name="Oval 5"/>
          <p:cNvSpPr/>
          <p:nvPr/>
        </p:nvSpPr>
        <p:spPr>
          <a:xfrm>
            <a:off x="539552" y="1916832"/>
            <a:ext cx="1800200" cy="2808312"/>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mpd="sng">
                <a:solidFill>
                  <a:srgbClr val="FF0000"/>
                </a:solidFill>
              </a:ln>
              <a:solidFill>
                <a:srgbClr val="FFFFFF"/>
              </a:solidFill>
            </a:endParaRPr>
          </a:p>
        </p:txBody>
      </p:sp>
      <p:sp>
        <p:nvSpPr>
          <p:cNvPr id="7" name="Oval 6"/>
          <p:cNvSpPr/>
          <p:nvPr/>
        </p:nvSpPr>
        <p:spPr>
          <a:xfrm>
            <a:off x="5940152" y="1700808"/>
            <a:ext cx="2016224" cy="72008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mpd="sng">
                <a:solidFill>
                  <a:srgbClr val="FF0000"/>
                </a:solidFill>
              </a:ln>
              <a:solidFill>
                <a:srgbClr val="FFFFFF"/>
              </a:solidFill>
            </a:endParaRPr>
          </a:p>
        </p:txBody>
      </p:sp>
    </p:spTree>
    <p:extLst>
      <p:ext uri="{BB962C8B-B14F-4D97-AF65-F5344CB8AC3E}">
        <p14:creationId xmlns:p14="http://schemas.microsoft.com/office/powerpoint/2010/main" val="7192110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34066" y="3388566"/>
            <a:ext cx="7993062" cy="2794000"/>
          </a:xfrm>
        </p:spPr>
        <p:txBody>
          <a:bodyPr/>
          <a:lstStyle/>
          <a:p>
            <a:pPr marL="0" indent="0" algn="ctr">
              <a:buNone/>
            </a:pPr>
            <a:r>
              <a:rPr lang="en-US" sz="4000" dirty="0" smtClean="0"/>
              <a:t>no I’m not kidding!</a:t>
            </a:r>
            <a:endParaRPr lang="en-US" sz="4000" dirty="0"/>
          </a:p>
        </p:txBody>
      </p:sp>
      <p:sp>
        <p:nvSpPr>
          <p:cNvPr id="4" name="Content Placeholder 2"/>
          <p:cNvSpPr txBox="1">
            <a:spLocks/>
          </p:cNvSpPr>
          <p:nvPr/>
        </p:nvSpPr>
        <p:spPr bwMode="auto">
          <a:xfrm>
            <a:off x="604090" y="895349"/>
            <a:ext cx="7993062" cy="1256179"/>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68288" indent="-268288" algn="l" rtl="0" eaLnBrk="1" fontAlgn="base" hangingPunct="1">
              <a:spcBef>
                <a:spcPct val="20000"/>
              </a:spcBef>
              <a:spcAft>
                <a:spcPct val="0"/>
              </a:spcAft>
              <a:buClr>
                <a:schemeClr val="accent1"/>
              </a:buClr>
              <a:buChar char="•"/>
              <a:defRPr sz="2400" b="1">
                <a:solidFill>
                  <a:schemeClr val="tx1"/>
                </a:solidFill>
                <a:latin typeface="+mn-lt"/>
                <a:ea typeface="+mn-ea"/>
                <a:cs typeface="+mn-cs"/>
              </a:defRPr>
            </a:lvl1pPr>
            <a:lvl2pPr marL="534988" indent="-265113" algn="l" rtl="0" eaLnBrk="1" fontAlgn="base" hangingPunct="1">
              <a:spcBef>
                <a:spcPct val="20000"/>
              </a:spcBef>
              <a:spcAft>
                <a:spcPct val="0"/>
              </a:spcAft>
              <a:buClr>
                <a:schemeClr val="tx1"/>
              </a:buClr>
              <a:buChar char="•"/>
              <a:defRPr sz="2200" b="1">
                <a:solidFill>
                  <a:schemeClr val="tx1"/>
                </a:solidFill>
                <a:latin typeface="+mn-lt"/>
                <a:ea typeface="ＭＳ Ｐゴシック" charset="-128"/>
              </a:defRPr>
            </a:lvl2pPr>
            <a:lvl3pPr marL="814388"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3pPr>
            <a:lvl4pPr marL="1069975" indent="-254000"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4pPr>
            <a:lvl5pPr marL="13493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5pPr>
            <a:lvl6pPr marL="18065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6pPr>
            <a:lvl7pPr marL="22637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7pPr>
            <a:lvl8pPr marL="27209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8pPr>
            <a:lvl9pPr marL="31781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9pPr>
          </a:lstStyle>
          <a:p>
            <a:pPr marL="0" indent="0" algn="ctr" defTabSz="914400">
              <a:buFontTx/>
              <a:buNone/>
            </a:pPr>
            <a:r>
              <a:rPr lang="en-US" sz="4400" kern="0" dirty="0" smtClean="0"/>
              <a:t>a word from our sponsors</a:t>
            </a:r>
            <a:br>
              <a:rPr lang="en-US" sz="4400" kern="0" dirty="0" smtClean="0"/>
            </a:br>
            <a:r>
              <a:rPr lang="en-US" sz="4400" kern="0" dirty="0" smtClean="0"/>
              <a:t>(commercial break)</a:t>
            </a:r>
            <a:endParaRPr lang="en-US" sz="4400" kern="0" dirty="0"/>
          </a:p>
        </p:txBody>
      </p:sp>
    </p:spTree>
    <p:extLst>
      <p:ext uri="{BB962C8B-B14F-4D97-AF65-F5344CB8AC3E}">
        <p14:creationId xmlns:p14="http://schemas.microsoft.com/office/powerpoint/2010/main" val="1429976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99608" y="2070755"/>
            <a:ext cx="7993062" cy="2794000"/>
          </a:xfrm>
        </p:spPr>
        <p:txBody>
          <a:bodyPr/>
          <a:lstStyle/>
          <a:p>
            <a:pPr marL="0" indent="0" algn="ctr">
              <a:buNone/>
            </a:pPr>
            <a:r>
              <a:rPr lang="en-US" sz="4000" dirty="0" smtClean="0"/>
              <a:t>and no, you cannot skip it!</a:t>
            </a:r>
            <a:endParaRPr lang="en-US" sz="4000" dirty="0"/>
          </a:p>
        </p:txBody>
      </p:sp>
    </p:spTree>
    <p:extLst>
      <p:ext uri="{BB962C8B-B14F-4D97-AF65-F5344CB8AC3E}">
        <p14:creationId xmlns:p14="http://schemas.microsoft.com/office/powerpoint/2010/main" val="5027199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bwMode="auto">
          <a:xfrm>
            <a:off x="599608" y="2070755"/>
            <a:ext cx="7993062" cy="279400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68288" indent="-268288" algn="l" rtl="0" eaLnBrk="1" fontAlgn="base" hangingPunct="1">
              <a:spcBef>
                <a:spcPct val="20000"/>
              </a:spcBef>
              <a:spcAft>
                <a:spcPct val="0"/>
              </a:spcAft>
              <a:buClr>
                <a:schemeClr val="accent1"/>
              </a:buClr>
              <a:buChar char="•"/>
              <a:defRPr sz="2400" b="1">
                <a:solidFill>
                  <a:schemeClr val="tx1"/>
                </a:solidFill>
                <a:latin typeface="+mn-lt"/>
                <a:ea typeface="+mn-ea"/>
                <a:cs typeface="+mn-cs"/>
              </a:defRPr>
            </a:lvl1pPr>
            <a:lvl2pPr marL="534988" indent="-265113" algn="l" rtl="0" eaLnBrk="1" fontAlgn="base" hangingPunct="1">
              <a:spcBef>
                <a:spcPct val="20000"/>
              </a:spcBef>
              <a:spcAft>
                <a:spcPct val="0"/>
              </a:spcAft>
              <a:buClr>
                <a:schemeClr val="tx1"/>
              </a:buClr>
              <a:buChar char="•"/>
              <a:defRPr sz="2200" b="1">
                <a:solidFill>
                  <a:schemeClr val="tx1"/>
                </a:solidFill>
                <a:latin typeface="+mn-lt"/>
                <a:ea typeface="ＭＳ Ｐゴシック" charset="-128"/>
              </a:defRPr>
            </a:lvl2pPr>
            <a:lvl3pPr marL="814388"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3pPr>
            <a:lvl4pPr marL="1069975" indent="-254000"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4pPr>
            <a:lvl5pPr marL="13493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5pPr>
            <a:lvl6pPr marL="18065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6pPr>
            <a:lvl7pPr marL="22637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7pPr>
            <a:lvl8pPr marL="27209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8pPr>
            <a:lvl9pPr marL="31781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9pPr>
          </a:lstStyle>
          <a:p>
            <a:pPr marL="0" indent="0" algn="ctr" defTabSz="914400">
              <a:buFontTx/>
              <a:buNone/>
            </a:pPr>
            <a:r>
              <a:rPr lang="en-US" sz="4000" kern="0" dirty="0" smtClean="0"/>
              <a:t>but it is going to be interactive!</a:t>
            </a:r>
            <a:endParaRPr lang="en-US" sz="4000" kern="0" dirty="0"/>
          </a:p>
        </p:txBody>
      </p:sp>
    </p:spTree>
    <p:extLst>
      <p:ext uri="{BB962C8B-B14F-4D97-AF65-F5344CB8AC3E}">
        <p14:creationId xmlns:p14="http://schemas.microsoft.com/office/powerpoint/2010/main" val="2122307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42938" y="1231526"/>
            <a:ext cx="7993062" cy="4541838"/>
          </a:xfrm>
        </p:spPr>
        <p:txBody>
          <a:bodyPr/>
          <a:lstStyle/>
          <a:p>
            <a:r>
              <a:rPr lang="en-US" dirty="0" smtClean="0"/>
              <a:t>AHA!, a </a:t>
            </a:r>
            <a:r>
              <a:rPr lang="en-US" i="1" dirty="0" smtClean="0"/>
              <a:t>general-purpose</a:t>
            </a:r>
            <a:r>
              <a:rPr lang="en-US" dirty="0" smtClean="0"/>
              <a:t> adaptive hypermedia system, developed at the TU/e?</a:t>
            </a:r>
          </a:p>
          <a:p>
            <a:r>
              <a:rPr lang="en-US" dirty="0" smtClean="0"/>
              <a:t>GALE: the successor to AHA!, an even </a:t>
            </a:r>
            <a:r>
              <a:rPr lang="en-US" i="1" dirty="0" smtClean="0"/>
              <a:t>more general-purpose </a:t>
            </a:r>
            <a:r>
              <a:rPr lang="en-US" dirty="0" smtClean="0"/>
              <a:t>adaptive hypermedia system, from TU/e?</a:t>
            </a:r>
          </a:p>
          <a:p>
            <a:r>
              <a:rPr lang="en-US" dirty="0" smtClean="0"/>
              <a:t>Many of you probably have</a:t>
            </a:r>
            <a:r>
              <a:rPr lang="mr-IN" dirty="0" smtClean="0"/>
              <a:t>…</a:t>
            </a:r>
            <a:r>
              <a:rPr lang="en-US" dirty="0" smtClean="0"/>
              <a:t/>
            </a:r>
            <a:br>
              <a:rPr lang="en-US" dirty="0" smtClean="0"/>
            </a:br>
            <a:r>
              <a:rPr lang="en-US" dirty="0" smtClean="0"/>
              <a:t>but have you heard about it</a:t>
            </a:r>
            <a:br>
              <a:rPr lang="en-US" dirty="0" smtClean="0"/>
            </a:br>
            <a:r>
              <a:rPr lang="en-US" sz="3200" dirty="0" smtClean="0"/>
              <a:t>as the main topic of a talk at UMAP?</a:t>
            </a:r>
            <a:endParaRPr lang="en-US" sz="3200" dirty="0"/>
          </a:p>
        </p:txBody>
      </p:sp>
      <p:sp>
        <p:nvSpPr>
          <p:cNvPr id="4" name="Title 1"/>
          <p:cNvSpPr txBox="1">
            <a:spLocks/>
          </p:cNvSpPr>
          <p:nvPr/>
        </p:nvSpPr>
        <p:spPr>
          <a:xfrm>
            <a:off x="627063" y="147918"/>
            <a:ext cx="8024812" cy="768724"/>
          </a:xfrm>
          <a:prstGeom prst="rect">
            <a:avLst/>
          </a:prstGeom>
        </p:spPr>
        <p:txBody>
          <a:bodyPr/>
          <a:lstStyle>
            <a:lvl1pPr algn="l" rtl="0" eaLnBrk="1" fontAlgn="base" hangingPunct="1">
              <a:spcBef>
                <a:spcPct val="0"/>
              </a:spcBef>
              <a:spcAft>
                <a:spcPct val="0"/>
              </a:spcAft>
              <a:defRPr sz="2800" b="1">
                <a:solidFill>
                  <a:schemeClr val="tx2"/>
                </a:solidFill>
                <a:latin typeface="+mj-lt"/>
                <a:ea typeface="+mj-ea"/>
                <a:cs typeface="+mj-cs"/>
              </a:defRPr>
            </a:lvl1pPr>
            <a:lvl2pPr algn="l" rtl="0" eaLnBrk="1" fontAlgn="base" hangingPunct="1">
              <a:spcBef>
                <a:spcPct val="0"/>
              </a:spcBef>
              <a:spcAft>
                <a:spcPct val="0"/>
              </a:spcAft>
              <a:defRPr sz="2800" b="1">
                <a:solidFill>
                  <a:schemeClr val="tx2"/>
                </a:solidFill>
                <a:latin typeface="Arial" charset="0"/>
              </a:defRPr>
            </a:lvl2pPr>
            <a:lvl3pPr algn="l" rtl="0" eaLnBrk="1" fontAlgn="base" hangingPunct="1">
              <a:spcBef>
                <a:spcPct val="0"/>
              </a:spcBef>
              <a:spcAft>
                <a:spcPct val="0"/>
              </a:spcAft>
              <a:defRPr sz="2800" b="1">
                <a:solidFill>
                  <a:schemeClr val="tx2"/>
                </a:solidFill>
                <a:latin typeface="Arial" charset="0"/>
              </a:defRPr>
            </a:lvl3pPr>
            <a:lvl4pPr algn="l" rtl="0" eaLnBrk="1" fontAlgn="base" hangingPunct="1">
              <a:spcBef>
                <a:spcPct val="0"/>
              </a:spcBef>
              <a:spcAft>
                <a:spcPct val="0"/>
              </a:spcAft>
              <a:defRPr sz="2800" b="1">
                <a:solidFill>
                  <a:schemeClr val="tx2"/>
                </a:solidFill>
                <a:latin typeface="Arial" charset="0"/>
              </a:defRPr>
            </a:lvl4pPr>
            <a:lvl5pPr algn="l" rtl="0" eaLnBrk="1" fontAlgn="base" hangingPunct="1">
              <a:spcBef>
                <a:spcPct val="0"/>
              </a:spcBef>
              <a:spcAft>
                <a:spcPct val="0"/>
              </a:spcAft>
              <a:defRPr sz="2800" b="1">
                <a:solidFill>
                  <a:schemeClr val="tx2"/>
                </a:solidFill>
                <a:latin typeface="Arial" charset="0"/>
              </a:defRPr>
            </a:lvl5pPr>
            <a:lvl6pPr marL="457200" algn="l" rtl="0" eaLnBrk="1" fontAlgn="base" hangingPunct="1">
              <a:spcBef>
                <a:spcPct val="0"/>
              </a:spcBef>
              <a:spcAft>
                <a:spcPct val="0"/>
              </a:spcAft>
              <a:defRPr sz="2800" b="1">
                <a:solidFill>
                  <a:schemeClr val="tx2"/>
                </a:solidFill>
                <a:latin typeface="Arial" charset="0"/>
              </a:defRPr>
            </a:lvl6pPr>
            <a:lvl7pPr marL="914400" algn="l" rtl="0" eaLnBrk="1" fontAlgn="base" hangingPunct="1">
              <a:spcBef>
                <a:spcPct val="0"/>
              </a:spcBef>
              <a:spcAft>
                <a:spcPct val="0"/>
              </a:spcAft>
              <a:defRPr sz="2800" b="1">
                <a:solidFill>
                  <a:schemeClr val="tx2"/>
                </a:solidFill>
                <a:latin typeface="Arial" charset="0"/>
              </a:defRPr>
            </a:lvl7pPr>
            <a:lvl8pPr marL="1371600" algn="l" rtl="0" eaLnBrk="1" fontAlgn="base" hangingPunct="1">
              <a:spcBef>
                <a:spcPct val="0"/>
              </a:spcBef>
              <a:spcAft>
                <a:spcPct val="0"/>
              </a:spcAft>
              <a:defRPr sz="2800" b="1">
                <a:solidFill>
                  <a:schemeClr val="tx2"/>
                </a:solidFill>
                <a:latin typeface="Arial" charset="0"/>
              </a:defRPr>
            </a:lvl8pPr>
            <a:lvl9pPr marL="1828800" algn="l" rtl="0" eaLnBrk="1" fontAlgn="base" hangingPunct="1">
              <a:spcBef>
                <a:spcPct val="0"/>
              </a:spcBef>
              <a:spcAft>
                <a:spcPct val="0"/>
              </a:spcAft>
              <a:defRPr sz="2800" b="1">
                <a:solidFill>
                  <a:schemeClr val="tx2"/>
                </a:solidFill>
                <a:latin typeface="Arial" charset="0"/>
              </a:defRPr>
            </a:lvl9pPr>
          </a:lstStyle>
          <a:p>
            <a:pPr defTabSz="914400"/>
            <a:r>
              <a:rPr lang="en-US" sz="3200" kern="0" dirty="0" smtClean="0">
                <a:solidFill>
                  <a:schemeClr val="accent4"/>
                </a:solidFill>
              </a:rPr>
              <a:t>Have you heard about</a:t>
            </a:r>
            <a:r>
              <a:rPr lang="mr-IN" sz="3200" kern="0" dirty="0" smtClean="0">
                <a:solidFill>
                  <a:schemeClr val="accent4"/>
                </a:solidFill>
              </a:rPr>
              <a:t>…</a:t>
            </a:r>
            <a:endParaRPr lang="en-US" sz="3200" kern="0" dirty="0">
              <a:solidFill>
                <a:schemeClr val="accent4"/>
              </a:solidFill>
            </a:endParaRPr>
          </a:p>
        </p:txBody>
      </p:sp>
    </p:spTree>
    <p:extLst>
      <p:ext uri="{BB962C8B-B14F-4D97-AF65-F5344CB8AC3E}">
        <p14:creationId xmlns:p14="http://schemas.microsoft.com/office/powerpoint/2010/main" val="156116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39950" y="1196975"/>
            <a:ext cx="7993062" cy="4541838"/>
          </a:xfrm>
        </p:spPr>
        <p:txBody>
          <a:bodyPr/>
          <a:lstStyle/>
          <a:p>
            <a:r>
              <a:rPr lang="en-US" dirty="0" smtClean="0"/>
              <a:t>AHA! was presented at ACM Hypertext  in 2006,</a:t>
            </a:r>
            <a:br>
              <a:rPr lang="en-US" dirty="0" smtClean="0"/>
            </a:br>
            <a:r>
              <a:rPr lang="en-US" dirty="0" smtClean="0"/>
              <a:t>using an </a:t>
            </a:r>
            <a:r>
              <a:rPr lang="en-US" i="1" dirty="0" smtClean="0"/>
              <a:t>adaptive paper</a:t>
            </a:r>
            <a:r>
              <a:rPr lang="en-US" dirty="0" smtClean="0"/>
              <a:t> and </a:t>
            </a:r>
            <a:r>
              <a:rPr lang="en-US" i="1" dirty="0" smtClean="0"/>
              <a:t>adaptive presentation</a:t>
            </a: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dirty="0" smtClean="0"/>
              <a:t>GALE was presented at ACM Hypertext in 2011</a:t>
            </a:r>
            <a:br>
              <a:rPr lang="en-US" dirty="0" smtClean="0"/>
            </a:br>
            <a:endParaRPr lang="en-US" dirty="0" smtClean="0"/>
          </a:p>
          <a:p>
            <a:r>
              <a:rPr lang="en-US" dirty="0" smtClean="0"/>
              <a:t>Application-independent adaptive systems have never been accepted at UMAP because without application there cannot be </a:t>
            </a:r>
            <a:r>
              <a:rPr lang="en-US" i="1" dirty="0" smtClean="0"/>
              <a:t>user evaluation</a:t>
            </a:r>
            <a:endParaRPr lang="en-US" dirty="0"/>
          </a:p>
        </p:txBody>
      </p:sp>
      <p:sp>
        <p:nvSpPr>
          <p:cNvPr id="2" name="Title 1"/>
          <p:cNvSpPr>
            <a:spLocks noGrp="1"/>
          </p:cNvSpPr>
          <p:nvPr>
            <p:ph type="title" idx="4294967295"/>
          </p:nvPr>
        </p:nvSpPr>
        <p:spPr>
          <a:xfrm>
            <a:off x="371061" y="0"/>
            <a:ext cx="8574155" cy="895350"/>
          </a:xfrm>
        </p:spPr>
        <p:txBody>
          <a:bodyPr/>
          <a:lstStyle/>
          <a:p>
            <a:r>
              <a:rPr lang="en-US" sz="3200" dirty="0" smtClean="0">
                <a:solidFill>
                  <a:schemeClr val="accent4"/>
                </a:solidFill>
              </a:rPr>
              <a:t>UMAP needs to open up to </a:t>
            </a:r>
            <a:r>
              <a:rPr lang="en-US" sz="3200" i="1" dirty="0" smtClean="0">
                <a:solidFill>
                  <a:schemeClr val="accent4"/>
                </a:solidFill>
              </a:rPr>
              <a:t>systems papers</a:t>
            </a:r>
            <a:endParaRPr lang="en-US" sz="3200" dirty="0">
              <a:solidFill>
                <a:schemeClr val="accent4"/>
              </a:solidFill>
            </a:endParaRPr>
          </a:p>
        </p:txBody>
      </p:sp>
      <p:sp>
        <p:nvSpPr>
          <p:cNvPr id="4" name="Content Placeholder 2"/>
          <p:cNvSpPr txBox="1">
            <a:spLocks/>
          </p:cNvSpPr>
          <p:nvPr/>
        </p:nvSpPr>
        <p:spPr bwMode="auto">
          <a:xfrm>
            <a:off x="1960376" y="2236882"/>
            <a:ext cx="5005200" cy="7214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68288" indent="-268288" algn="l" rtl="0" eaLnBrk="1" fontAlgn="base" hangingPunct="1">
              <a:spcBef>
                <a:spcPct val="20000"/>
              </a:spcBef>
              <a:spcAft>
                <a:spcPct val="0"/>
              </a:spcAft>
              <a:buClr>
                <a:schemeClr val="accent1"/>
              </a:buClr>
              <a:buChar char="•"/>
              <a:defRPr sz="2400" b="1">
                <a:solidFill>
                  <a:schemeClr val="tx1"/>
                </a:solidFill>
                <a:latin typeface="+mn-lt"/>
                <a:ea typeface="+mn-ea"/>
                <a:cs typeface="+mn-cs"/>
              </a:defRPr>
            </a:lvl1pPr>
            <a:lvl2pPr marL="534988" indent="-265113" algn="l" rtl="0" eaLnBrk="1" fontAlgn="base" hangingPunct="1">
              <a:spcBef>
                <a:spcPct val="20000"/>
              </a:spcBef>
              <a:spcAft>
                <a:spcPct val="0"/>
              </a:spcAft>
              <a:buClr>
                <a:schemeClr val="tx1"/>
              </a:buClr>
              <a:buChar char="•"/>
              <a:defRPr sz="2200" b="1">
                <a:solidFill>
                  <a:schemeClr val="tx1"/>
                </a:solidFill>
                <a:latin typeface="+mn-lt"/>
                <a:ea typeface="ＭＳ Ｐゴシック" charset="-128"/>
              </a:defRPr>
            </a:lvl2pPr>
            <a:lvl3pPr marL="814388"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3pPr>
            <a:lvl4pPr marL="1069975" indent="-254000"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4pPr>
            <a:lvl5pPr marL="13493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5pPr>
            <a:lvl6pPr marL="18065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6pPr>
            <a:lvl7pPr marL="22637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7pPr>
            <a:lvl8pPr marL="27209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8pPr>
            <a:lvl9pPr marL="31781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9pPr>
          </a:lstStyle>
          <a:p>
            <a:pPr marL="0" indent="0" algn="ctr" defTabSz="914400">
              <a:buNone/>
            </a:pPr>
            <a:r>
              <a:rPr lang="en-US" kern="0" dirty="0" smtClean="0"/>
              <a:t>this was </a:t>
            </a:r>
            <a:r>
              <a:rPr lang="en-US" kern="0" smtClean="0"/>
              <a:t>great fun!</a:t>
            </a:r>
            <a:endParaRPr lang="en-US" kern="0" dirty="0"/>
          </a:p>
        </p:txBody>
      </p:sp>
    </p:spTree>
    <p:extLst>
      <p:ext uri="{BB962C8B-B14F-4D97-AF65-F5344CB8AC3E}">
        <p14:creationId xmlns:p14="http://schemas.microsoft.com/office/powerpoint/2010/main" val="1002733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dissolve">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ssolve">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Alternative title could be:</a:t>
            </a:r>
            <a:endParaRPr lang="en-US" dirty="0"/>
          </a:p>
        </p:txBody>
      </p:sp>
      <p:sp>
        <p:nvSpPr>
          <p:cNvPr id="3" name="Content Placeholder 2"/>
          <p:cNvSpPr>
            <a:spLocks noGrp="1"/>
          </p:cNvSpPr>
          <p:nvPr>
            <p:ph idx="1"/>
          </p:nvPr>
        </p:nvSpPr>
        <p:spPr>
          <a:xfrm>
            <a:off x="611188" y="1196975"/>
            <a:ext cx="7993062" cy="5029014"/>
          </a:xfrm>
        </p:spPr>
        <p:txBody>
          <a:bodyPr/>
          <a:lstStyle/>
          <a:p>
            <a:r>
              <a:rPr lang="en-US" sz="2800" dirty="0" smtClean="0"/>
              <a:t>from	expert-driven adaptation</a:t>
            </a:r>
            <a:br>
              <a:rPr lang="en-US" sz="2800" dirty="0" smtClean="0"/>
            </a:br>
            <a:r>
              <a:rPr lang="en-US" sz="2800" dirty="0" smtClean="0"/>
              <a:t>     to 	data-driven adaptation</a:t>
            </a:r>
            <a:br>
              <a:rPr lang="en-US" sz="2800" dirty="0" smtClean="0"/>
            </a:br>
            <a:r>
              <a:rPr lang="en-US" sz="2800" dirty="0" smtClean="0"/>
              <a:t>     </a:t>
            </a:r>
            <a:r>
              <a:rPr lang="mr-IN" sz="2800" dirty="0" smtClean="0"/>
              <a:t>…</a:t>
            </a:r>
            <a:r>
              <a:rPr lang="en-US" sz="2800" dirty="0"/>
              <a:t>	</a:t>
            </a:r>
            <a:r>
              <a:rPr lang="en-US" sz="2800" dirty="0" smtClean="0"/>
              <a:t>a still ongoing 25-year journey</a:t>
            </a:r>
          </a:p>
          <a:p>
            <a:r>
              <a:rPr lang="en-US" sz="2800" dirty="0" smtClean="0"/>
              <a:t>because</a:t>
            </a:r>
          </a:p>
          <a:p>
            <a:pPr marL="784225" lvl="1" indent="-514350">
              <a:buFont typeface="+mj-lt"/>
              <a:buAutoNum type="arabicPeriod"/>
            </a:pPr>
            <a:r>
              <a:rPr lang="en-US" sz="2600" dirty="0" smtClean="0"/>
              <a:t>that’s what has been happening (and it is inevitable)</a:t>
            </a:r>
          </a:p>
          <a:p>
            <a:pPr marL="784225" lvl="1" indent="-514350">
              <a:buFont typeface="+mj-lt"/>
              <a:buAutoNum type="arabicPeriod"/>
            </a:pPr>
            <a:r>
              <a:rPr lang="en-US" sz="2600" dirty="0" smtClean="0"/>
              <a:t>that’s what spawned spin-off research in recommender systems, social network analysis and much more</a:t>
            </a:r>
          </a:p>
          <a:p>
            <a:pPr marL="784225" lvl="1" indent="-514350">
              <a:buFont typeface="+mj-lt"/>
              <a:buAutoNum type="arabicPeriod"/>
            </a:pPr>
            <a:r>
              <a:rPr lang="en-US" sz="2600" dirty="0" smtClean="0"/>
              <a:t>that’s what starts clouding an essential UMAP goal: </a:t>
            </a:r>
            <a:r>
              <a:rPr lang="en-US" sz="2600" i="1" dirty="0" smtClean="0"/>
              <a:t>understandable adaptation</a:t>
            </a:r>
            <a:endParaRPr lang="en-US" sz="2600" dirty="0" smtClean="0"/>
          </a:p>
          <a:p>
            <a:pPr lvl="1"/>
            <a:endParaRPr lang="en-US" sz="2600" dirty="0" smtClean="0"/>
          </a:p>
        </p:txBody>
      </p:sp>
    </p:spTree>
    <p:extLst>
      <p:ext uri="{BB962C8B-B14F-4D97-AF65-F5344CB8AC3E}">
        <p14:creationId xmlns:p14="http://schemas.microsoft.com/office/powerpoint/2010/main" val="1851728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98020" y="1170081"/>
            <a:ext cx="8223250" cy="4541838"/>
          </a:xfrm>
        </p:spPr>
        <p:txBody>
          <a:bodyPr/>
          <a:lstStyle/>
          <a:p>
            <a:r>
              <a:rPr lang="en-US" dirty="0" smtClean="0"/>
              <a:t>Q: How good is the adaptation in AHA! (or GALE)?</a:t>
            </a:r>
          </a:p>
          <a:p>
            <a:r>
              <a:rPr lang="en-US" dirty="0" smtClean="0"/>
              <a:t>A: As good as what the author of an AHA! (or GALE) application creates</a:t>
            </a:r>
          </a:p>
          <a:p>
            <a:r>
              <a:rPr lang="en-US" dirty="0" smtClean="0"/>
              <a:t>Q: What does an AHA! (or GALE) application look like?</a:t>
            </a:r>
          </a:p>
          <a:p>
            <a:r>
              <a:rPr lang="en-US" dirty="0" smtClean="0"/>
              <a:t>A: It looks like what the author creates, using HTML and CSS (with or without frameworks like Bootstrap)</a:t>
            </a:r>
          </a:p>
          <a:p>
            <a:r>
              <a:rPr lang="en-US" dirty="0" smtClean="0"/>
              <a:t>Q: Which adaptation techniques does AHA! (or GALE) support?</a:t>
            </a:r>
          </a:p>
          <a:p>
            <a:r>
              <a:rPr lang="en-US" dirty="0" smtClean="0"/>
              <a:t>A: Every technique the author decides to use, including any number of link colors and annotations</a:t>
            </a:r>
          </a:p>
          <a:p>
            <a:r>
              <a:rPr lang="mr-IN" dirty="0" smtClean="0"/>
              <a:t>…</a:t>
            </a:r>
            <a:endParaRPr lang="en-US" dirty="0"/>
          </a:p>
        </p:txBody>
      </p:sp>
      <p:sp>
        <p:nvSpPr>
          <p:cNvPr id="2" name="Title 1"/>
          <p:cNvSpPr>
            <a:spLocks noGrp="1"/>
          </p:cNvSpPr>
          <p:nvPr>
            <p:ph type="title" idx="4294967295"/>
          </p:nvPr>
        </p:nvSpPr>
        <p:spPr>
          <a:xfrm>
            <a:off x="598020" y="0"/>
            <a:ext cx="8024812" cy="895350"/>
          </a:xfrm>
        </p:spPr>
        <p:txBody>
          <a:bodyPr/>
          <a:lstStyle/>
          <a:p>
            <a:r>
              <a:rPr lang="en-US" sz="3200" dirty="0" smtClean="0">
                <a:solidFill>
                  <a:schemeClr val="accent4"/>
                </a:solidFill>
              </a:rPr>
              <a:t>Typical questions we got</a:t>
            </a:r>
            <a:r>
              <a:rPr lang="mr-IN" sz="3200" dirty="0" smtClean="0">
                <a:solidFill>
                  <a:schemeClr val="accent4"/>
                </a:solidFill>
              </a:rPr>
              <a:t>…</a:t>
            </a:r>
            <a:endParaRPr lang="en-US" sz="3200" dirty="0">
              <a:solidFill>
                <a:schemeClr val="accent4"/>
              </a:solidFill>
            </a:endParaRPr>
          </a:p>
        </p:txBody>
      </p:sp>
    </p:spTree>
    <p:extLst>
      <p:ext uri="{BB962C8B-B14F-4D97-AF65-F5344CB8AC3E}">
        <p14:creationId xmlns:p14="http://schemas.microsoft.com/office/powerpoint/2010/main" val="826199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8882" y="1170080"/>
            <a:ext cx="7993062" cy="4541838"/>
          </a:xfrm>
        </p:spPr>
        <p:txBody>
          <a:bodyPr/>
          <a:lstStyle/>
          <a:p>
            <a:r>
              <a:rPr lang="en-US" dirty="0"/>
              <a:t>b</a:t>
            </a:r>
            <a:r>
              <a:rPr lang="en-US" dirty="0" smtClean="0"/>
              <a:t>esides AHA! and GALE</a:t>
            </a:r>
            <a:r>
              <a:rPr lang="mr-IN" dirty="0" smtClean="0"/>
              <a:t>…</a:t>
            </a:r>
            <a:r>
              <a:rPr lang="en-US" dirty="0" smtClean="0"/>
              <a:t> almost none...</a:t>
            </a:r>
            <a:br>
              <a:rPr lang="en-US" dirty="0" smtClean="0"/>
            </a:br>
            <a:r>
              <a:rPr lang="en-US" dirty="0" smtClean="0"/>
              <a:t>(not counting </a:t>
            </a:r>
            <a:r>
              <a:rPr lang="en-US" dirty="0" err="1" smtClean="0"/>
              <a:t>WiBAF</a:t>
            </a:r>
            <a:r>
              <a:rPr lang="en-US" dirty="0" smtClean="0"/>
              <a:t>, the latest TU/e platform)</a:t>
            </a:r>
            <a:r>
              <a:rPr lang="en-US" dirty="0"/>
              <a:t/>
            </a:r>
            <a:br>
              <a:rPr lang="en-US" dirty="0"/>
            </a:br>
            <a:r>
              <a:rPr lang="en-US" dirty="0" smtClean="0"/>
              <a:t>because you almost cannot publish about it</a:t>
            </a:r>
            <a:br>
              <a:rPr lang="en-US" dirty="0" smtClean="0"/>
            </a:br>
            <a:endParaRPr lang="en-US" dirty="0" smtClean="0"/>
          </a:p>
          <a:p>
            <a:r>
              <a:rPr lang="en-US" dirty="0" smtClean="0"/>
              <a:t>but there is also no real need for other systems:</a:t>
            </a:r>
            <a:br>
              <a:rPr lang="en-US" dirty="0" smtClean="0"/>
            </a:br>
            <a:r>
              <a:rPr lang="en-US" dirty="0" smtClean="0"/>
              <a:t>GALE (as well as the older AHA!) is open source,</a:t>
            </a:r>
            <a:br>
              <a:rPr lang="en-US" dirty="0" smtClean="0"/>
            </a:br>
            <a:r>
              <a:rPr lang="en-US" dirty="0" smtClean="0"/>
              <a:t>and a majority of the applications and experiments published at UMAP could have created with GALE</a:t>
            </a:r>
            <a:r>
              <a:rPr lang="mr-IN" dirty="0" smtClean="0"/>
              <a:t>…</a:t>
            </a:r>
            <a:endParaRPr lang="en-US" dirty="0"/>
          </a:p>
          <a:p>
            <a:r>
              <a:rPr lang="en-US" dirty="0" smtClean="0"/>
              <a:t>many probably in less time than it took to create the technology from scratch</a:t>
            </a:r>
            <a:r>
              <a:rPr lang="mr-IN" dirty="0" smtClean="0"/>
              <a:t>…</a:t>
            </a:r>
            <a:endParaRPr lang="en-US" dirty="0" smtClean="0"/>
          </a:p>
          <a:p>
            <a:r>
              <a:rPr lang="en-US" dirty="0" smtClean="0"/>
              <a:t>but of course for *you* AHA!, GALE and </a:t>
            </a:r>
            <a:r>
              <a:rPr lang="en-US" dirty="0" err="1" smtClean="0"/>
              <a:t>WiBAF</a:t>
            </a:r>
            <a:r>
              <a:rPr lang="en-US" dirty="0" smtClean="0"/>
              <a:t> all suffer from the </a:t>
            </a:r>
            <a:r>
              <a:rPr lang="en-US" i="1" dirty="0" smtClean="0"/>
              <a:t>not invented here</a:t>
            </a:r>
            <a:r>
              <a:rPr lang="en-US" dirty="0" smtClean="0"/>
              <a:t> problem</a:t>
            </a:r>
          </a:p>
        </p:txBody>
      </p:sp>
      <p:sp>
        <p:nvSpPr>
          <p:cNvPr id="2" name="Title 1"/>
          <p:cNvSpPr>
            <a:spLocks noGrp="1"/>
          </p:cNvSpPr>
          <p:nvPr>
            <p:ph type="title" idx="4294967295"/>
          </p:nvPr>
        </p:nvSpPr>
        <p:spPr>
          <a:xfrm>
            <a:off x="688882" y="0"/>
            <a:ext cx="8024812" cy="895350"/>
          </a:xfrm>
        </p:spPr>
        <p:txBody>
          <a:bodyPr/>
          <a:lstStyle/>
          <a:p>
            <a:r>
              <a:rPr lang="en-US" sz="3200" dirty="0" smtClean="0">
                <a:solidFill>
                  <a:schemeClr val="accent4"/>
                </a:solidFill>
              </a:rPr>
              <a:t>Which GP adaptive systems are there?</a:t>
            </a:r>
            <a:endParaRPr lang="en-US" sz="3200" dirty="0">
              <a:solidFill>
                <a:schemeClr val="accent4"/>
              </a:solidFill>
            </a:endParaRPr>
          </a:p>
        </p:txBody>
      </p:sp>
    </p:spTree>
    <p:extLst>
      <p:ext uri="{BB962C8B-B14F-4D97-AF65-F5344CB8AC3E}">
        <p14:creationId xmlns:p14="http://schemas.microsoft.com/office/powerpoint/2010/main" val="1317553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39950" y="1707684"/>
            <a:ext cx="7993062" cy="2794000"/>
          </a:xfrm>
        </p:spPr>
        <p:txBody>
          <a:bodyPr/>
          <a:lstStyle/>
          <a:p>
            <a:pPr marL="0" indent="0" algn="ctr">
              <a:buNone/>
            </a:pPr>
            <a:r>
              <a:rPr lang="en-US" sz="4000" dirty="0" smtClean="0"/>
              <a:t>end of commercial break</a:t>
            </a:r>
            <a:endParaRPr lang="en-US" sz="4000" dirty="0"/>
          </a:p>
        </p:txBody>
      </p:sp>
      <p:sp>
        <p:nvSpPr>
          <p:cNvPr id="2" name="Title 1"/>
          <p:cNvSpPr>
            <a:spLocks noGrp="1"/>
          </p:cNvSpPr>
          <p:nvPr>
            <p:ph type="title" idx="4294967295"/>
          </p:nvPr>
        </p:nvSpPr>
        <p:spPr>
          <a:xfrm>
            <a:off x="1119188" y="0"/>
            <a:ext cx="8024812" cy="895350"/>
          </a:xfrm>
        </p:spPr>
        <p:txBody>
          <a:bodyPr/>
          <a:lstStyle/>
          <a:p>
            <a:r>
              <a:rPr lang="en-US" dirty="0" smtClean="0"/>
              <a:t>Commercial break</a:t>
            </a:r>
            <a:endParaRPr lang="en-US" dirty="0"/>
          </a:p>
        </p:txBody>
      </p:sp>
    </p:spTree>
    <p:extLst>
      <p:ext uri="{BB962C8B-B14F-4D97-AF65-F5344CB8AC3E}">
        <p14:creationId xmlns:p14="http://schemas.microsoft.com/office/powerpoint/2010/main" val="56713078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Simple AHAM Reference Model</a:t>
            </a:r>
            <a:endParaRPr lang="en-US" dirty="0"/>
          </a:p>
        </p:txBody>
      </p:sp>
      <p:sp>
        <p:nvSpPr>
          <p:cNvPr id="3" name="Content Placeholder 2"/>
          <p:cNvSpPr>
            <a:spLocks noGrp="1"/>
          </p:cNvSpPr>
          <p:nvPr>
            <p:ph idx="1"/>
          </p:nvPr>
        </p:nvSpPr>
        <p:spPr>
          <a:xfrm>
            <a:off x="611188" y="1196975"/>
            <a:ext cx="7705228" cy="535518"/>
          </a:xfrm>
        </p:spPr>
        <p:txBody>
          <a:bodyPr/>
          <a:lstStyle/>
          <a:p>
            <a:r>
              <a:rPr lang="en-US" dirty="0" smtClean="0"/>
              <a:t>Extension of the Dexter Hypertext Reference Model</a:t>
            </a:r>
            <a:endParaRPr lang="en-US" dirty="0"/>
          </a:p>
        </p:txBody>
      </p:sp>
      <p:pic>
        <p:nvPicPr>
          <p:cNvPr id="5" name="Picture 4"/>
          <p:cNvPicPr>
            <a:picLocks noChangeAspect="1"/>
          </p:cNvPicPr>
          <p:nvPr/>
        </p:nvPicPr>
        <p:blipFill>
          <a:blip r:embed="rId3"/>
          <a:stretch>
            <a:fillRect/>
          </a:stretch>
        </p:blipFill>
        <p:spPr>
          <a:xfrm>
            <a:off x="1344706" y="1732493"/>
            <a:ext cx="6971710" cy="4681006"/>
          </a:xfrm>
          <a:prstGeom prst="rect">
            <a:avLst/>
          </a:prstGeom>
        </p:spPr>
      </p:pic>
      <p:sp>
        <p:nvSpPr>
          <p:cNvPr id="6" name="TextBox 5"/>
          <p:cNvSpPr txBox="1"/>
          <p:nvPr/>
        </p:nvSpPr>
        <p:spPr>
          <a:xfrm>
            <a:off x="6420318" y="5852950"/>
            <a:ext cx="2401107" cy="338554"/>
          </a:xfrm>
          <a:prstGeom prst="rect">
            <a:avLst/>
          </a:prstGeom>
          <a:noFill/>
        </p:spPr>
        <p:txBody>
          <a:bodyPr wrap="none" rtlCol="0">
            <a:spAutoFit/>
          </a:bodyPr>
          <a:lstStyle/>
          <a:p>
            <a:r>
              <a:rPr lang="en-US" sz="1600" dirty="0" smtClean="0"/>
              <a:t>PhD thesis </a:t>
            </a:r>
            <a:r>
              <a:rPr lang="en-US" sz="1600" dirty="0" err="1" smtClean="0"/>
              <a:t>Hongjing</a:t>
            </a:r>
            <a:r>
              <a:rPr lang="en-US" sz="1600" dirty="0" smtClean="0"/>
              <a:t> Wu</a:t>
            </a:r>
            <a:endParaRPr lang="en-US" sz="1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2286" y="141675"/>
            <a:ext cx="3341714" cy="612000"/>
          </a:xfrm>
          <a:prstGeom prst="rect">
            <a:avLst/>
          </a:prstGeom>
        </p:spPr>
      </p:pic>
    </p:spTree>
    <p:extLst>
      <p:ext uri="{BB962C8B-B14F-4D97-AF65-F5344CB8AC3E}">
        <p14:creationId xmlns:p14="http://schemas.microsoft.com/office/powerpoint/2010/main" val="188833388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xit" presetSubtype="2" fill="hold" nodeType="afterEffect">
                                  <p:stCondLst>
                                    <p:cond delay="6000"/>
                                  </p:stCondLst>
                                  <p:childTnLst>
                                    <p:anim calcmode="lin" valueType="num">
                                      <p:cBhvr additive="base">
                                        <p:cTn id="11" dur="500"/>
                                        <p:tgtEl>
                                          <p:spTgt spid="7"/>
                                        </p:tgtEl>
                                        <p:attrNameLst>
                                          <p:attrName>ppt_x</p:attrName>
                                        </p:attrNameLst>
                                      </p:cBhvr>
                                      <p:tavLst>
                                        <p:tav tm="0">
                                          <p:val>
                                            <p:strVal val="ppt_x"/>
                                          </p:val>
                                        </p:tav>
                                        <p:tav tm="100000">
                                          <p:val>
                                            <p:strVal val="1+ppt_w/2"/>
                                          </p:val>
                                        </p:tav>
                                      </p:tavLst>
                                    </p:anim>
                                    <p:anim calcmode="lin" valueType="num">
                                      <p:cBhvr additive="base">
                                        <p:cTn id="12" dur="500"/>
                                        <p:tgtEl>
                                          <p:spTgt spid="7"/>
                                        </p:tgtEl>
                                        <p:attrNameLst>
                                          <p:attrName>ppt_y</p:attrName>
                                        </p:attrNameLst>
                                      </p:cBhvr>
                                      <p:tavLst>
                                        <p:tav tm="0">
                                          <p:val>
                                            <p:strVal val="ppt_y"/>
                                          </p:val>
                                        </p:tav>
                                        <p:tav tm="100000">
                                          <p:val>
                                            <p:strVal val="ppt_y"/>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Domain Model</a:t>
            </a:r>
            <a:r>
              <a:rPr lang="en-US" dirty="0"/>
              <a:t> </a:t>
            </a:r>
            <a:r>
              <a:rPr lang="en-US" dirty="0" smtClean="0"/>
              <a:t>and User Model</a:t>
            </a:r>
            <a:endParaRPr lang="en-US" dirty="0"/>
          </a:p>
        </p:txBody>
      </p:sp>
      <p:sp>
        <p:nvSpPr>
          <p:cNvPr id="3" name="Content Placeholder 2"/>
          <p:cNvSpPr>
            <a:spLocks noGrp="1"/>
          </p:cNvSpPr>
          <p:nvPr>
            <p:ph idx="1"/>
          </p:nvPr>
        </p:nvSpPr>
        <p:spPr>
          <a:xfrm>
            <a:off x="611188" y="1196975"/>
            <a:ext cx="7993062" cy="2089564"/>
          </a:xfrm>
        </p:spPr>
        <p:txBody>
          <a:bodyPr/>
          <a:lstStyle/>
          <a:p>
            <a:r>
              <a:rPr lang="en-US" i="1" dirty="0" smtClean="0"/>
              <a:t>what</a:t>
            </a:r>
            <a:r>
              <a:rPr lang="en-US" dirty="0" smtClean="0"/>
              <a:t> is the application about?</a:t>
            </a:r>
          </a:p>
          <a:p>
            <a:pPr lvl="1"/>
            <a:r>
              <a:rPr lang="en-US" i="1" dirty="0" smtClean="0"/>
              <a:t>concepts</a:t>
            </a:r>
            <a:r>
              <a:rPr lang="en-US" i="1" dirty="0"/>
              <a:t>,</a:t>
            </a:r>
            <a:r>
              <a:rPr lang="en-US" dirty="0" smtClean="0"/>
              <a:t> </a:t>
            </a:r>
            <a:r>
              <a:rPr lang="en-US" i="1" dirty="0" smtClean="0"/>
              <a:t>topics</a:t>
            </a:r>
            <a:r>
              <a:rPr lang="en-US" dirty="0" smtClean="0"/>
              <a:t>,</a:t>
            </a:r>
            <a:r>
              <a:rPr lang="en-US" i="1" dirty="0" smtClean="0"/>
              <a:t> objects</a:t>
            </a:r>
            <a:endParaRPr lang="en-US" dirty="0" smtClean="0"/>
          </a:p>
          <a:p>
            <a:pPr lvl="2"/>
            <a:r>
              <a:rPr lang="en-US" dirty="0" smtClean="0"/>
              <a:t>concepts to learn in a course</a:t>
            </a:r>
          </a:p>
          <a:p>
            <a:pPr lvl="2"/>
            <a:r>
              <a:rPr lang="en-US" dirty="0" smtClean="0"/>
              <a:t>products to buy/sell in a store</a:t>
            </a:r>
          </a:p>
          <a:p>
            <a:pPr lvl="2"/>
            <a:r>
              <a:rPr lang="en-US" dirty="0" smtClean="0"/>
              <a:t>topics for discussion groups, news, tweets</a:t>
            </a:r>
          </a:p>
        </p:txBody>
      </p:sp>
      <p:sp>
        <p:nvSpPr>
          <p:cNvPr id="4" name="Content Placeholder 2"/>
          <p:cNvSpPr txBox="1">
            <a:spLocks/>
          </p:cNvSpPr>
          <p:nvPr/>
        </p:nvSpPr>
        <p:spPr bwMode="auto">
          <a:xfrm>
            <a:off x="642938" y="3588164"/>
            <a:ext cx="2338801" cy="71879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68288" indent="-268288" algn="l" rtl="0" eaLnBrk="1" fontAlgn="base" hangingPunct="1">
              <a:spcBef>
                <a:spcPct val="20000"/>
              </a:spcBef>
              <a:spcAft>
                <a:spcPct val="0"/>
              </a:spcAft>
              <a:buClr>
                <a:schemeClr val="accent1"/>
              </a:buClr>
              <a:buChar char="•"/>
              <a:defRPr sz="2400" b="1">
                <a:solidFill>
                  <a:schemeClr val="tx1"/>
                </a:solidFill>
                <a:latin typeface="+mn-lt"/>
                <a:ea typeface="+mn-ea"/>
                <a:cs typeface="+mn-cs"/>
              </a:defRPr>
            </a:lvl1pPr>
            <a:lvl2pPr marL="534988" indent="-265113" algn="l" rtl="0" eaLnBrk="1" fontAlgn="base" hangingPunct="1">
              <a:spcBef>
                <a:spcPct val="20000"/>
              </a:spcBef>
              <a:spcAft>
                <a:spcPct val="0"/>
              </a:spcAft>
              <a:buClr>
                <a:schemeClr val="tx1"/>
              </a:buClr>
              <a:buChar char="•"/>
              <a:defRPr sz="2200" b="1">
                <a:solidFill>
                  <a:schemeClr val="tx1"/>
                </a:solidFill>
                <a:latin typeface="+mn-lt"/>
                <a:ea typeface="ＭＳ Ｐゴシック" charset="-128"/>
              </a:defRPr>
            </a:lvl2pPr>
            <a:lvl3pPr marL="814388"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3pPr>
            <a:lvl4pPr marL="1069975" indent="-254000"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4pPr>
            <a:lvl5pPr marL="13493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5pPr>
            <a:lvl6pPr marL="18065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6pPr>
            <a:lvl7pPr marL="22637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7pPr>
            <a:lvl8pPr marL="27209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8pPr>
            <a:lvl9pPr marL="31781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9pPr>
          </a:lstStyle>
          <a:p>
            <a:pPr marL="0" indent="0" defTabSz="914400">
              <a:buNone/>
            </a:pPr>
            <a:r>
              <a:rPr lang="en-US" i="1" kern="0" dirty="0" smtClean="0"/>
              <a:t>predefined</a:t>
            </a:r>
            <a:br>
              <a:rPr lang="en-US" i="1" kern="0" dirty="0" smtClean="0"/>
            </a:br>
            <a:r>
              <a:rPr lang="en-US" kern="0" dirty="0" smtClean="0"/>
              <a:t>(e.g. in course)</a:t>
            </a:r>
          </a:p>
        </p:txBody>
      </p:sp>
      <p:sp>
        <p:nvSpPr>
          <p:cNvPr id="5" name="Content Placeholder 2"/>
          <p:cNvSpPr txBox="1">
            <a:spLocks/>
          </p:cNvSpPr>
          <p:nvPr/>
        </p:nvSpPr>
        <p:spPr bwMode="auto">
          <a:xfrm>
            <a:off x="3400770" y="3588164"/>
            <a:ext cx="2413897" cy="71879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68288" indent="-268288" algn="l" rtl="0" eaLnBrk="1" fontAlgn="base" hangingPunct="1">
              <a:spcBef>
                <a:spcPct val="20000"/>
              </a:spcBef>
              <a:spcAft>
                <a:spcPct val="0"/>
              </a:spcAft>
              <a:buClr>
                <a:schemeClr val="accent1"/>
              </a:buClr>
              <a:buChar char="•"/>
              <a:defRPr sz="2400" b="1">
                <a:solidFill>
                  <a:schemeClr val="tx1"/>
                </a:solidFill>
                <a:latin typeface="+mn-lt"/>
                <a:ea typeface="+mn-ea"/>
                <a:cs typeface="+mn-cs"/>
              </a:defRPr>
            </a:lvl1pPr>
            <a:lvl2pPr marL="534988" indent="-265113" algn="l" rtl="0" eaLnBrk="1" fontAlgn="base" hangingPunct="1">
              <a:spcBef>
                <a:spcPct val="20000"/>
              </a:spcBef>
              <a:spcAft>
                <a:spcPct val="0"/>
              </a:spcAft>
              <a:buClr>
                <a:schemeClr val="tx1"/>
              </a:buClr>
              <a:buChar char="•"/>
              <a:defRPr sz="2200" b="1">
                <a:solidFill>
                  <a:schemeClr val="tx1"/>
                </a:solidFill>
                <a:latin typeface="+mn-lt"/>
                <a:ea typeface="ＭＳ Ｐゴシック" charset="-128"/>
              </a:defRPr>
            </a:lvl2pPr>
            <a:lvl3pPr marL="814388"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3pPr>
            <a:lvl4pPr marL="1069975" indent="-254000"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4pPr>
            <a:lvl5pPr marL="13493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5pPr>
            <a:lvl6pPr marL="18065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6pPr>
            <a:lvl7pPr marL="22637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7pPr>
            <a:lvl8pPr marL="27209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8pPr>
            <a:lvl9pPr marL="31781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9pPr>
          </a:lstStyle>
          <a:p>
            <a:pPr marL="0" indent="0" defTabSz="914400">
              <a:buNone/>
            </a:pPr>
            <a:r>
              <a:rPr lang="en-US" kern="0" dirty="0" smtClean="0"/>
              <a:t>⇒</a:t>
            </a:r>
            <a:r>
              <a:rPr lang="en-US" i="1" kern="0" dirty="0" smtClean="0"/>
              <a:t> defined</a:t>
            </a:r>
            <a:br>
              <a:rPr lang="en-US" i="1" kern="0" dirty="0" smtClean="0"/>
            </a:br>
            <a:r>
              <a:rPr lang="en-US" kern="0" dirty="0" smtClean="0"/>
              <a:t>(e.g. in news)</a:t>
            </a:r>
          </a:p>
        </p:txBody>
      </p:sp>
      <p:sp>
        <p:nvSpPr>
          <p:cNvPr id="6" name="Content Placeholder 2"/>
          <p:cNvSpPr txBox="1">
            <a:spLocks/>
          </p:cNvSpPr>
          <p:nvPr/>
        </p:nvSpPr>
        <p:spPr bwMode="auto">
          <a:xfrm>
            <a:off x="6014486" y="3588163"/>
            <a:ext cx="2589764" cy="718793"/>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68288" indent="-268288" algn="l" rtl="0" eaLnBrk="1" fontAlgn="base" hangingPunct="1">
              <a:spcBef>
                <a:spcPct val="20000"/>
              </a:spcBef>
              <a:spcAft>
                <a:spcPct val="0"/>
              </a:spcAft>
              <a:buClr>
                <a:schemeClr val="accent1"/>
              </a:buClr>
              <a:buChar char="•"/>
              <a:defRPr sz="2400" b="1">
                <a:solidFill>
                  <a:schemeClr val="tx1"/>
                </a:solidFill>
                <a:latin typeface="+mn-lt"/>
                <a:ea typeface="+mn-ea"/>
                <a:cs typeface="+mn-cs"/>
              </a:defRPr>
            </a:lvl1pPr>
            <a:lvl2pPr marL="534988" indent="-265113" algn="l" rtl="0" eaLnBrk="1" fontAlgn="base" hangingPunct="1">
              <a:spcBef>
                <a:spcPct val="20000"/>
              </a:spcBef>
              <a:spcAft>
                <a:spcPct val="0"/>
              </a:spcAft>
              <a:buClr>
                <a:schemeClr val="tx1"/>
              </a:buClr>
              <a:buChar char="•"/>
              <a:defRPr sz="2200" b="1">
                <a:solidFill>
                  <a:schemeClr val="tx1"/>
                </a:solidFill>
                <a:latin typeface="+mn-lt"/>
                <a:ea typeface="ＭＳ Ｐゴシック" charset="-128"/>
              </a:defRPr>
            </a:lvl2pPr>
            <a:lvl3pPr marL="814388"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3pPr>
            <a:lvl4pPr marL="1069975" indent="-254000"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4pPr>
            <a:lvl5pPr marL="13493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5pPr>
            <a:lvl6pPr marL="18065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6pPr>
            <a:lvl7pPr marL="22637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7pPr>
            <a:lvl8pPr marL="27209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8pPr>
            <a:lvl9pPr marL="31781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9pPr>
          </a:lstStyle>
          <a:p>
            <a:pPr marL="0" indent="0" defTabSz="914400">
              <a:buNone/>
            </a:pPr>
            <a:r>
              <a:rPr lang="en-US" kern="0" dirty="0" smtClean="0"/>
              <a:t>⇒ </a:t>
            </a:r>
            <a:r>
              <a:rPr lang="en-US" i="1" kern="0" dirty="0" smtClean="0"/>
              <a:t>generated</a:t>
            </a:r>
            <a:br>
              <a:rPr lang="en-US" i="1" kern="0" dirty="0" smtClean="0"/>
            </a:br>
            <a:r>
              <a:rPr lang="en-US" kern="0" dirty="0" smtClean="0"/>
              <a:t>(e.g. with tweets)</a:t>
            </a:r>
          </a:p>
        </p:txBody>
      </p:sp>
      <p:sp>
        <p:nvSpPr>
          <p:cNvPr id="7" name="Content Placeholder 2"/>
          <p:cNvSpPr txBox="1">
            <a:spLocks/>
          </p:cNvSpPr>
          <p:nvPr/>
        </p:nvSpPr>
        <p:spPr bwMode="auto">
          <a:xfrm>
            <a:off x="611188" y="4608580"/>
            <a:ext cx="7993062" cy="2089564"/>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68288" indent="-268288" algn="l" rtl="0" eaLnBrk="1" fontAlgn="base" hangingPunct="1">
              <a:spcBef>
                <a:spcPct val="20000"/>
              </a:spcBef>
              <a:spcAft>
                <a:spcPct val="0"/>
              </a:spcAft>
              <a:buClr>
                <a:schemeClr val="accent1"/>
              </a:buClr>
              <a:buChar char="•"/>
              <a:defRPr sz="2400" b="1">
                <a:solidFill>
                  <a:schemeClr val="tx1"/>
                </a:solidFill>
                <a:latin typeface="+mn-lt"/>
                <a:ea typeface="+mn-ea"/>
                <a:cs typeface="+mn-cs"/>
              </a:defRPr>
            </a:lvl1pPr>
            <a:lvl2pPr marL="534988" indent="-265113" algn="l" rtl="0" eaLnBrk="1" fontAlgn="base" hangingPunct="1">
              <a:spcBef>
                <a:spcPct val="20000"/>
              </a:spcBef>
              <a:spcAft>
                <a:spcPct val="0"/>
              </a:spcAft>
              <a:buClr>
                <a:schemeClr val="tx1"/>
              </a:buClr>
              <a:buChar char="•"/>
              <a:defRPr sz="2200" b="1">
                <a:solidFill>
                  <a:schemeClr val="tx1"/>
                </a:solidFill>
                <a:latin typeface="+mn-lt"/>
                <a:ea typeface="ＭＳ Ｐゴシック" charset="-128"/>
              </a:defRPr>
            </a:lvl2pPr>
            <a:lvl3pPr marL="814388"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3pPr>
            <a:lvl4pPr marL="1069975" indent="-254000"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4pPr>
            <a:lvl5pPr marL="13493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5pPr>
            <a:lvl6pPr marL="18065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6pPr>
            <a:lvl7pPr marL="22637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7pPr>
            <a:lvl8pPr marL="27209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8pPr>
            <a:lvl9pPr marL="31781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9pPr>
          </a:lstStyle>
          <a:p>
            <a:pPr defTabSz="914400"/>
            <a:r>
              <a:rPr lang="en-US" i="1" kern="0" dirty="0" smtClean="0"/>
              <a:t>what </a:t>
            </a:r>
            <a:r>
              <a:rPr lang="en-US" kern="0" dirty="0" smtClean="0"/>
              <a:t>can we adapt </a:t>
            </a:r>
            <a:r>
              <a:rPr lang="en-US" i="1" kern="0" dirty="0" smtClean="0"/>
              <a:t>to</a:t>
            </a:r>
            <a:r>
              <a:rPr lang="en-US" kern="0" dirty="0" smtClean="0"/>
              <a:t>? user, context</a:t>
            </a:r>
            <a:r>
              <a:rPr lang="mr-IN" kern="0" dirty="0" smtClean="0"/>
              <a:t>…</a:t>
            </a:r>
            <a:endParaRPr lang="en-US" kern="0" dirty="0" smtClean="0"/>
          </a:p>
          <a:p>
            <a:pPr lvl="1" defTabSz="914400"/>
            <a:r>
              <a:rPr lang="en-US" i="1" kern="0" dirty="0" smtClean="0"/>
              <a:t>overlay model</a:t>
            </a:r>
            <a:r>
              <a:rPr lang="en-US" kern="0" dirty="0" smtClean="0"/>
              <a:t>: knowledge, interest</a:t>
            </a:r>
            <a:r>
              <a:rPr lang="mr-IN" kern="0" dirty="0" smtClean="0"/>
              <a:t>…</a:t>
            </a:r>
            <a:r>
              <a:rPr lang="en-US" kern="0" dirty="0" smtClean="0"/>
              <a:t> in </a:t>
            </a:r>
            <a:r>
              <a:rPr lang="en-US" i="1" kern="0" dirty="0" smtClean="0"/>
              <a:t>each concept of the domain model</a:t>
            </a:r>
            <a:endParaRPr lang="en-US" kern="0" dirty="0" smtClean="0"/>
          </a:p>
          <a:p>
            <a:pPr lvl="1" defTabSz="914400"/>
            <a:r>
              <a:rPr lang="en-US" kern="0" dirty="0" smtClean="0"/>
              <a:t>when DM becomes dynamically generated the </a:t>
            </a:r>
            <a:r>
              <a:rPr lang="en-US" i="1" kern="0" dirty="0" smtClean="0"/>
              <a:t>structure</a:t>
            </a:r>
            <a:r>
              <a:rPr lang="en-US" kern="0" dirty="0" smtClean="0"/>
              <a:t> of UM is also dynamically generated</a:t>
            </a:r>
          </a:p>
        </p:txBody>
      </p:sp>
    </p:spTree>
    <p:extLst>
      <p:ext uri="{BB962C8B-B14F-4D97-AF65-F5344CB8AC3E}">
        <p14:creationId xmlns:p14="http://schemas.microsoft.com/office/powerpoint/2010/main" val="21099905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4">
                                            <p:txEl>
                                              <p:pRg st="0" end="0"/>
                                            </p:txEl>
                                          </p:spTgt>
                                        </p:tgtEl>
                                        <p:attrNameLst>
                                          <p:attrName>style.visibility</p:attrName>
                                        </p:attrNameLst>
                                      </p:cBhvr>
                                      <p:to>
                                        <p:strVal val="visible"/>
                                      </p:to>
                                    </p:set>
                                    <p:animEffect transition="in" filter="dissolve">
                                      <p:cBhvr>
                                        <p:cTn id="26" dur="500"/>
                                        <p:tgtEl>
                                          <p:spTgt spid="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dissolve">
                                      <p:cBhvr>
                                        <p:cTn id="31" dur="500"/>
                                        <p:tgtEl>
                                          <p:spTgt spid="5">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6">
                                            <p:txEl>
                                              <p:pRg st="0" end="0"/>
                                            </p:txEl>
                                          </p:spTgt>
                                        </p:tgtEl>
                                        <p:attrNameLst>
                                          <p:attrName>style.visibility</p:attrName>
                                        </p:attrNameLst>
                                      </p:cBhvr>
                                      <p:to>
                                        <p:strVal val="visible"/>
                                      </p:to>
                                    </p:set>
                                    <p:animEffect transition="in" filter="dissolve">
                                      <p:cBhvr>
                                        <p:cTn id="36" dur="500"/>
                                        <p:tgtEl>
                                          <p:spTgt spid="6">
                                            <p:txEl>
                                              <p:pRg st="0" end="0"/>
                                            </p:txEl>
                                          </p:spTgt>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7">
                                            <p:txEl>
                                              <p:pRg st="0" end="0"/>
                                            </p:txEl>
                                          </p:spTgt>
                                        </p:tgtEl>
                                        <p:attrNameLst>
                                          <p:attrName>style.visibility</p:attrName>
                                        </p:attrNameLst>
                                      </p:cBhvr>
                                      <p:to>
                                        <p:strVal val="visible"/>
                                      </p:to>
                                    </p:set>
                                    <p:animEffect transition="in" filter="dissolve">
                                      <p:cBhvr>
                                        <p:cTn id="39" dur="500"/>
                                        <p:tgtEl>
                                          <p:spTgt spid="7">
                                            <p:txEl>
                                              <p:pRg st="0" end="0"/>
                                            </p:txEl>
                                          </p:spTgt>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7">
                                            <p:txEl>
                                              <p:pRg st="1" end="1"/>
                                            </p:txEl>
                                          </p:spTgt>
                                        </p:tgtEl>
                                        <p:attrNameLst>
                                          <p:attrName>style.visibility</p:attrName>
                                        </p:attrNameLst>
                                      </p:cBhvr>
                                      <p:to>
                                        <p:strVal val="visible"/>
                                      </p:to>
                                    </p:set>
                                    <p:animEffect transition="in" filter="dissolve">
                                      <p:cBhvr>
                                        <p:cTn id="42" dur="500"/>
                                        <p:tgtEl>
                                          <p:spTgt spid="7">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dissolve">
                                      <p:cBhvr>
                                        <p:cTn id="4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P spid="4" grpId="0" build="p" bldLvl="2"/>
      <p:bldP spid="5" grpId="0" build="p" bldLvl="2"/>
      <p:bldP spid="6" grpId="0" build="p" bldLvl="2"/>
      <p:bldP spid="7" grpId="0" build="p" bldLvl="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Connections in Domain and Adaptation Model</a:t>
            </a:r>
            <a:endParaRPr lang="en-US" dirty="0"/>
          </a:p>
        </p:txBody>
      </p:sp>
      <p:sp>
        <p:nvSpPr>
          <p:cNvPr id="3" name="Content Placeholder 2"/>
          <p:cNvSpPr>
            <a:spLocks noGrp="1"/>
          </p:cNvSpPr>
          <p:nvPr>
            <p:ph idx="1"/>
          </p:nvPr>
        </p:nvSpPr>
        <p:spPr/>
        <p:txBody>
          <a:bodyPr/>
          <a:lstStyle/>
          <a:p>
            <a:r>
              <a:rPr lang="en-US" dirty="0" smtClean="0"/>
              <a:t>connections are typically </a:t>
            </a:r>
            <a:r>
              <a:rPr lang="en-US" i="1" dirty="0" smtClean="0"/>
              <a:t>typed</a:t>
            </a:r>
            <a:r>
              <a:rPr lang="en-US" dirty="0" smtClean="0"/>
              <a:t>:</a:t>
            </a:r>
          </a:p>
          <a:p>
            <a:pPr lvl="1"/>
            <a:r>
              <a:rPr lang="en-US" dirty="0" smtClean="0"/>
              <a:t>to represent </a:t>
            </a:r>
            <a:r>
              <a:rPr lang="en-US" i="1" dirty="0" smtClean="0"/>
              <a:t>facts, e.g. </a:t>
            </a:r>
            <a:r>
              <a:rPr lang="en-US" dirty="0" smtClean="0"/>
              <a:t>e.g. Pieter </a:t>
            </a:r>
            <a:r>
              <a:rPr lang="en-US" dirty="0" err="1" smtClean="0"/>
              <a:t>Lastman</a:t>
            </a:r>
            <a:r>
              <a:rPr lang="en-US" dirty="0" smtClean="0"/>
              <a:t> was teacher of Rembrandt van Rijn</a:t>
            </a:r>
          </a:p>
          <a:p>
            <a:pPr lvl="1"/>
            <a:r>
              <a:rPr lang="en-US" dirty="0" smtClean="0"/>
              <a:t>to represent </a:t>
            </a:r>
            <a:r>
              <a:rPr lang="en-US" i="1" dirty="0" smtClean="0"/>
              <a:t>discourse </a:t>
            </a:r>
            <a:r>
              <a:rPr lang="en-US" dirty="0" smtClean="0"/>
              <a:t>or</a:t>
            </a:r>
            <a:r>
              <a:rPr lang="en-US" i="1" dirty="0" smtClean="0"/>
              <a:t> pedagogical relations</a:t>
            </a:r>
            <a:r>
              <a:rPr lang="en-US" dirty="0" smtClean="0"/>
              <a:t>, e.g.</a:t>
            </a:r>
            <a:r>
              <a:rPr lang="en-US" dirty="0"/>
              <a:t/>
            </a:r>
            <a:br>
              <a:rPr lang="en-US" dirty="0"/>
            </a:br>
            <a:r>
              <a:rPr lang="en-US" dirty="0" smtClean="0"/>
              <a:t>“A is a </a:t>
            </a:r>
            <a:r>
              <a:rPr lang="en-US" i="1" dirty="0" smtClean="0"/>
              <a:t>prerequisite</a:t>
            </a:r>
            <a:r>
              <a:rPr lang="en-US" dirty="0" smtClean="0"/>
              <a:t> for B”</a:t>
            </a:r>
            <a:br>
              <a:rPr lang="en-US" dirty="0" smtClean="0"/>
            </a:br>
            <a:r>
              <a:rPr lang="en-US" dirty="0" smtClean="0"/>
              <a:t>≈ “A should be read or studied before B”</a:t>
            </a:r>
          </a:p>
          <a:p>
            <a:r>
              <a:rPr lang="en-US" dirty="0" smtClean="0"/>
              <a:t>the </a:t>
            </a:r>
            <a:r>
              <a:rPr lang="en-US" i="1" dirty="0" smtClean="0"/>
              <a:t>type </a:t>
            </a:r>
            <a:r>
              <a:rPr lang="en-US" dirty="0" smtClean="0"/>
              <a:t>allows an expert to define the same </a:t>
            </a:r>
            <a:r>
              <a:rPr lang="en-US" i="1" dirty="0" smtClean="0"/>
              <a:t>adaptation rule</a:t>
            </a:r>
            <a:r>
              <a:rPr lang="en-US" dirty="0" smtClean="0"/>
              <a:t> for all connections of that type</a:t>
            </a:r>
          </a:p>
          <a:p>
            <a:pPr lvl="1"/>
            <a:r>
              <a:rPr lang="en-US" dirty="0" smtClean="0"/>
              <a:t>interest in paintings by a painter may suggest interest in paintings by the painter’s teacher</a:t>
            </a:r>
          </a:p>
        </p:txBody>
      </p:sp>
    </p:spTree>
    <p:extLst>
      <p:ext uri="{BB962C8B-B14F-4D97-AF65-F5344CB8AC3E}">
        <p14:creationId xmlns:p14="http://schemas.microsoft.com/office/powerpoint/2010/main" val="2137282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blip>
          <a:stretch>
            <a:fillRect/>
          </a:stretch>
        </p:blipFill>
        <p:spPr>
          <a:xfrm>
            <a:off x="153612" y="945871"/>
            <a:ext cx="8810877" cy="5390015"/>
          </a:xfrm>
          <a:prstGeom prst="rect">
            <a:avLst/>
          </a:prstGeom>
        </p:spPr>
      </p:pic>
      <p:sp>
        <p:nvSpPr>
          <p:cNvPr id="2" name="Title 1"/>
          <p:cNvSpPr>
            <a:spLocks noGrp="1"/>
          </p:cNvSpPr>
          <p:nvPr>
            <p:ph type="title"/>
          </p:nvPr>
        </p:nvSpPr>
        <p:spPr/>
        <p:txBody>
          <a:bodyPr/>
          <a:lstStyle/>
          <a:p>
            <a:r>
              <a:rPr lang="en-US" smtClean="0"/>
              <a:t>More Domain </a:t>
            </a:r>
            <a:r>
              <a:rPr lang="en-US" dirty="0" smtClean="0"/>
              <a:t>Model: </a:t>
            </a:r>
            <a:r>
              <a:rPr lang="en-US" i="1" dirty="0" smtClean="0"/>
              <a:t>connecting</a:t>
            </a:r>
            <a:r>
              <a:rPr lang="en-US" dirty="0" smtClean="0"/>
              <a:t> concepts</a:t>
            </a:r>
            <a:endParaRPr lang="en-US" dirty="0"/>
          </a:p>
        </p:txBody>
      </p:sp>
      <p:pic>
        <p:nvPicPr>
          <p:cNvPr id="11" name="Afbeelding 3"/>
          <p:cNvPicPr>
            <a:picLocks noChangeAspect="1"/>
          </p:cNvPicPr>
          <p:nvPr/>
        </p:nvPicPr>
        <p:blipFill>
          <a:blip r:embed="rId4"/>
          <a:stretch>
            <a:fillRect/>
          </a:stretch>
        </p:blipFill>
        <p:spPr>
          <a:xfrm>
            <a:off x="7164288" y="6215668"/>
            <a:ext cx="1800201" cy="103537"/>
          </a:xfrm>
          <a:prstGeom prst="rect">
            <a:avLst/>
          </a:prstGeom>
        </p:spPr>
      </p:pic>
      <p:sp>
        <p:nvSpPr>
          <p:cNvPr id="9" name="TextBox 8"/>
          <p:cNvSpPr txBox="1"/>
          <p:nvPr/>
        </p:nvSpPr>
        <p:spPr>
          <a:xfrm>
            <a:off x="153612" y="6467979"/>
            <a:ext cx="2771400" cy="338554"/>
          </a:xfrm>
          <a:prstGeom prst="rect">
            <a:avLst/>
          </a:prstGeom>
          <a:noFill/>
        </p:spPr>
        <p:txBody>
          <a:bodyPr wrap="none" rtlCol="0">
            <a:spAutoFit/>
          </a:bodyPr>
          <a:lstStyle/>
          <a:p>
            <a:r>
              <a:rPr lang="en-US" sz="1600" dirty="0" smtClean="0"/>
              <a:t>image from the CHIP project</a:t>
            </a:r>
            <a:endParaRPr lang="en-US" sz="1600" dirty="0"/>
          </a:p>
        </p:txBody>
      </p:sp>
    </p:spTree>
    <p:extLst>
      <p:ext uri="{BB962C8B-B14F-4D97-AF65-F5344CB8AC3E}">
        <p14:creationId xmlns:p14="http://schemas.microsoft.com/office/powerpoint/2010/main" val="1366162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User Model: what can we adapt to?</a:t>
            </a:r>
            <a:endParaRPr lang="en-US" dirty="0"/>
          </a:p>
        </p:txBody>
      </p:sp>
      <p:sp>
        <p:nvSpPr>
          <p:cNvPr id="3" name="Content Placeholder 2"/>
          <p:cNvSpPr>
            <a:spLocks noGrp="1"/>
          </p:cNvSpPr>
          <p:nvPr>
            <p:ph idx="1"/>
          </p:nvPr>
        </p:nvSpPr>
        <p:spPr/>
        <p:txBody>
          <a:bodyPr/>
          <a:lstStyle/>
          <a:p>
            <a:r>
              <a:rPr lang="en-US" dirty="0" smtClean="0"/>
              <a:t>what do we know about the user?</a:t>
            </a:r>
          </a:p>
          <a:p>
            <a:pPr lvl="1"/>
            <a:r>
              <a:rPr lang="en-US" i="1" dirty="0" smtClean="0"/>
              <a:t>explicit</a:t>
            </a:r>
            <a:r>
              <a:rPr lang="en-US" dirty="0" smtClean="0"/>
              <a:t> input from the user: name and other </a:t>
            </a:r>
            <a:r>
              <a:rPr lang="en-US" i="1" dirty="0" smtClean="0"/>
              <a:t>personal</a:t>
            </a:r>
            <a:r>
              <a:rPr lang="en-US" dirty="0" smtClean="0"/>
              <a:t> characteristics</a:t>
            </a:r>
          </a:p>
          <a:p>
            <a:r>
              <a:rPr lang="en-US" dirty="0" smtClean="0"/>
              <a:t>what do we know about the user </a:t>
            </a:r>
            <a:r>
              <a:rPr lang="en-US" i="1" dirty="0" smtClean="0"/>
              <a:t>that is relevant for a specific application</a:t>
            </a:r>
            <a:r>
              <a:rPr lang="en-US" dirty="0" smtClean="0"/>
              <a:t>?</a:t>
            </a:r>
            <a:endParaRPr lang="en-US" dirty="0"/>
          </a:p>
          <a:p>
            <a:pPr lvl="1"/>
            <a:r>
              <a:rPr lang="en-US" i="1" dirty="0" smtClean="0"/>
              <a:t>knowledge of, </a:t>
            </a:r>
            <a:r>
              <a:rPr lang="en-US" dirty="0" smtClean="0"/>
              <a:t>or</a:t>
            </a:r>
            <a:r>
              <a:rPr lang="en-US" i="1" dirty="0" smtClean="0"/>
              <a:t> interest in </a:t>
            </a:r>
            <a:r>
              <a:rPr lang="en-US" dirty="0" smtClean="0"/>
              <a:t>concepts</a:t>
            </a:r>
            <a:r>
              <a:rPr lang="en-US" dirty="0"/>
              <a:t>, topics, </a:t>
            </a:r>
            <a:r>
              <a:rPr lang="en-US" dirty="0" smtClean="0"/>
              <a:t>objects</a:t>
            </a:r>
            <a:endParaRPr lang="en-US" dirty="0"/>
          </a:p>
          <a:p>
            <a:pPr lvl="1"/>
            <a:r>
              <a:rPr lang="en-US" dirty="0" smtClean="0"/>
              <a:t>using an </a:t>
            </a:r>
            <a:r>
              <a:rPr lang="en-US" i="1" dirty="0" smtClean="0"/>
              <a:t>overlay model</a:t>
            </a:r>
            <a:r>
              <a:rPr lang="en-US" dirty="0" smtClean="0"/>
              <a:t>: one user model concept for each domain model concept</a:t>
            </a:r>
            <a:endParaRPr lang="en-US" dirty="0"/>
          </a:p>
          <a:p>
            <a:pPr lvl="1"/>
            <a:r>
              <a:rPr lang="en-US" i="1" dirty="0" smtClean="0"/>
              <a:t>knowledge </a:t>
            </a:r>
            <a:r>
              <a:rPr lang="en-US" dirty="0" smtClean="0"/>
              <a:t>or</a:t>
            </a:r>
            <a:r>
              <a:rPr lang="en-US" i="1" dirty="0" smtClean="0"/>
              <a:t> interest </a:t>
            </a:r>
            <a:r>
              <a:rPr lang="en-US" dirty="0" smtClean="0"/>
              <a:t>derived from </a:t>
            </a:r>
            <a:r>
              <a:rPr lang="en-US" i="1" dirty="0" smtClean="0"/>
              <a:t>browsing behavior</a:t>
            </a:r>
            <a:r>
              <a:rPr lang="en-US" dirty="0" smtClean="0"/>
              <a:t> or from </a:t>
            </a:r>
            <a:r>
              <a:rPr lang="en-US" i="1" dirty="0" smtClean="0"/>
              <a:t>explicit verification</a:t>
            </a:r>
            <a:r>
              <a:rPr lang="en-US" dirty="0" smtClean="0"/>
              <a:t> (tests, forms, etc.)</a:t>
            </a:r>
            <a:endParaRPr lang="en-US" dirty="0"/>
          </a:p>
          <a:p>
            <a:endParaRPr lang="en-US" dirty="0"/>
          </a:p>
        </p:txBody>
      </p:sp>
    </p:spTree>
    <p:extLst>
      <p:ext uri="{BB962C8B-B14F-4D97-AF65-F5344CB8AC3E}">
        <p14:creationId xmlns:p14="http://schemas.microsoft.com/office/powerpoint/2010/main" val="1634675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3"/>
          <a:stretch>
            <a:fillRect/>
          </a:stretch>
        </p:blipFill>
        <p:spPr>
          <a:xfrm>
            <a:off x="0" y="210964"/>
            <a:ext cx="9134240" cy="6575231"/>
          </a:xfrm>
          <a:prstGeom prst="rect">
            <a:avLst/>
          </a:prstGeom>
        </p:spPr>
      </p:pic>
      <p:sp>
        <p:nvSpPr>
          <p:cNvPr id="6" name="Oval 5"/>
          <p:cNvSpPr/>
          <p:nvPr/>
        </p:nvSpPr>
        <p:spPr>
          <a:xfrm>
            <a:off x="2627784" y="3068960"/>
            <a:ext cx="1655464" cy="792088"/>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mpd="sng">
                <a:solidFill>
                  <a:srgbClr val="FF0000"/>
                </a:solidFill>
              </a:ln>
              <a:solidFill>
                <a:srgbClr val="FFFFFF"/>
              </a:solidFill>
            </a:endParaRPr>
          </a:p>
        </p:txBody>
      </p:sp>
      <p:sp>
        <p:nvSpPr>
          <p:cNvPr id="7" name="Oval 6"/>
          <p:cNvSpPr/>
          <p:nvPr/>
        </p:nvSpPr>
        <p:spPr>
          <a:xfrm>
            <a:off x="6084168" y="4509120"/>
            <a:ext cx="2952328" cy="1944216"/>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mpd="sng">
                <a:solidFill>
                  <a:srgbClr val="FF0000"/>
                </a:solidFill>
              </a:ln>
              <a:solidFill>
                <a:srgbClr val="FFFFFF"/>
              </a:solidFill>
            </a:endParaRPr>
          </a:p>
        </p:txBody>
      </p:sp>
      <p:sp>
        <p:nvSpPr>
          <p:cNvPr id="8" name="Oval 7"/>
          <p:cNvSpPr/>
          <p:nvPr/>
        </p:nvSpPr>
        <p:spPr>
          <a:xfrm>
            <a:off x="5940152" y="548680"/>
            <a:ext cx="3203848" cy="3456384"/>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mpd="sng">
                <a:solidFill>
                  <a:srgbClr val="FF0000"/>
                </a:solidFill>
              </a:ln>
              <a:solidFill>
                <a:srgbClr val="FFFFFF"/>
              </a:solidFill>
            </a:endParaRPr>
          </a:p>
        </p:txBody>
      </p:sp>
      <p:sp>
        <p:nvSpPr>
          <p:cNvPr id="9" name="Oval 8"/>
          <p:cNvSpPr/>
          <p:nvPr/>
        </p:nvSpPr>
        <p:spPr>
          <a:xfrm>
            <a:off x="716080" y="4005064"/>
            <a:ext cx="5870249" cy="504056"/>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57150" cmpd="sng">
                <a:solidFill>
                  <a:srgbClr val="FF0000"/>
                </a:solidFill>
              </a:ln>
              <a:solidFill>
                <a:srgbClr val="FFFFFF"/>
              </a:solidFill>
            </a:endParaRPr>
          </a:p>
        </p:txBody>
      </p:sp>
      <p:sp>
        <p:nvSpPr>
          <p:cNvPr id="10" name="TextBox 9"/>
          <p:cNvSpPr txBox="1"/>
          <p:nvPr/>
        </p:nvSpPr>
        <p:spPr>
          <a:xfrm>
            <a:off x="147362" y="6447641"/>
            <a:ext cx="3689921" cy="338554"/>
          </a:xfrm>
          <a:prstGeom prst="rect">
            <a:avLst/>
          </a:prstGeom>
          <a:noFill/>
        </p:spPr>
        <p:txBody>
          <a:bodyPr wrap="none" rtlCol="0">
            <a:spAutoFit/>
          </a:bodyPr>
          <a:lstStyle/>
          <a:p>
            <a:r>
              <a:rPr lang="en-US" sz="1600" dirty="0" smtClean="0"/>
              <a:t>CHIP demo available at </a:t>
            </a:r>
            <a:r>
              <a:rPr lang="en-US" sz="1600" dirty="0" err="1" smtClean="0"/>
              <a:t>chip.win.tue.nl</a:t>
            </a:r>
            <a:endParaRPr lang="en-US" sz="1600" dirty="0"/>
          </a:p>
        </p:txBody>
      </p:sp>
    </p:spTree>
    <p:extLst>
      <p:ext uri="{BB962C8B-B14F-4D97-AF65-F5344CB8AC3E}">
        <p14:creationId xmlns:p14="http://schemas.microsoft.com/office/powerpoint/2010/main" val="605309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UMAP’s most essential point: </a:t>
            </a:r>
            <a:r>
              <a:rPr lang="en-US" i="1" dirty="0" err="1" smtClean="0"/>
              <a:t>scrutability</a:t>
            </a:r>
            <a:endParaRPr lang="en-US" dirty="0"/>
          </a:p>
        </p:txBody>
      </p:sp>
      <p:pic>
        <p:nvPicPr>
          <p:cNvPr id="5" name="Picture 4"/>
          <p:cNvPicPr>
            <a:picLocks noChangeAspect="1"/>
          </p:cNvPicPr>
          <p:nvPr/>
        </p:nvPicPr>
        <p:blipFill>
          <a:blip r:embed="rId3"/>
          <a:stretch>
            <a:fillRect/>
          </a:stretch>
        </p:blipFill>
        <p:spPr>
          <a:xfrm>
            <a:off x="0" y="1589969"/>
            <a:ext cx="9144000" cy="4071279"/>
          </a:xfrm>
          <a:prstGeom prst="rect">
            <a:avLst/>
          </a:prstGeom>
        </p:spPr>
      </p:pic>
      <p:sp>
        <p:nvSpPr>
          <p:cNvPr id="6" name="TextBox 5"/>
          <p:cNvSpPr txBox="1"/>
          <p:nvPr/>
        </p:nvSpPr>
        <p:spPr>
          <a:xfrm>
            <a:off x="611188" y="6068103"/>
            <a:ext cx="1667444" cy="338554"/>
          </a:xfrm>
          <a:prstGeom prst="rect">
            <a:avLst/>
          </a:prstGeom>
          <a:noFill/>
        </p:spPr>
        <p:txBody>
          <a:bodyPr wrap="none" rtlCol="0">
            <a:spAutoFit/>
          </a:bodyPr>
          <a:lstStyle/>
          <a:p>
            <a:r>
              <a:rPr lang="en-US" sz="1600" dirty="0" smtClean="0"/>
              <a:t>figure by </a:t>
            </a:r>
            <a:r>
              <a:rPr lang="en-US" sz="1600" dirty="0" err="1" smtClean="0"/>
              <a:t>Knutov</a:t>
            </a:r>
            <a:endParaRPr lang="en-US" sz="1600" dirty="0"/>
          </a:p>
        </p:txBody>
      </p:sp>
    </p:spTree>
    <p:extLst>
      <p:ext uri="{BB962C8B-B14F-4D97-AF65-F5344CB8AC3E}">
        <p14:creationId xmlns:p14="http://schemas.microsoft.com/office/powerpoint/2010/main" val="1314283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t>
            </a:r>
            <a:r>
              <a:rPr lang="en-US" i="1" dirty="0" smtClean="0"/>
              <a:t>most adaptive </a:t>
            </a:r>
            <a:r>
              <a:rPr lang="en-US" dirty="0" smtClean="0"/>
              <a:t>system is the </a:t>
            </a:r>
            <a:r>
              <a:rPr lang="en-US" i="1" dirty="0" smtClean="0"/>
              <a:t>human</a:t>
            </a:r>
            <a:endParaRPr lang="en-US" i="1" dirty="0"/>
          </a:p>
        </p:txBody>
      </p:sp>
      <p:sp>
        <p:nvSpPr>
          <p:cNvPr id="3" name="Content Placeholder 2"/>
          <p:cNvSpPr>
            <a:spLocks noGrp="1"/>
          </p:cNvSpPr>
          <p:nvPr>
            <p:ph idx="1"/>
          </p:nvPr>
        </p:nvSpPr>
        <p:spPr>
          <a:xfrm>
            <a:off x="611188" y="1274405"/>
            <a:ext cx="7994650" cy="5272169"/>
          </a:xfrm>
        </p:spPr>
        <p:txBody>
          <a:bodyPr/>
          <a:lstStyle/>
          <a:p>
            <a:pPr>
              <a:spcAft>
                <a:spcPts val="900"/>
              </a:spcAft>
            </a:pPr>
            <a:r>
              <a:rPr lang="en-US" dirty="0" smtClean="0"/>
              <a:t>we adapt to (or put up with)</a:t>
            </a:r>
            <a:br>
              <a:rPr lang="en-US" dirty="0" smtClean="0"/>
            </a:br>
            <a:r>
              <a:rPr lang="en-US" dirty="0" smtClean="0"/>
              <a:t>circumstances that</a:t>
            </a:r>
            <a:br>
              <a:rPr lang="en-US" dirty="0" smtClean="0"/>
            </a:br>
            <a:r>
              <a:rPr lang="en-US" dirty="0" smtClean="0"/>
              <a:t>do not fit at all</a:t>
            </a:r>
          </a:p>
          <a:p>
            <a:pPr>
              <a:spcAft>
                <a:spcPts val="900"/>
              </a:spcAft>
            </a:pPr>
            <a:r>
              <a:rPr lang="en-US" dirty="0" smtClean="0"/>
              <a:t>sometimes this is because</a:t>
            </a:r>
            <a:br>
              <a:rPr lang="en-US" dirty="0" smtClean="0"/>
            </a:br>
            <a:r>
              <a:rPr lang="en-US" dirty="0" smtClean="0"/>
              <a:t>of an (arbitrary) standard</a:t>
            </a:r>
          </a:p>
          <a:p>
            <a:pPr>
              <a:spcAft>
                <a:spcPts val="900"/>
              </a:spcAft>
            </a:pPr>
            <a:r>
              <a:rPr lang="en-US" dirty="0" smtClean="0"/>
              <a:t>sometimes it is because of</a:t>
            </a:r>
            <a:br>
              <a:rPr lang="en-US" dirty="0" smtClean="0"/>
            </a:br>
            <a:r>
              <a:rPr lang="en-US" dirty="0" smtClean="0"/>
              <a:t>dictatorship (president or</a:t>
            </a:r>
            <a:br>
              <a:rPr lang="en-US" dirty="0" smtClean="0"/>
            </a:br>
            <a:r>
              <a:rPr lang="en-US" dirty="0" err="1" smtClean="0"/>
              <a:t>HiPPO</a:t>
            </a:r>
            <a:r>
              <a:rPr lang="en-US" dirty="0" smtClean="0"/>
              <a:t> management)</a:t>
            </a:r>
          </a:p>
          <a:p>
            <a:pPr>
              <a:spcAft>
                <a:spcPts val="900"/>
              </a:spcAft>
            </a:pPr>
            <a:r>
              <a:rPr lang="en-US" dirty="0" smtClean="0"/>
              <a:t>“wisdom of the crowd”</a:t>
            </a:r>
            <a:br>
              <a:rPr lang="en-US" dirty="0" smtClean="0"/>
            </a:br>
            <a:r>
              <a:rPr lang="en-US" dirty="0" smtClean="0"/>
              <a:t>could tip</a:t>
            </a:r>
            <a:r>
              <a:rPr lang="en-US" dirty="0"/>
              <a:t> </a:t>
            </a:r>
            <a:r>
              <a:rPr lang="en-US" dirty="0" smtClean="0"/>
              <a:t>the balance</a:t>
            </a:r>
            <a:br>
              <a:rPr lang="en-US" dirty="0" smtClean="0"/>
            </a:br>
            <a:r>
              <a:rPr lang="en-US" dirty="0" smtClean="0"/>
              <a:t>(but we will see why it does not work</a:t>
            </a:r>
            <a:r>
              <a:rPr lang="en-US" dirty="0"/>
              <a:t>)</a:t>
            </a:r>
            <a:endParaRPr lang="en-US"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9301" y="895350"/>
            <a:ext cx="3069569" cy="4604353"/>
          </a:xfrm>
          <a:prstGeom prst="rect">
            <a:avLst/>
          </a:prstGeom>
        </p:spPr>
      </p:pic>
    </p:spTree>
    <p:extLst>
      <p:ext uri="{BB962C8B-B14F-4D97-AF65-F5344CB8AC3E}">
        <p14:creationId xmlns:p14="http://schemas.microsoft.com/office/powerpoint/2010/main" val="16470210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ssolv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dissolve">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 we need to </a:t>
            </a:r>
            <a:r>
              <a:rPr lang="en-US" i="1" dirty="0" smtClean="0"/>
              <a:t>automate the expert</a:t>
            </a:r>
            <a:r>
              <a:rPr lang="en-US" dirty="0" smtClean="0"/>
              <a:t>?</a:t>
            </a:r>
            <a:endParaRPr lang="en-US" dirty="0"/>
          </a:p>
        </p:txBody>
      </p:sp>
      <p:sp>
        <p:nvSpPr>
          <p:cNvPr id="3" name="Content Placeholder 2"/>
          <p:cNvSpPr>
            <a:spLocks noGrp="1"/>
          </p:cNvSpPr>
          <p:nvPr>
            <p:ph idx="1"/>
          </p:nvPr>
        </p:nvSpPr>
        <p:spPr/>
        <p:txBody>
          <a:bodyPr/>
          <a:lstStyle/>
          <a:p>
            <a:r>
              <a:rPr lang="en-US" dirty="0" smtClean="0"/>
              <a:t>yes, because </a:t>
            </a:r>
            <a:r>
              <a:rPr lang="en-US" i="1" dirty="0" smtClean="0"/>
              <a:t>doing everything manually is too much work</a:t>
            </a:r>
          </a:p>
          <a:p>
            <a:r>
              <a:rPr lang="en-US" dirty="0" smtClean="0"/>
              <a:t>yes, because </a:t>
            </a:r>
            <a:r>
              <a:rPr lang="en-US" i="1" dirty="0" smtClean="0"/>
              <a:t>some applications have rapidly evolving domain models</a:t>
            </a:r>
            <a:r>
              <a:rPr lang="en-US" dirty="0" smtClean="0"/>
              <a:t> (e.g. tweets)</a:t>
            </a:r>
          </a:p>
          <a:p>
            <a:r>
              <a:rPr lang="en-US" dirty="0" smtClean="0"/>
              <a:t>question: also yes because </a:t>
            </a:r>
            <a:r>
              <a:rPr lang="en-US" i="1" dirty="0" smtClean="0"/>
              <a:t>the expert may be wrong?</a:t>
            </a:r>
            <a:endParaRPr lang="en-US" dirty="0" smtClean="0"/>
          </a:p>
        </p:txBody>
      </p:sp>
    </p:spTree>
    <p:extLst>
      <p:ext uri="{BB962C8B-B14F-4D97-AF65-F5344CB8AC3E}">
        <p14:creationId xmlns:p14="http://schemas.microsoft.com/office/powerpoint/2010/main" val="217496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Experts are wrong more often than we </a:t>
            </a:r>
            <a:r>
              <a:rPr lang="en-US" dirty="0" smtClean="0"/>
              <a:t>think</a:t>
            </a:r>
            <a:endParaRPr lang="en-US" dirty="0"/>
          </a:p>
        </p:txBody>
      </p:sp>
      <p:sp>
        <p:nvSpPr>
          <p:cNvPr id="13" name="Content Placeholder 12"/>
          <p:cNvSpPr>
            <a:spLocks noGrp="1"/>
          </p:cNvSpPr>
          <p:nvPr>
            <p:ph idx="1"/>
          </p:nvPr>
        </p:nvSpPr>
        <p:spPr>
          <a:xfrm>
            <a:off x="611188" y="1035611"/>
            <a:ext cx="7993062" cy="658719"/>
          </a:xfrm>
        </p:spPr>
        <p:txBody>
          <a:bodyPr/>
          <a:lstStyle/>
          <a:p>
            <a:r>
              <a:rPr lang="en-US" dirty="0" smtClean="0"/>
              <a:t>up to the 1800’s: bloodletting to cure diseases</a:t>
            </a:r>
            <a:endParaRPr lang="en-US" dirty="0"/>
          </a:p>
        </p:txBody>
      </p:sp>
      <p:sp>
        <p:nvSpPr>
          <p:cNvPr id="10" name="TextBox 9"/>
          <p:cNvSpPr txBox="1"/>
          <p:nvPr/>
        </p:nvSpPr>
        <p:spPr>
          <a:xfrm>
            <a:off x="611188" y="6352800"/>
            <a:ext cx="2828018" cy="338554"/>
          </a:xfrm>
          <a:prstGeom prst="rect">
            <a:avLst/>
          </a:prstGeom>
          <a:noFill/>
        </p:spPr>
        <p:txBody>
          <a:bodyPr wrap="none" rtlCol="0">
            <a:spAutoFit/>
          </a:bodyPr>
          <a:lstStyle/>
          <a:p>
            <a:r>
              <a:rPr lang="en-US" sz="1600" dirty="0" smtClean="0"/>
              <a:t>image source: </a:t>
            </a:r>
            <a:r>
              <a:rPr lang="en-US" sz="1600" dirty="0" err="1" smtClean="0"/>
              <a:t>wikipedia.org</a:t>
            </a:r>
            <a:endParaRPr lang="en-US" sz="1600" dirty="0"/>
          </a:p>
        </p:txBody>
      </p:sp>
      <p:pic>
        <p:nvPicPr>
          <p:cNvPr id="11" name="Picture 10"/>
          <p:cNvPicPr>
            <a:picLocks noChangeAspect="1"/>
          </p:cNvPicPr>
          <p:nvPr/>
        </p:nvPicPr>
        <p:blipFill>
          <a:blip r:embed="rId3"/>
          <a:stretch>
            <a:fillRect/>
          </a:stretch>
        </p:blipFill>
        <p:spPr>
          <a:xfrm>
            <a:off x="995082" y="1522496"/>
            <a:ext cx="2882420" cy="4714815"/>
          </a:xfrm>
          <a:prstGeom prst="rect">
            <a:avLst/>
          </a:prstGeom>
        </p:spPr>
      </p:pic>
      <p:pic>
        <p:nvPicPr>
          <p:cNvPr id="12" name="Picture 11"/>
          <p:cNvPicPr>
            <a:picLocks noChangeAspect="1"/>
          </p:cNvPicPr>
          <p:nvPr/>
        </p:nvPicPr>
        <p:blipFill>
          <a:blip r:embed="rId4"/>
          <a:stretch>
            <a:fillRect/>
          </a:stretch>
        </p:blipFill>
        <p:spPr>
          <a:xfrm>
            <a:off x="4634211" y="1522496"/>
            <a:ext cx="3521805" cy="4714816"/>
          </a:xfrm>
          <a:prstGeom prst="rect">
            <a:avLst/>
          </a:prstGeom>
        </p:spPr>
      </p:pic>
    </p:spTree>
    <p:extLst>
      <p:ext uri="{BB962C8B-B14F-4D97-AF65-F5344CB8AC3E}">
        <p14:creationId xmlns:p14="http://schemas.microsoft.com/office/powerpoint/2010/main" val="1394108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Relying on data requires</a:t>
            </a:r>
            <a:r>
              <a:rPr lang="en-US" i="1" dirty="0" smtClean="0"/>
              <a:t> scientific approach</a:t>
            </a:r>
            <a:endParaRPr lang="en-US" i="1" dirty="0"/>
          </a:p>
        </p:txBody>
      </p:sp>
      <p:sp>
        <p:nvSpPr>
          <p:cNvPr id="3" name="Content Placeholder 2"/>
          <p:cNvSpPr>
            <a:spLocks noGrp="1"/>
          </p:cNvSpPr>
          <p:nvPr>
            <p:ph idx="1"/>
          </p:nvPr>
        </p:nvSpPr>
        <p:spPr/>
        <p:txBody>
          <a:bodyPr/>
          <a:lstStyle/>
          <a:p>
            <a:pPr marL="0" indent="0">
              <a:buNone/>
            </a:pPr>
            <a:r>
              <a:rPr lang="en-US" dirty="0"/>
              <a:t>Pierre </a:t>
            </a:r>
            <a:r>
              <a:rPr lang="en-US" dirty="0" smtClean="0"/>
              <a:t>Louis, 1836, </a:t>
            </a:r>
            <a:r>
              <a:rPr lang="en-US" dirty="0"/>
              <a:t>h</a:t>
            </a:r>
            <a:r>
              <a:rPr lang="en-US" dirty="0" smtClean="0"/>
              <a:t>ad </a:t>
            </a:r>
            <a:r>
              <a:rPr lang="en-US" dirty="0"/>
              <a:t>to treat people with pneumonia </a:t>
            </a:r>
          </a:p>
          <a:p>
            <a:r>
              <a:rPr lang="en-US" dirty="0"/>
              <a:t>o</a:t>
            </a:r>
            <a:r>
              <a:rPr lang="en-US" dirty="0" smtClean="0"/>
              <a:t>ne </a:t>
            </a:r>
            <a:r>
              <a:rPr lang="en-US" dirty="0"/>
              <a:t>of the first </a:t>
            </a:r>
            <a:r>
              <a:rPr lang="en-US" dirty="0" smtClean="0"/>
              <a:t>clinical trials; at random he applied</a:t>
            </a:r>
            <a:endParaRPr lang="en-US" dirty="0"/>
          </a:p>
          <a:p>
            <a:pPr lvl="1"/>
            <a:r>
              <a:rPr lang="en-US" dirty="0" smtClean="0"/>
              <a:t>early</a:t>
            </a:r>
            <a:r>
              <a:rPr lang="en-US" dirty="0"/>
              <a:t>, aggressive bloodletting, or</a:t>
            </a:r>
          </a:p>
          <a:p>
            <a:pPr lvl="1"/>
            <a:r>
              <a:rPr lang="en-US" dirty="0"/>
              <a:t>less aggressive </a:t>
            </a:r>
            <a:r>
              <a:rPr lang="en-US" dirty="0" smtClean="0"/>
              <a:t>measures</a:t>
            </a:r>
          </a:p>
          <a:p>
            <a:r>
              <a:rPr lang="en-US" dirty="0"/>
              <a:t>a</a:t>
            </a:r>
            <a:r>
              <a:rPr lang="en-US" dirty="0" smtClean="0"/>
              <a:t>t </a:t>
            </a:r>
            <a:r>
              <a:rPr lang="en-US" dirty="0"/>
              <a:t>the end </a:t>
            </a:r>
            <a:r>
              <a:rPr lang="en-US" dirty="0" smtClean="0"/>
              <a:t>he counted </a:t>
            </a:r>
            <a:r>
              <a:rPr lang="en-US" dirty="0"/>
              <a:t>the </a:t>
            </a:r>
            <a:r>
              <a:rPr lang="en-US" dirty="0" smtClean="0"/>
              <a:t>bodies </a:t>
            </a:r>
          </a:p>
          <a:p>
            <a:pPr lvl="1"/>
            <a:r>
              <a:rPr lang="en-US" dirty="0" smtClean="0"/>
              <a:t>they </a:t>
            </a:r>
            <a:r>
              <a:rPr lang="en-US" dirty="0"/>
              <a:t>were stacked higher over by the bloodletting </a:t>
            </a:r>
            <a:r>
              <a:rPr lang="en-US" dirty="0" smtClean="0"/>
              <a:t>sink</a:t>
            </a:r>
          </a:p>
          <a:p>
            <a:pPr lvl="1"/>
            <a:r>
              <a:rPr lang="en-US" dirty="0" smtClean="0"/>
              <a:t>so bloodletting was not the best treatment,</a:t>
            </a:r>
          </a:p>
          <a:p>
            <a:pPr lvl="1"/>
            <a:r>
              <a:rPr lang="en-US" dirty="0" smtClean="0"/>
              <a:t>but there was still no answer to the “why not” question</a:t>
            </a:r>
          </a:p>
          <a:p>
            <a:r>
              <a:rPr lang="en-US" dirty="0" smtClean="0"/>
              <a:t>on the Web doing controlled experiments to find out what works best is </a:t>
            </a:r>
            <a:r>
              <a:rPr lang="en-US" i="1" dirty="0" smtClean="0"/>
              <a:t>cheap</a:t>
            </a:r>
            <a:r>
              <a:rPr lang="mr-IN" dirty="0" smtClean="0"/>
              <a:t>…</a:t>
            </a:r>
            <a:r>
              <a:rPr lang="en-US" dirty="0" smtClean="0"/>
              <a:t> but that does not yet help us with the “why” or “why not” question</a:t>
            </a:r>
            <a:endParaRPr lang="en-US" dirty="0"/>
          </a:p>
          <a:p>
            <a:pPr lvl="2"/>
            <a:endParaRPr lang="en-US" dirty="0"/>
          </a:p>
        </p:txBody>
      </p:sp>
    </p:spTree>
    <p:extLst>
      <p:ext uri="{BB962C8B-B14F-4D97-AF65-F5344CB8AC3E}">
        <p14:creationId xmlns:p14="http://schemas.microsoft.com/office/powerpoint/2010/main" val="2106158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dissolv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do UMAP data-driven adaptation?</a:t>
            </a:r>
            <a:endParaRPr lang="en-US" dirty="0"/>
          </a:p>
        </p:txBody>
      </p:sp>
      <p:sp>
        <p:nvSpPr>
          <p:cNvPr id="3" name="Content Placeholder 2"/>
          <p:cNvSpPr>
            <a:spLocks noGrp="1"/>
          </p:cNvSpPr>
          <p:nvPr>
            <p:ph idx="1"/>
          </p:nvPr>
        </p:nvSpPr>
        <p:spPr>
          <a:xfrm>
            <a:off x="611187" y="1196975"/>
            <a:ext cx="8263871" cy="4541838"/>
          </a:xfrm>
        </p:spPr>
        <p:txBody>
          <a:bodyPr/>
          <a:lstStyle/>
          <a:p>
            <a:pPr marL="457200" indent="-457200">
              <a:buFont typeface="+mj-lt"/>
              <a:buAutoNum type="arabicPeriod"/>
            </a:pPr>
            <a:r>
              <a:rPr lang="en-US" dirty="0" smtClean="0"/>
              <a:t>it needs to be </a:t>
            </a:r>
            <a:r>
              <a:rPr lang="en-US" i="1" dirty="0" smtClean="0"/>
              <a:t>valid</a:t>
            </a:r>
            <a:r>
              <a:rPr lang="en-US" dirty="0" smtClean="0"/>
              <a:t>: shown experimentally to</a:t>
            </a:r>
            <a:br>
              <a:rPr lang="en-US" dirty="0" smtClean="0"/>
            </a:br>
            <a:r>
              <a:rPr lang="en-US" dirty="0" smtClean="0"/>
              <a:t>provide “good” (the best) adaptation</a:t>
            </a:r>
          </a:p>
          <a:p>
            <a:pPr marL="723900" lvl="1" indent="-457200"/>
            <a:r>
              <a:rPr lang="en-US" dirty="0" smtClean="0"/>
              <a:t>users must be happy (somewhat subjective)</a:t>
            </a:r>
          </a:p>
          <a:p>
            <a:pPr marL="723900" lvl="1" indent="-457200"/>
            <a:r>
              <a:rPr lang="en-US" dirty="0" smtClean="0"/>
              <a:t>effects must be good according to some objective measures</a:t>
            </a:r>
          </a:p>
          <a:p>
            <a:pPr marL="457200" indent="-457200">
              <a:buFont typeface="+mj-lt"/>
              <a:buAutoNum type="arabicPeriod"/>
            </a:pPr>
            <a:r>
              <a:rPr lang="en-US" dirty="0" smtClean="0"/>
              <a:t>we need to understand </a:t>
            </a:r>
            <a:r>
              <a:rPr lang="en-US" i="1" dirty="0" smtClean="0"/>
              <a:t>why</a:t>
            </a:r>
            <a:r>
              <a:rPr lang="en-US" dirty="0" smtClean="0"/>
              <a:t> certain adaptation is generated and applied</a:t>
            </a:r>
          </a:p>
          <a:p>
            <a:pPr marL="723900" lvl="1" indent="-457200"/>
            <a:r>
              <a:rPr lang="en-US" dirty="0" smtClean="0"/>
              <a:t>this we may call “</a:t>
            </a:r>
            <a:r>
              <a:rPr lang="en-US" dirty="0" err="1" smtClean="0"/>
              <a:t>scrutable</a:t>
            </a:r>
            <a:r>
              <a:rPr lang="en-US" dirty="0" smtClean="0"/>
              <a:t>” adaptation</a:t>
            </a:r>
          </a:p>
          <a:p>
            <a:pPr marL="457200" indent="-457200">
              <a:buFont typeface="+mj-lt"/>
              <a:buAutoNum type="arabicPeriod"/>
            </a:pPr>
            <a:r>
              <a:rPr lang="en-US" dirty="0" smtClean="0"/>
              <a:t>then we may start understanding </a:t>
            </a:r>
            <a:r>
              <a:rPr lang="en-US" i="1" dirty="0" smtClean="0"/>
              <a:t>why</a:t>
            </a:r>
            <a:r>
              <a:rPr lang="en-US" dirty="0" smtClean="0"/>
              <a:t> the adaption</a:t>
            </a:r>
            <a:br>
              <a:rPr lang="en-US" dirty="0" smtClean="0"/>
            </a:br>
            <a:r>
              <a:rPr lang="en-US" dirty="0" smtClean="0"/>
              <a:t>is </a:t>
            </a:r>
            <a:r>
              <a:rPr lang="en-US" i="1" dirty="0" smtClean="0"/>
              <a:t>good</a:t>
            </a:r>
          </a:p>
          <a:p>
            <a:pPr marL="723900" lvl="1" indent="-457200"/>
            <a:r>
              <a:rPr lang="en-US" dirty="0" smtClean="0"/>
              <a:t>we may start to understand how to </a:t>
            </a:r>
            <a:r>
              <a:rPr lang="en-US" i="1" dirty="0" smtClean="0"/>
              <a:t>improve adaptation</a:t>
            </a:r>
          </a:p>
          <a:p>
            <a:pPr marL="723900" lvl="1" indent="-457200"/>
            <a:r>
              <a:rPr lang="en-US" dirty="0" smtClean="0"/>
              <a:t>we may find more </a:t>
            </a:r>
            <a:r>
              <a:rPr lang="en-US" i="1" dirty="0" smtClean="0"/>
              <a:t>application-independent</a:t>
            </a:r>
            <a:r>
              <a:rPr lang="en-US" dirty="0" smtClean="0"/>
              <a:t> methods</a:t>
            </a:r>
            <a:endParaRPr lang="en-US" dirty="0"/>
          </a:p>
        </p:txBody>
      </p:sp>
    </p:spTree>
    <p:extLst>
      <p:ext uri="{BB962C8B-B14F-4D97-AF65-F5344CB8AC3E}">
        <p14:creationId xmlns:p14="http://schemas.microsoft.com/office/powerpoint/2010/main" val="161312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39950" y="1707684"/>
            <a:ext cx="7993062" cy="2794000"/>
          </a:xfrm>
        </p:spPr>
        <p:txBody>
          <a:bodyPr/>
          <a:lstStyle/>
          <a:p>
            <a:pPr marL="0" indent="0" algn="ctr">
              <a:buNone/>
            </a:pPr>
            <a:r>
              <a:rPr lang="en-US" sz="4000" dirty="0" smtClean="0"/>
              <a:t>flash commercial break</a:t>
            </a:r>
            <a:endParaRPr lang="en-US" sz="4000" dirty="0"/>
          </a:p>
        </p:txBody>
      </p:sp>
      <p:sp>
        <p:nvSpPr>
          <p:cNvPr id="2" name="Title 1"/>
          <p:cNvSpPr>
            <a:spLocks noGrp="1"/>
          </p:cNvSpPr>
          <p:nvPr>
            <p:ph type="title" idx="4294967295"/>
          </p:nvPr>
        </p:nvSpPr>
        <p:spPr>
          <a:xfrm>
            <a:off x="1119188" y="0"/>
            <a:ext cx="8024812" cy="895350"/>
          </a:xfrm>
        </p:spPr>
        <p:txBody>
          <a:bodyPr/>
          <a:lstStyle/>
          <a:p>
            <a:r>
              <a:rPr lang="en-US" dirty="0" smtClean="0"/>
              <a:t>Commercial break</a:t>
            </a:r>
            <a:endParaRPr lang="en-US" dirty="0"/>
          </a:p>
        </p:txBody>
      </p:sp>
    </p:spTree>
    <p:extLst>
      <p:ext uri="{BB962C8B-B14F-4D97-AF65-F5344CB8AC3E}">
        <p14:creationId xmlns:p14="http://schemas.microsoft.com/office/powerpoint/2010/main" val="1237299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67862" y="447675"/>
            <a:ext cx="5080000" cy="4229100"/>
          </a:xfrm>
          <a:prstGeom prst="rect">
            <a:avLst/>
          </a:prstGeom>
        </p:spPr>
      </p:pic>
      <p:sp>
        <p:nvSpPr>
          <p:cNvPr id="3" name="Content Placeholder 2"/>
          <p:cNvSpPr>
            <a:spLocks noGrp="1"/>
          </p:cNvSpPr>
          <p:nvPr>
            <p:ph idx="4294967295"/>
          </p:nvPr>
        </p:nvSpPr>
        <p:spPr>
          <a:xfrm>
            <a:off x="5247862" y="1084831"/>
            <a:ext cx="3385150" cy="3460666"/>
          </a:xfrm>
        </p:spPr>
        <p:txBody>
          <a:bodyPr/>
          <a:lstStyle/>
          <a:p>
            <a:pPr marL="0" indent="0" algn="ctr">
              <a:buNone/>
            </a:pPr>
            <a:r>
              <a:rPr lang="en-US" sz="3200" dirty="0" smtClean="0"/>
              <a:t>understand why?</a:t>
            </a:r>
            <a:endParaRPr lang="en-US" sz="4000" dirty="0"/>
          </a:p>
          <a:p>
            <a:pPr marL="0" indent="0" algn="ctr">
              <a:buNone/>
            </a:pPr>
            <a:r>
              <a:rPr lang="en-US" sz="4000" dirty="0" smtClean="0">
                <a:solidFill>
                  <a:srgbClr val="FF0000"/>
                </a:solidFill>
              </a:rPr>
              <a:t>submit to UMAP</a:t>
            </a:r>
          </a:p>
          <a:p>
            <a:pPr marL="0" indent="0" algn="ctr">
              <a:buNone/>
            </a:pPr>
            <a:endParaRPr lang="en-US" sz="4000" dirty="0">
              <a:solidFill>
                <a:srgbClr val="FF0000"/>
              </a:solidFill>
            </a:endParaRPr>
          </a:p>
          <a:p>
            <a:pPr marL="0" indent="0" algn="ctr">
              <a:buNone/>
            </a:pPr>
            <a:r>
              <a:rPr lang="en-US" sz="3200" dirty="0" smtClean="0"/>
              <a:t>no idea?</a:t>
            </a:r>
          </a:p>
        </p:txBody>
      </p:sp>
      <p:sp>
        <p:nvSpPr>
          <p:cNvPr id="2" name="Title 1"/>
          <p:cNvSpPr>
            <a:spLocks noGrp="1"/>
          </p:cNvSpPr>
          <p:nvPr>
            <p:ph type="title" idx="4294967295"/>
          </p:nvPr>
        </p:nvSpPr>
        <p:spPr>
          <a:xfrm>
            <a:off x="1119188" y="0"/>
            <a:ext cx="8024812" cy="895350"/>
          </a:xfrm>
        </p:spPr>
        <p:txBody>
          <a:bodyPr/>
          <a:lstStyle/>
          <a:p>
            <a:r>
              <a:rPr lang="en-US" dirty="0" smtClean="0"/>
              <a:t>Commercial break</a:t>
            </a:r>
            <a:endParaRPr lang="en-US" dirty="0"/>
          </a:p>
        </p:txBody>
      </p:sp>
      <p:sp>
        <p:nvSpPr>
          <p:cNvPr id="5" name="Content Placeholder 2"/>
          <p:cNvSpPr txBox="1">
            <a:spLocks/>
          </p:cNvSpPr>
          <p:nvPr/>
        </p:nvSpPr>
        <p:spPr bwMode="auto">
          <a:xfrm>
            <a:off x="331304" y="4916551"/>
            <a:ext cx="8557202" cy="142461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68288" indent="-268288" algn="l" rtl="0" eaLnBrk="1" fontAlgn="base" hangingPunct="1">
              <a:spcBef>
                <a:spcPct val="20000"/>
              </a:spcBef>
              <a:spcAft>
                <a:spcPct val="0"/>
              </a:spcAft>
              <a:buClr>
                <a:schemeClr val="accent1"/>
              </a:buClr>
              <a:buChar char="•"/>
              <a:defRPr sz="2400" b="1">
                <a:solidFill>
                  <a:schemeClr val="tx1"/>
                </a:solidFill>
                <a:latin typeface="+mn-lt"/>
                <a:ea typeface="+mn-ea"/>
                <a:cs typeface="+mn-cs"/>
              </a:defRPr>
            </a:lvl1pPr>
            <a:lvl2pPr marL="534988" indent="-265113" algn="l" rtl="0" eaLnBrk="1" fontAlgn="base" hangingPunct="1">
              <a:spcBef>
                <a:spcPct val="20000"/>
              </a:spcBef>
              <a:spcAft>
                <a:spcPct val="0"/>
              </a:spcAft>
              <a:buClr>
                <a:schemeClr val="tx1"/>
              </a:buClr>
              <a:buChar char="•"/>
              <a:defRPr sz="2200" b="1">
                <a:solidFill>
                  <a:schemeClr val="tx1"/>
                </a:solidFill>
                <a:latin typeface="+mn-lt"/>
                <a:ea typeface="ＭＳ Ｐゴシック" charset="-128"/>
              </a:defRPr>
            </a:lvl2pPr>
            <a:lvl3pPr marL="814388"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3pPr>
            <a:lvl4pPr marL="1069975" indent="-254000"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4pPr>
            <a:lvl5pPr marL="13493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5pPr>
            <a:lvl6pPr marL="18065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6pPr>
            <a:lvl7pPr marL="22637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7pPr>
            <a:lvl8pPr marL="27209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8pPr>
            <a:lvl9pPr marL="31781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9pPr>
          </a:lstStyle>
          <a:p>
            <a:pPr marL="0" indent="0" algn="ctr" defTabSz="914400">
              <a:buFontTx/>
              <a:buNone/>
            </a:pPr>
            <a:r>
              <a:rPr lang="en-US" sz="4000" kern="0" dirty="0" smtClean="0">
                <a:solidFill>
                  <a:srgbClr val="FF0000"/>
                </a:solidFill>
              </a:rPr>
              <a:t>try elsewhere</a:t>
            </a:r>
            <a:br>
              <a:rPr lang="en-US" sz="4000" kern="0" dirty="0" smtClean="0">
                <a:solidFill>
                  <a:srgbClr val="FF0000"/>
                </a:solidFill>
              </a:rPr>
            </a:br>
            <a:r>
              <a:rPr lang="en-US" sz="3200" kern="0" dirty="0" smtClean="0">
                <a:solidFill>
                  <a:srgbClr val="FF0000"/>
                </a:solidFill>
              </a:rPr>
              <a:t>(</a:t>
            </a:r>
            <a:r>
              <a:rPr lang="en-US" sz="3200" kern="0" dirty="0" err="1" smtClean="0">
                <a:solidFill>
                  <a:srgbClr val="FF0000"/>
                </a:solidFill>
              </a:rPr>
              <a:t>RecSys</a:t>
            </a:r>
            <a:r>
              <a:rPr lang="en-US" sz="3200" kern="0" dirty="0" smtClean="0">
                <a:solidFill>
                  <a:srgbClr val="FF0000"/>
                </a:solidFill>
              </a:rPr>
              <a:t>, HT, SIGIR, IUI, FLAIRS</a:t>
            </a:r>
            <a:r>
              <a:rPr lang="mr-IN" sz="3200" kern="0" dirty="0" smtClean="0">
                <a:solidFill>
                  <a:srgbClr val="FF0000"/>
                </a:solidFill>
              </a:rPr>
              <a:t>…</a:t>
            </a:r>
            <a:r>
              <a:rPr lang="en-US" sz="3200" kern="0" dirty="0" smtClean="0">
                <a:solidFill>
                  <a:srgbClr val="FF0000"/>
                </a:solidFill>
              </a:rPr>
              <a:t>)</a:t>
            </a:r>
            <a:endParaRPr lang="en-US" sz="3200" kern="0" dirty="0"/>
          </a:p>
        </p:txBody>
      </p:sp>
      <p:sp>
        <p:nvSpPr>
          <p:cNvPr id="6" name="Rectangle 5"/>
          <p:cNvSpPr/>
          <p:nvPr/>
        </p:nvSpPr>
        <p:spPr>
          <a:xfrm>
            <a:off x="304800" y="4637019"/>
            <a:ext cx="3180679" cy="307777"/>
          </a:xfrm>
          <a:prstGeom prst="rect">
            <a:avLst/>
          </a:prstGeom>
        </p:spPr>
        <p:txBody>
          <a:bodyPr wrap="none">
            <a:spAutoFit/>
          </a:bodyPr>
          <a:lstStyle/>
          <a:p>
            <a:r>
              <a:rPr lang="en-US" sz="1400" dirty="0"/>
              <a:t>image found on </a:t>
            </a:r>
            <a:r>
              <a:rPr lang="en-US" sz="1400" dirty="0" err="1"/>
              <a:t>PaulsHealthBlog.com</a:t>
            </a:r>
            <a:endParaRPr lang="en-US" sz="1400" dirty="0"/>
          </a:p>
        </p:txBody>
      </p:sp>
    </p:spTree>
    <p:extLst>
      <p:ext uri="{BB962C8B-B14F-4D97-AF65-F5344CB8AC3E}">
        <p14:creationId xmlns:p14="http://schemas.microsoft.com/office/powerpoint/2010/main" val="1000449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1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dissolve">
                                      <p:cBhvr>
                                        <p:cTn id="17" dur="500"/>
                                        <p:tgtEl>
                                          <p:spTgt spid="3">
                                            <p:txEl>
                                              <p:pRg st="3" end="3"/>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dissolve">
                                      <p:cBhvr>
                                        <p:cTn id="2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39950" y="1707684"/>
            <a:ext cx="7993062" cy="2794000"/>
          </a:xfrm>
        </p:spPr>
        <p:txBody>
          <a:bodyPr/>
          <a:lstStyle/>
          <a:p>
            <a:pPr marL="0" indent="0" algn="ctr">
              <a:buNone/>
            </a:pPr>
            <a:r>
              <a:rPr lang="en-US" sz="4000" dirty="0" smtClean="0"/>
              <a:t>end commercial break</a:t>
            </a:r>
            <a:endParaRPr lang="en-US" sz="4000" dirty="0"/>
          </a:p>
        </p:txBody>
      </p:sp>
      <p:sp>
        <p:nvSpPr>
          <p:cNvPr id="2" name="Title 1"/>
          <p:cNvSpPr>
            <a:spLocks noGrp="1"/>
          </p:cNvSpPr>
          <p:nvPr>
            <p:ph type="title" idx="4294967295"/>
          </p:nvPr>
        </p:nvSpPr>
        <p:spPr>
          <a:xfrm>
            <a:off x="1119188" y="0"/>
            <a:ext cx="8024812" cy="895350"/>
          </a:xfrm>
        </p:spPr>
        <p:txBody>
          <a:bodyPr/>
          <a:lstStyle/>
          <a:p>
            <a:r>
              <a:rPr lang="en-US" dirty="0" smtClean="0"/>
              <a:t>Commercial break</a:t>
            </a:r>
            <a:endParaRPr lang="en-US" dirty="0"/>
          </a:p>
        </p:txBody>
      </p:sp>
    </p:spTree>
    <p:extLst>
      <p:ext uri="{BB962C8B-B14F-4D97-AF65-F5344CB8AC3E}">
        <p14:creationId xmlns:p14="http://schemas.microsoft.com/office/powerpoint/2010/main" val="190476992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Measuring</a:t>
            </a:r>
            <a:r>
              <a:rPr lang="en-US" dirty="0" smtClean="0"/>
              <a:t> satisfaction</a:t>
            </a:r>
            <a:r>
              <a:rPr lang="mr-IN" dirty="0" smtClean="0"/>
              <a:t>…</a:t>
            </a:r>
            <a:r>
              <a:rPr lang="en-US" dirty="0" smtClean="0"/>
              <a:t> </a:t>
            </a:r>
            <a:r>
              <a:rPr lang="en-US" i="1" dirty="0" smtClean="0"/>
              <a:t>missing data?</a:t>
            </a:r>
            <a:endParaRPr lang="en-US" dirty="0"/>
          </a:p>
        </p:txBody>
      </p:sp>
      <p:sp>
        <p:nvSpPr>
          <p:cNvPr id="3" name="Content Placeholder 2"/>
          <p:cNvSpPr>
            <a:spLocks noGrp="1"/>
          </p:cNvSpPr>
          <p:nvPr>
            <p:ph idx="1"/>
          </p:nvPr>
        </p:nvSpPr>
        <p:spPr/>
        <p:txBody>
          <a:bodyPr/>
          <a:lstStyle/>
          <a:p>
            <a:r>
              <a:rPr lang="en-US" dirty="0" smtClean="0"/>
              <a:t>satisfaction can be measured by asking</a:t>
            </a:r>
            <a:br>
              <a:rPr lang="en-US" dirty="0" smtClean="0"/>
            </a:br>
            <a:r>
              <a:rPr lang="en-US" dirty="0" smtClean="0"/>
              <a:t>(e.g. 5-point </a:t>
            </a:r>
            <a:r>
              <a:rPr lang="en-US" dirty="0" err="1" smtClean="0"/>
              <a:t>likert</a:t>
            </a:r>
            <a:r>
              <a:rPr lang="en-US" dirty="0" smtClean="0"/>
              <a:t> scale used in CHIP)</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err="1" smtClean="0"/>
              <a:t>boolean</a:t>
            </a:r>
            <a:r>
              <a:rPr lang="en-US" dirty="0" smtClean="0"/>
              <a:t>: like/dislike, or “not interested” (YouTube)</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dirty="0" smtClean="0"/>
              <a:t>problem: what is the user’s opinion on items </a:t>
            </a:r>
            <a:r>
              <a:rPr lang="en-US" i="1" dirty="0" smtClean="0"/>
              <a:t>not recommended</a:t>
            </a:r>
            <a:r>
              <a:rPr lang="en-US" dirty="0" smtClean="0"/>
              <a:t>? and </a:t>
            </a:r>
            <a:r>
              <a:rPr lang="en-US" i="1" dirty="0" smtClean="0"/>
              <a:t>does it matter </a:t>
            </a:r>
            <a:r>
              <a:rPr lang="en-US" dirty="0" smtClean="0"/>
              <a:t>to know?</a:t>
            </a:r>
            <a:br>
              <a:rPr lang="en-US" dirty="0" smtClean="0"/>
            </a:br>
            <a:endParaRPr lang="en-US" dirty="0" smtClean="0"/>
          </a:p>
        </p:txBody>
      </p:sp>
      <p:pic>
        <p:nvPicPr>
          <p:cNvPr id="4" name="Picture 3"/>
          <p:cNvPicPr>
            <a:picLocks noChangeAspect="1"/>
          </p:cNvPicPr>
          <p:nvPr/>
        </p:nvPicPr>
        <p:blipFill rotWithShape="1">
          <a:blip r:embed="rId3"/>
          <a:srcRect t="64416" b="5317"/>
          <a:stretch/>
        </p:blipFill>
        <p:spPr>
          <a:xfrm>
            <a:off x="470647" y="1976718"/>
            <a:ext cx="8165354" cy="1779065"/>
          </a:xfrm>
          <a:prstGeom prst="rect">
            <a:avLst/>
          </a:prstGeom>
        </p:spPr>
      </p:pic>
      <p:pic>
        <p:nvPicPr>
          <p:cNvPr id="5" name="Picture 4"/>
          <p:cNvPicPr>
            <a:picLocks noChangeAspect="1"/>
          </p:cNvPicPr>
          <p:nvPr/>
        </p:nvPicPr>
        <p:blipFill>
          <a:blip r:embed="rId4"/>
          <a:stretch>
            <a:fillRect/>
          </a:stretch>
        </p:blipFill>
        <p:spPr>
          <a:xfrm>
            <a:off x="3184014" y="4155003"/>
            <a:ext cx="5685231" cy="1549260"/>
          </a:xfrm>
          <a:prstGeom prst="rect">
            <a:avLst/>
          </a:prstGeom>
        </p:spPr>
      </p:pic>
      <p:pic>
        <p:nvPicPr>
          <p:cNvPr id="6" name="Picture 5"/>
          <p:cNvPicPr>
            <a:picLocks noChangeAspect="1"/>
          </p:cNvPicPr>
          <p:nvPr/>
        </p:nvPicPr>
        <p:blipFill>
          <a:blip r:embed="rId5"/>
          <a:stretch>
            <a:fillRect/>
          </a:stretch>
        </p:blipFill>
        <p:spPr>
          <a:xfrm>
            <a:off x="1019451" y="4317908"/>
            <a:ext cx="2226146" cy="1165365"/>
          </a:xfrm>
          <a:prstGeom prst="rect">
            <a:avLst/>
          </a:prstGeom>
        </p:spPr>
      </p:pic>
    </p:spTree>
    <p:extLst>
      <p:ext uri="{BB962C8B-B14F-4D97-AF65-F5344CB8AC3E}">
        <p14:creationId xmlns:p14="http://schemas.microsoft.com/office/powerpoint/2010/main" val="823708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dissolv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dissolve">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Filter Bubbles, and Wisdom of the Crowd</a:t>
            </a:r>
            <a:endParaRPr lang="en-US" dirty="0"/>
          </a:p>
        </p:txBody>
      </p:sp>
      <p:sp>
        <p:nvSpPr>
          <p:cNvPr id="3" name="Content Placeholder 2"/>
          <p:cNvSpPr>
            <a:spLocks noGrp="1"/>
          </p:cNvSpPr>
          <p:nvPr>
            <p:ph idx="1"/>
          </p:nvPr>
        </p:nvSpPr>
        <p:spPr/>
        <p:txBody>
          <a:bodyPr/>
          <a:lstStyle/>
          <a:p>
            <a:r>
              <a:rPr lang="en-US" i="1" dirty="0" smtClean="0"/>
              <a:t>“</a:t>
            </a:r>
            <a:r>
              <a:rPr lang="en-US" i="1" dirty="0"/>
              <a:t>wisdom of the crowd”</a:t>
            </a:r>
            <a:r>
              <a:rPr lang="en-US" dirty="0"/>
              <a:t> </a:t>
            </a:r>
            <a:r>
              <a:rPr lang="en-US" dirty="0" smtClean="0"/>
              <a:t>(and/or </a:t>
            </a:r>
            <a:r>
              <a:rPr lang="en-US" dirty="0"/>
              <a:t>“ensemble learning</a:t>
            </a:r>
            <a:r>
              <a:rPr lang="en-US" dirty="0" smtClean="0"/>
              <a:t>”)</a:t>
            </a:r>
            <a:endParaRPr lang="en-US" dirty="0"/>
          </a:p>
          <a:p>
            <a:pPr lvl="1"/>
            <a:r>
              <a:rPr lang="en-US" dirty="0"/>
              <a:t>requires that each “agent” is </a:t>
            </a:r>
            <a:r>
              <a:rPr lang="en-US" i="1" dirty="0" smtClean="0"/>
              <a:t>independent (and right more than 50% of the time)</a:t>
            </a:r>
            <a:endParaRPr lang="en-US" i="1" dirty="0"/>
          </a:p>
          <a:p>
            <a:pPr lvl="1"/>
            <a:r>
              <a:rPr lang="en-US" dirty="0"/>
              <a:t>this goes wrong in politics/elections:</a:t>
            </a:r>
            <a:br>
              <a:rPr lang="en-US" dirty="0"/>
            </a:br>
            <a:r>
              <a:rPr lang="en-US" dirty="0"/>
              <a:t>campaigning makes voters </a:t>
            </a:r>
            <a:r>
              <a:rPr lang="en-US" i="1" dirty="0"/>
              <a:t>not</a:t>
            </a:r>
            <a:r>
              <a:rPr lang="en-US" dirty="0"/>
              <a:t> </a:t>
            </a:r>
            <a:r>
              <a:rPr lang="en-US" i="1" dirty="0"/>
              <a:t>independent</a:t>
            </a:r>
            <a:endParaRPr lang="en-US" dirty="0"/>
          </a:p>
          <a:p>
            <a:r>
              <a:rPr lang="en-US" dirty="0" smtClean="0"/>
              <a:t>continuous adjustment of adaptation:</a:t>
            </a:r>
          </a:p>
          <a:p>
            <a:pPr lvl="1"/>
            <a:r>
              <a:rPr lang="en-US" dirty="0" smtClean="0"/>
              <a:t>combined user behavior is used to generate a recommendation: </a:t>
            </a:r>
            <a:r>
              <a:rPr lang="en-US" i="1" dirty="0" smtClean="0"/>
              <a:t>that is often a good recommendation</a:t>
            </a:r>
            <a:endParaRPr lang="en-US" dirty="0" smtClean="0"/>
          </a:p>
          <a:p>
            <a:pPr lvl="1"/>
            <a:r>
              <a:rPr lang="en-US" dirty="0" smtClean="0"/>
              <a:t>user behavior of users who are </a:t>
            </a:r>
            <a:r>
              <a:rPr lang="en-US" i="1" dirty="0" smtClean="0"/>
              <a:t>given that recommendation</a:t>
            </a:r>
            <a:r>
              <a:rPr lang="en-US" dirty="0" smtClean="0"/>
              <a:t> is then mixed in to refine the adaptation: </a:t>
            </a:r>
            <a:r>
              <a:rPr lang="en-US" i="1" dirty="0" smtClean="0"/>
              <a:t>this creates a filter bubble</a:t>
            </a:r>
          </a:p>
          <a:p>
            <a:pPr lvl="1"/>
            <a:r>
              <a:rPr lang="en-US" dirty="0" smtClean="0"/>
              <a:t>refinement </a:t>
            </a:r>
            <a:r>
              <a:rPr lang="en-US" dirty="0"/>
              <a:t>of filtering taking the </a:t>
            </a:r>
            <a:r>
              <a:rPr lang="en-US" i="1" dirty="0"/>
              <a:t>bias</a:t>
            </a:r>
            <a:r>
              <a:rPr lang="en-US" dirty="0"/>
              <a:t> caused by previous filtering into account is still mostly an</a:t>
            </a:r>
            <a:br>
              <a:rPr lang="en-US" dirty="0"/>
            </a:br>
            <a:r>
              <a:rPr lang="en-US" i="1" dirty="0"/>
              <a:t>unsolved problem </a:t>
            </a:r>
            <a:r>
              <a:rPr lang="en-US" i="1" dirty="0" smtClean="0"/>
              <a:t>area</a:t>
            </a:r>
            <a:endParaRPr lang="en-US" i="1" dirty="0"/>
          </a:p>
        </p:txBody>
      </p:sp>
    </p:spTree>
    <p:extLst>
      <p:ext uri="{BB962C8B-B14F-4D97-AF65-F5344CB8AC3E}">
        <p14:creationId xmlns:p14="http://schemas.microsoft.com/office/powerpoint/2010/main" val="2080176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Measuring</a:t>
            </a:r>
            <a:r>
              <a:rPr lang="en-US" dirty="0"/>
              <a:t> </a:t>
            </a:r>
            <a:r>
              <a:rPr lang="en-US" dirty="0" smtClean="0"/>
              <a:t>whether users </a:t>
            </a:r>
            <a:r>
              <a:rPr lang="en-US" i="1" dirty="0" smtClean="0"/>
              <a:t>follow advice</a:t>
            </a:r>
            <a:endParaRPr lang="en-US" dirty="0"/>
          </a:p>
        </p:txBody>
      </p:sp>
      <p:sp>
        <p:nvSpPr>
          <p:cNvPr id="3" name="Content Placeholder 2"/>
          <p:cNvSpPr>
            <a:spLocks noGrp="1"/>
          </p:cNvSpPr>
          <p:nvPr>
            <p:ph idx="1"/>
          </p:nvPr>
        </p:nvSpPr>
        <p:spPr/>
        <p:txBody>
          <a:bodyPr/>
          <a:lstStyle/>
          <a:p>
            <a:r>
              <a:rPr lang="en-US" dirty="0" smtClean="0"/>
              <a:t>looks like users follow advice quite well?</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244" y="1630830"/>
            <a:ext cx="7632700" cy="4686300"/>
          </a:xfrm>
          <a:prstGeom prst="rect">
            <a:avLst/>
          </a:prstGeom>
        </p:spPr>
      </p:pic>
      <p:sp>
        <p:nvSpPr>
          <p:cNvPr id="10" name="TextBox 9"/>
          <p:cNvSpPr txBox="1"/>
          <p:nvPr/>
        </p:nvSpPr>
        <p:spPr>
          <a:xfrm>
            <a:off x="449823" y="6328761"/>
            <a:ext cx="2436373" cy="338554"/>
          </a:xfrm>
          <a:prstGeom prst="rect">
            <a:avLst/>
          </a:prstGeom>
          <a:noFill/>
        </p:spPr>
        <p:txBody>
          <a:bodyPr wrap="none" rtlCol="0">
            <a:spAutoFit/>
          </a:bodyPr>
          <a:lstStyle/>
          <a:p>
            <a:r>
              <a:rPr lang="en-US" sz="1600" dirty="0" smtClean="0"/>
              <a:t>figure by </a:t>
            </a:r>
            <a:r>
              <a:rPr lang="en-US" sz="1600" dirty="0" err="1" smtClean="0"/>
              <a:t>Vinicius</a:t>
            </a:r>
            <a:r>
              <a:rPr lang="en-US" sz="1600" dirty="0" smtClean="0"/>
              <a:t> Ramos</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2286" y="141675"/>
            <a:ext cx="3341714" cy="612000"/>
          </a:xfrm>
          <a:prstGeom prst="rect">
            <a:avLst/>
          </a:prstGeom>
        </p:spPr>
      </p:pic>
    </p:spTree>
    <p:extLst>
      <p:ext uri="{BB962C8B-B14F-4D97-AF65-F5344CB8AC3E}">
        <p14:creationId xmlns:p14="http://schemas.microsoft.com/office/powerpoint/2010/main" val="3130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3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3500"/>
                            </p:stCondLst>
                            <p:childTnLst>
                              <p:par>
                                <p:cTn id="10" presetID="2" presetClass="exit" presetSubtype="2" fill="hold" nodeType="afterEffect">
                                  <p:stCondLst>
                                    <p:cond delay="6000"/>
                                  </p:stCondLst>
                                  <p:childTnLst>
                                    <p:anim calcmode="lin" valueType="num">
                                      <p:cBhvr additive="base">
                                        <p:cTn id="11" dur="500"/>
                                        <p:tgtEl>
                                          <p:spTgt spid="4"/>
                                        </p:tgtEl>
                                        <p:attrNameLst>
                                          <p:attrName>ppt_x</p:attrName>
                                        </p:attrNameLst>
                                      </p:cBhvr>
                                      <p:tavLst>
                                        <p:tav tm="0">
                                          <p:val>
                                            <p:strVal val="ppt_x"/>
                                          </p:val>
                                        </p:tav>
                                        <p:tav tm="100000">
                                          <p:val>
                                            <p:strVal val="1+ppt_w/2"/>
                                          </p:val>
                                        </p:tav>
                                      </p:tavLst>
                                    </p:anim>
                                    <p:anim calcmode="lin" valueType="num">
                                      <p:cBhvr additive="base">
                                        <p:cTn id="12" dur="500"/>
                                        <p:tgtEl>
                                          <p:spTgt spid="4"/>
                                        </p:tgtEl>
                                        <p:attrNameLst>
                                          <p:attrName>ppt_y</p:attrName>
                                        </p:attrNameLst>
                                      </p:cBhvr>
                                      <p:tavLst>
                                        <p:tav tm="0">
                                          <p:val>
                                            <p:strVal val="ppt_y"/>
                                          </p:val>
                                        </p:tav>
                                        <p:tav tm="100000">
                                          <p:val>
                                            <p:strVal val="ppt_y"/>
                                          </p:val>
                                        </p:tav>
                                      </p:tavLst>
                                    </p:anim>
                                    <p:set>
                                      <p:cBhvr>
                                        <p:cTn id="13"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Warning: this </a:t>
            </a:r>
            <a:r>
              <a:rPr lang="en-US" dirty="0" smtClean="0"/>
              <a:t>talk touches </a:t>
            </a:r>
            <a:r>
              <a:rPr lang="en-US" dirty="0"/>
              <a:t>on religion</a:t>
            </a:r>
          </a:p>
        </p:txBody>
      </p:sp>
      <p:pic>
        <p:nvPicPr>
          <p:cNvPr id="6" name="Picture 5"/>
          <p:cNvPicPr>
            <a:picLocks noChangeAspect="1"/>
          </p:cNvPicPr>
          <p:nvPr/>
        </p:nvPicPr>
        <p:blipFill rotWithShape="1">
          <a:blip r:embed="rId3"/>
          <a:srcRect l="9500" t="14915" r="10988" b="11118"/>
          <a:stretch/>
        </p:blipFill>
        <p:spPr>
          <a:xfrm>
            <a:off x="539552" y="1144416"/>
            <a:ext cx="6218338" cy="4104456"/>
          </a:xfrm>
          <a:prstGeom prst="rect">
            <a:avLst/>
          </a:prstGeom>
        </p:spPr>
      </p:pic>
      <p:sp>
        <p:nvSpPr>
          <p:cNvPr id="7" name="TextBox 6"/>
          <p:cNvSpPr txBox="1"/>
          <p:nvPr/>
        </p:nvSpPr>
        <p:spPr>
          <a:xfrm>
            <a:off x="393778" y="5079595"/>
            <a:ext cx="2112077" cy="338554"/>
          </a:xfrm>
          <a:prstGeom prst="rect">
            <a:avLst/>
          </a:prstGeom>
          <a:noFill/>
        </p:spPr>
        <p:txBody>
          <a:bodyPr wrap="none" rtlCol="0">
            <a:spAutoFit/>
          </a:bodyPr>
          <a:lstStyle/>
          <a:p>
            <a:r>
              <a:rPr lang="en-US" sz="1600" dirty="0" smtClean="0"/>
              <a:t>source: </a:t>
            </a:r>
            <a:r>
              <a:rPr lang="en-US" sz="1600" dirty="0" err="1" smtClean="0"/>
              <a:t>wikipedia.org</a:t>
            </a:r>
            <a:endParaRPr lang="en-US" sz="1600" dirty="0"/>
          </a:p>
        </p:txBody>
      </p:sp>
      <p:sp>
        <p:nvSpPr>
          <p:cNvPr id="8" name="TextBox 7"/>
          <p:cNvSpPr txBox="1"/>
          <p:nvPr/>
        </p:nvSpPr>
        <p:spPr>
          <a:xfrm>
            <a:off x="6516216" y="1288432"/>
            <a:ext cx="2100305" cy="523220"/>
          </a:xfrm>
          <a:prstGeom prst="rect">
            <a:avLst/>
          </a:prstGeom>
          <a:noFill/>
        </p:spPr>
        <p:txBody>
          <a:bodyPr wrap="none" rtlCol="0">
            <a:spAutoFit/>
          </a:bodyPr>
          <a:lstStyle/>
          <a:p>
            <a:r>
              <a:rPr lang="en-US" sz="2800" b="1" dirty="0" smtClean="0"/>
              <a:t>data driven</a:t>
            </a:r>
            <a:endParaRPr lang="en-US" sz="2800" b="1" dirty="0"/>
          </a:p>
        </p:txBody>
      </p:sp>
      <p:sp>
        <p:nvSpPr>
          <p:cNvPr id="9" name="TextBox 8"/>
          <p:cNvSpPr txBox="1"/>
          <p:nvPr/>
        </p:nvSpPr>
        <p:spPr>
          <a:xfrm>
            <a:off x="6660232" y="4312768"/>
            <a:ext cx="2439740" cy="523220"/>
          </a:xfrm>
          <a:prstGeom prst="rect">
            <a:avLst/>
          </a:prstGeom>
          <a:noFill/>
        </p:spPr>
        <p:txBody>
          <a:bodyPr wrap="none" rtlCol="0">
            <a:spAutoFit/>
          </a:bodyPr>
          <a:lstStyle/>
          <a:p>
            <a:r>
              <a:rPr lang="en-US" sz="2800" b="1" dirty="0" smtClean="0"/>
              <a:t>expert driven</a:t>
            </a:r>
            <a:endParaRPr lang="en-US" sz="2800" b="1" dirty="0"/>
          </a:p>
        </p:txBody>
      </p:sp>
      <p:cxnSp>
        <p:nvCxnSpPr>
          <p:cNvPr id="10" name="Straight Arrow Connector 9"/>
          <p:cNvCxnSpPr>
            <a:stCxn id="9" idx="2"/>
          </p:cNvCxnSpPr>
          <p:nvPr/>
        </p:nvCxnSpPr>
        <p:spPr>
          <a:xfrm flipH="1">
            <a:off x="6444208" y="1811652"/>
            <a:ext cx="1122161" cy="340876"/>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flipH="1" flipV="1">
            <a:off x="6516216" y="4096744"/>
            <a:ext cx="1338186" cy="216024"/>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Content Placeholder 2"/>
          <p:cNvSpPr>
            <a:spLocks noGrp="1"/>
          </p:cNvSpPr>
          <p:nvPr>
            <p:ph idx="1"/>
          </p:nvPr>
        </p:nvSpPr>
        <p:spPr>
          <a:xfrm>
            <a:off x="611188" y="5517905"/>
            <a:ext cx="7994650" cy="776878"/>
          </a:xfrm>
        </p:spPr>
        <p:txBody>
          <a:bodyPr/>
          <a:lstStyle/>
          <a:p>
            <a:pPr>
              <a:spcAft>
                <a:spcPts val="700"/>
              </a:spcAft>
            </a:pPr>
            <a:r>
              <a:rPr lang="en-US" dirty="0" smtClean="0"/>
              <a:t>paradox: a </a:t>
            </a:r>
            <a:r>
              <a:rPr lang="en-US" i="1" dirty="0" smtClean="0"/>
              <a:t>data-driven</a:t>
            </a:r>
            <a:r>
              <a:rPr lang="en-US" dirty="0" smtClean="0"/>
              <a:t> analysis of this chart suggests that the</a:t>
            </a:r>
            <a:r>
              <a:rPr lang="en-US" i="1" dirty="0"/>
              <a:t> </a:t>
            </a:r>
            <a:r>
              <a:rPr lang="en-US" i="1" dirty="0" smtClean="0"/>
              <a:t>expert-drive </a:t>
            </a:r>
            <a:r>
              <a:rPr lang="en-US" dirty="0" smtClean="0"/>
              <a:t>approach is right</a:t>
            </a:r>
          </a:p>
        </p:txBody>
      </p:sp>
    </p:spTree>
    <p:extLst>
      <p:ext uri="{BB962C8B-B14F-4D97-AF65-F5344CB8AC3E}">
        <p14:creationId xmlns:p14="http://schemas.microsoft.com/office/powerpoint/2010/main" val="5338453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07647" y="1869325"/>
            <a:ext cx="7400143" cy="4541838"/>
          </a:xfrm>
        </p:spPr>
      </p:pic>
      <p:sp>
        <p:nvSpPr>
          <p:cNvPr id="2" name="Title 1"/>
          <p:cNvSpPr>
            <a:spLocks noGrp="1"/>
          </p:cNvSpPr>
          <p:nvPr>
            <p:ph type="title"/>
          </p:nvPr>
        </p:nvSpPr>
        <p:spPr/>
        <p:txBody>
          <a:bodyPr/>
          <a:lstStyle/>
          <a:p>
            <a:r>
              <a:rPr lang="en-US" i="1" dirty="0"/>
              <a:t>Measuring</a:t>
            </a:r>
            <a:r>
              <a:rPr lang="en-US" dirty="0"/>
              <a:t> whether users </a:t>
            </a:r>
            <a:r>
              <a:rPr lang="en-US" i="1" dirty="0"/>
              <a:t>follow </a:t>
            </a:r>
            <a:r>
              <a:rPr lang="en-US" i="1" dirty="0" smtClean="0"/>
              <a:t>advice</a:t>
            </a:r>
            <a:endParaRPr lang="en-US" dirty="0"/>
          </a:p>
        </p:txBody>
      </p:sp>
      <p:sp>
        <p:nvSpPr>
          <p:cNvPr id="5" name="Content Placeholder 2"/>
          <p:cNvSpPr txBox="1">
            <a:spLocks/>
          </p:cNvSpPr>
          <p:nvPr/>
        </p:nvSpPr>
        <p:spPr bwMode="auto">
          <a:xfrm>
            <a:off x="611188" y="1196975"/>
            <a:ext cx="8277318" cy="4541838"/>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68288" indent="-268288" algn="l" rtl="0" eaLnBrk="1" fontAlgn="base" hangingPunct="1">
              <a:spcBef>
                <a:spcPct val="20000"/>
              </a:spcBef>
              <a:spcAft>
                <a:spcPct val="0"/>
              </a:spcAft>
              <a:buClr>
                <a:schemeClr val="accent1"/>
              </a:buClr>
              <a:buChar char="•"/>
              <a:defRPr sz="2400" b="1">
                <a:solidFill>
                  <a:schemeClr val="tx1"/>
                </a:solidFill>
                <a:latin typeface="+mn-lt"/>
                <a:ea typeface="+mn-ea"/>
                <a:cs typeface="+mn-cs"/>
              </a:defRPr>
            </a:lvl1pPr>
            <a:lvl2pPr marL="534988" indent="-265113" algn="l" rtl="0" eaLnBrk="1" fontAlgn="base" hangingPunct="1">
              <a:spcBef>
                <a:spcPct val="20000"/>
              </a:spcBef>
              <a:spcAft>
                <a:spcPct val="0"/>
              </a:spcAft>
              <a:buClr>
                <a:schemeClr val="tx1"/>
              </a:buClr>
              <a:buChar char="•"/>
              <a:defRPr sz="2200" b="1">
                <a:solidFill>
                  <a:schemeClr val="tx1"/>
                </a:solidFill>
                <a:latin typeface="+mn-lt"/>
                <a:ea typeface="ＭＳ Ｐゴシック" charset="-128"/>
              </a:defRPr>
            </a:lvl2pPr>
            <a:lvl3pPr marL="814388"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3pPr>
            <a:lvl4pPr marL="1069975" indent="-254000"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4pPr>
            <a:lvl5pPr marL="13493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5pPr>
            <a:lvl6pPr marL="18065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6pPr>
            <a:lvl7pPr marL="22637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7pPr>
            <a:lvl8pPr marL="27209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8pPr>
            <a:lvl9pPr marL="31781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9pPr>
          </a:lstStyle>
          <a:p>
            <a:pPr defTabSz="914400"/>
            <a:r>
              <a:rPr lang="en-US" kern="0" dirty="0" smtClean="0"/>
              <a:t>some concepts have a high number of accesses through non-recommended links (total = </a:t>
            </a:r>
            <a:r>
              <a:rPr lang="en-US" kern="0" smtClean="0"/>
              <a:t>76 students)</a:t>
            </a:r>
            <a:endParaRPr lang="en-US" kern="0" dirty="0"/>
          </a:p>
        </p:txBody>
      </p:sp>
      <p:sp>
        <p:nvSpPr>
          <p:cNvPr id="6" name="TextBox 5"/>
          <p:cNvSpPr txBox="1"/>
          <p:nvPr/>
        </p:nvSpPr>
        <p:spPr>
          <a:xfrm>
            <a:off x="449823" y="6328761"/>
            <a:ext cx="2436373" cy="338554"/>
          </a:xfrm>
          <a:prstGeom prst="rect">
            <a:avLst/>
          </a:prstGeom>
          <a:noFill/>
        </p:spPr>
        <p:txBody>
          <a:bodyPr wrap="none" rtlCol="0">
            <a:spAutoFit/>
          </a:bodyPr>
          <a:lstStyle/>
          <a:p>
            <a:r>
              <a:rPr lang="en-US" sz="1600" dirty="0" smtClean="0"/>
              <a:t>figure by </a:t>
            </a:r>
            <a:r>
              <a:rPr lang="en-US" sz="1600" dirty="0" err="1" smtClean="0"/>
              <a:t>Vinicius</a:t>
            </a:r>
            <a:r>
              <a:rPr lang="en-US" sz="1600" smtClean="0"/>
              <a:t> Ramos</a:t>
            </a:r>
            <a:endParaRPr lang="en-US" sz="1600" dirty="0"/>
          </a:p>
        </p:txBody>
      </p:sp>
    </p:spTree>
    <p:extLst>
      <p:ext uri="{BB962C8B-B14F-4D97-AF65-F5344CB8AC3E}">
        <p14:creationId xmlns:p14="http://schemas.microsoft.com/office/powerpoint/2010/main" val="8993319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do users </a:t>
            </a:r>
            <a:r>
              <a:rPr lang="en-US" i="1" dirty="0" smtClean="0"/>
              <a:t>not</a:t>
            </a:r>
            <a:r>
              <a:rPr lang="en-US" dirty="0" smtClean="0"/>
              <a:t> follow advice?</a:t>
            </a:r>
            <a:endParaRPr lang="en-US" dirty="0"/>
          </a:p>
        </p:txBody>
      </p:sp>
      <p:sp>
        <p:nvSpPr>
          <p:cNvPr id="3" name="Content Placeholder 2"/>
          <p:cNvSpPr>
            <a:spLocks noGrp="1"/>
          </p:cNvSpPr>
          <p:nvPr>
            <p:ph idx="1"/>
          </p:nvPr>
        </p:nvSpPr>
        <p:spPr/>
        <p:txBody>
          <a:bodyPr/>
          <a:lstStyle/>
          <a:p>
            <a:r>
              <a:rPr lang="en-US" dirty="0" smtClean="0"/>
              <a:t>“</a:t>
            </a:r>
            <a:r>
              <a:rPr lang="en-US" dirty="0"/>
              <a:t>c</a:t>
            </a:r>
            <a:r>
              <a:rPr lang="en-US" dirty="0" smtClean="0"/>
              <a:t>uriosity killed the cat”</a:t>
            </a:r>
          </a:p>
          <a:p>
            <a:pPr lvl="1"/>
            <a:r>
              <a:rPr lang="en-US" dirty="0" smtClean="0"/>
              <a:t>non-recommended links </a:t>
            </a:r>
            <a:r>
              <a:rPr lang="en-US" i="1" dirty="0" smtClean="0"/>
              <a:t>were visible</a:t>
            </a:r>
            <a:endParaRPr lang="en-US" dirty="0" smtClean="0"/>
          </a:p>
          <a:p>
            <a:pPr lvl="1"/>
            <a:r>
              <a:rPr lang="en-US" dirty="0" smtClean="0"/>
              <a:t>when they </a:t>
            </a:r>
            <a:r>
              <a:rPr lang="en-US" i="1" dirty="0" smtClean="0"/>
              <a:t>appeared</a:t>
            </a:r>
            <a:r>
              <a:rPr lang="en-US" dirty="0" smtClean="0"/>
              <a:t> </a:t>
            </a:r>
            <a:r>
              <a:rPr lang="en-US" i="1" dirty="0" smtClean="0"/>
              <a:t>often</a:t>
            </a:r>
            <a:r>
              <a:rPr lang="en-US" dirty="0" smtClean="0"/>
              <a:t> it triggered curiosity</a:t>
            </a:r>
          </a:p>
          <a:p>
            <a:r>
              <a:rPr lang="en-US" dirty="0" smtClean="0"/>
              <a:t>another example where you cannot avoid showing non-recommended links:</a:t>
            </a:r>
          </a:p>
        </p:txBody>
      </p:sp>
      <p:pic>
        <p:nvPicPr>
          <p:cNvPr id="4" name="ifanzy3.tiff"/>
          <p:cNvPicPr>
            <a:picLocks noChangeAspect="1"/>
          </p:cNvPicPr>
          <p:nvPr/>
        </p:nvPicPr>
        <p:blipFill rotWithShape="1">
          <a:blip r:embed="rId3">
            <a:extLst/>
          </a:blip>
          <a:srcRect b="43264"/>
          <a:stretch/>
        </p:blipFill>
        <p:spPr>
          <a:xfrm>
            <a:off x="267494" y="3254936"/>
            <a:ext cx="8712200" cy="3078629"/>
          </a:xfrm>
          <a:prstGeom prst="rect">
            <a:avLst/>
          </a:prstGeom>
          <a:ln w="12700"/>
        </p:spPr>
      </p:pic>
      <p:sp>
        <p:nvSpPr>
          <p:cNvPr id="5" name="TextBox 4"/>
          <p:cNvSpPr txBox="1"/>
          <p:nvPr/>
        </p:nvSpPr>
        <p:spPr>
          <a:xfrm>
            <a:off x="267494" y="6333565"/>
            <a:ext cx="5022465" cy="338554"/>
          </a:xfrm>
          <a:prstGeom prst="rect">
            <a:avLst/>
          </a:prstGeom>
          <a:noFill/>
        </p:spPr>
        <p:txBody>
          <a:bodyPr wrap="none" rtlCol="0">
            <a:spAutoFit/>
          </a:bodyPr>
          <a:lstStyle/>
          <a:p>
            <a:r>
              <a:rPr lang="en-US" sz="1600" dirty="0" err="1" smtClean="0"/>
              <a:t>screendump</a:t>
            </a:r>
            <a:r>
              <a:rPr lang="en-US" sz="1600" dirty="0" smtClean="0"/>
              <a:t> from </a:t>
            </a:r>
            <a:r>
              <a:rPr lang="en-US" sz="1600" dirty="0" err="1" smtClean="0"/>
              <a:t>iFanzy</a:t>
            </a:r>
            <a:r>
              <a:rPr lang="en-US" sz="1600" dirty="0" smtClean="0"/>
              <a:t> (ITEA </a:t>
            </a:r>
            <a:r>
              <a:rPr lang="en-US" sz="1600" dirty="0" err="1" smtClean="0"/>
              <a:t>Passepartout</a:t>
            </a:r>
            <a:r>
              <a:rPr lang="en-US" sz="1600" dirty="0" smtClean="0"/>
              <a:t> project)</a:t>
            </a:r>
            <a:endParaRPr lang="en-US" sz="1600" dirty="0"/>
          </a:p>
        </p:txBody>
      </p:sp>
    </p:spTree>
    <p:extLst>
      <p:ext uri="{BB962C8B-B14F-4D97-AF65-F5344CB8AC3E}">
        <p14:creationId xmlns:p14="http://schemas.microsoft.com/office/powerpoint/2010/main" val="82558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dissolv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blip>
          <a:stretch>
            <a:fillRect/>
          </a:stretch>
        </p:blipFill>
        <p:spPr>
          <a:xfrm>
            <a:off x="3913094" y="2910814"/>
            <a:ext cx="5172418" cy="3164204"/>
          </a:xfrm>
          <a:prstGeom prst="rect">
            <a:avLst/>
          </a:prstGeom>
        </p:spPr>
      </p:pic>
      <p:sp>
        <p:nvSpPr>
          <p:cNvPr id="2" name="Title 1"/>
          <p:cNvSpPr>
            <a:spLocks noGrp="1"/>
          </p:cNvSpPr>
          <p:nvPr>
            <p:ph type="title"/>
          </p:nvPr>
        </p:nvSpPr>
        <p:spPr/>
        <p:txBody>
          <a:bodyPr/>
          <a:lstStyle/>
          <a:p>
            <a:r>
              <a:rPr lang="en-US" dirty="0" smtClean="0"/>
              <a:t>How to </a:t>
            </a:r>
            <a:r>
              <a:rPr lang="en-US" i="1" dirty="0" smtClean="0"/>
              <a:t>understand</a:t>
            </a:r>
            <a:r>
              <a:rPr lang="en-US" dirty="0" smtClean="0"/>
              <a:t> adaptation?</a:t>
            </a:r>
            <a:endParaRPr lang="en-US" dirty="0"/>
          </a:p>
        </p:txBody>
      </p:sp>
      <p:sp>
        <p:nvSpPr>
          <p:cNvPr id="3" name="Content Placeholder 2"/>
          <p:cNvSpPr>
            <a:spLocks noGrp="1"/>
          </p:cNvSpPr>
          <p:nvPr>
            <p:ph idx="1"/>
          </p:nvPr>
        </p:nvSpPr>
        <p:spPr/>
        <p:txBody>
          <a:bodyPr/>
          <a:lstStyle/>
          <a:p>
            <a:r>
              <a:rPr lang="en-US" dirty="0" smtClean="0"/>
              <a:t>we do not like </a:t>
            </a:r>
            <a:r>
              <a:rPr lang="en-US" i="1" dirty="0" smtClean="0"/>
              <a:t>black box adaptation</a:t>
            </a:r>
            <a:endParaRPr lang="en-US" dirty="0" smtClean="0"/>
          </a:p>
          <a:p>
            <a:pPr lvl="1"/>
            <a:r>
              <a:rPr lang="en-US" dirty="0" smtClean="0"/>
              <a:t>hence we also do not like </a:t>
            </a:r>
            <a:r>
              <a:rPr lang="en-US" i="1" dirty="0" smtClean="0"/>
              <a:t>black box user modeling</a:t>
            </a:r>
          </a:p>
          <a:p>
            <a:r>
              <a:rPr lang="en-US" dirty="0" smtClean="0"/>
              <a:t>when we can inspect </a:t>
            </a:r>
            <a:r>
              <a:rPr lang="en-US" i="1" dirty="0" smtClean="0"/>
              <a:t>how</a:t>
            </a:r>
            <a:r>
              <a:rPr lang="en-US" dirty="0" smtClean="0"/>
              <a:t> the adaptation is done we have a chance of </a:t>
            </a:r>
            <a:r>
              <a:rPr lang="en-US" i="1" dirty="0" smtClean="0"/>
              <a:t>understanding</a:t>
            </a:r>
            <a:r>
              <a:rPr lang="en-US" dirty="0" smtClean="0"/>
              <a:t> it.</a:t>
            </a:r>
          </a:p>
          <a:p>
            <a:pPr lvl="1"/>
            <a:r>
              <a:rPr lang="en-US" dirty="0" smtClean="0"/>
              <a:t>when we show how </a:t>
            </a:r>
            <a:r>
              <a:rPr lang="en-US" i="1" dirty="0" smtClean="0"/>
              <a:t>weights</a:t>
            </a:r>
            <a:br>
              <a:rPr lang="en-US" i="1" dirty="0" smtClean="0"/>
            </a:br>
            <a:r>
              <a:rPr lang="en-US" dirty="0" smtClean="0"/>
              <a:t>of </a:t>
            </a:r>
            <a:r>
              <a:rPr lang="en-US" i="1" dirty="0" smtClean="0"/>
              <a:t>relationships</a:t>
            </a:r>
            <a:r>
              <a:rPr lang="en-US" dirty="0" smtClean="0"/>
              <a:t> contribute to</a:t>
            </a:r>
            <a:br>
              <a:rPr lang="en-US" dirty="0" smtClean="0"/>
            </a:br>
            <a:r>
              <a:rPr lang="en-US" dirty="0" smtClean="0"/>
              <a:t>adaptation we can</a:t>
            </a:r>
            <a:br>
              <a:rPr lang="en-US" dirty="0" smtClean="0"/>
            </a:br>
            <a:r>
              <a:rPr lang="en-US" dirty="0" smtClean="0"/>
              <a:t>understand why</a:t>
            </a:r>
            <a:br>
              <a:rPr lang="en-US" dirty="0" smtClean="0"/>
            </a:br>
            <a:r>
              <a:rPr lang="en-US" dirty="0" smtClean="0"/>
              <a:t>liking one item leads</a:t>
            </a:r>
            <a:br>
              <a:rPr lang="en-US" dirty="0" smtClean="0"/>
            </a:br>
            <a:r>
              <a:rPr lang="en-US" dirty="0" smtClean="0"/>
              <a:t>to suggesting another</a:t>
            </a:r>
          </a:p>
          <a:p>
            <a:pPr lvl="1"/>
            <a:r>
              <a:rPr lang="en-US" dirty="0" smtClean="0"/>
              <a:t>can we enable automatic</a:t>
            </a:r>
            <a:br>
              <a:rPr lang="en-US" dirty="0" smtClean="0"/>
            </a:br>
            <a:r>
              <a:rPr lang="en-US" i="1" dirty="0" smtClean="0"/>
              <a:t>weight adjustment</a:t>
            </a:r>
            <a:r>
              <a:rPr lang="en-US" dirty="0" smtClean="0"/>
              <a:t/>
            </a:r>
            <a:br>
              <a:rPr lang="en-US" dirty="0" smtClean="0"/>
            </a:br>
            <a:r>
              <a:rPr lang="en-US" dirty="0" smtClean="0"/>
              <a:t>based on user actions?</a:t>
            </a:r>
          </a:p>
        </p:txBody>
      </p:sp>
    </p:spTree>
    <p:extLst>
      <p:ext uri="{BB962C8B-B14F-4D97-AF65-F5344CB8AC3E}">
        <p14:creationId xmlns:p14="http://schemas.microsoft.com/office/powerpoint/2010/main" val="76666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r>
              <a:rPr lang="en-US" dirty="0" smtClean="0"/>
              <a:t>Every keynote (or other talk) ends with</a:t>
            </a:r>
            <a:br>
              <a:rPr lang="en-US" dirty="0" smtClean="0"/>
            </a:br>
            <a:r>
              <a:rPr lang="en-US" dirty="0" smtClean="0"/>
              <a:t>“are there questions?”</a:t>
            </a:r>
          </a:p>
          <a:p>
            <a:endParaRPr lang="en-US" dirty="0"/>
          </a:p>
          <a:p>
            <a:r>
              <a:rPr lang="en-US" dirty="0" smtClean="0"/>
              <a:t>Not this one</a:t>
            </a:r>
            <a:r>
              <a:rPr lang="mr-IN" dirty="0" smtClean="0"/>
              <a:t>…</a:t>
            </a:r>
            <a:endParaRPr lang="en-US" dirty="0"/>
          </a:p>
        </p:txBody>
      </p:sp>
    </p:spTree>
    <p:extLst>
      <p:ext uri="{BB962C8B-B14F-4D97-AF65-F5344CB8AC3E}">
        <p14:creationId xmlns:p14="http://schemas.microsoft.com/office/powerpoint/2010/main" val="112706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Answers?</a:t>
            </a:r>
            <a:endParaRPr lang="en-US" dirty="0"/>
          </a:p>
        </p:txBody>
      </p:sp>
      <p:sp>
        <p:nvSpPr>
          <p:cNvPr id="3" name="Content Placeholder 2"/>
          <p:cNvSpPr>
            <a:spLocks noGrp="1"/>
          </p:cNvSpPr>
          <p:nvPr>
            <p:ph idx="1"/>
          </p:nvPr>
        </p:nvSpPr>
        <p:spPr>
          <a:xfrm>
            <a:off x="611187" y="1196975"/>
            <a:ext cx="8148499" cy="4541838"/>
          </a:xfrm>
        </p:spPr>
        <p:txBody>
          <a:bodyPr/>
          <a:lstStyle/>
          <a:p>
            <a:r>
              <a:rPr lang="en-US" dirty="0" smtClean="0"/>
              <a:t>I already gave you the questions</a:t>
            </a:r>
            <a:r>
              <a:rPr lang="mr-IN" dirty="0" smtClean="0"/>
              <a:t>…</a:t>
            </a:r>
            <a:endParaRPr lang="en-US" dirty="0" smtClean="0"/>
          </a:p>
          <a:p>
            <a:pPr lvl="1"/>
            <a:r>
              <a:rPr lang="en-US" dirty="0" smtClean="0"/>
              <a:t>How can we know </a:t>
            </a:r>
            <a:r>
              <a:rPr lang="en-US" i="1" dirty="0" smtClean="0"/>
              <a:t>why</a:t>
            </a:r>
            <a:r>
              <a:rPr lang="en-US" dirty="0" smtClean="0"/>
              <a:t> certain adaptation (recommendation) is better than another (or even best)?</a:t>
            </a:r>
          </a:p>
          <a:p>
            <a:pPr lvl="1"/>
            <a:r>
              <a:rPr lang="en-US" dirty="0" smtClean="0"/>
              <a:t>How can we find user modeling and adaptation methods that are good </a:t>
            </a:r>
            <a:r>
              <a:rPr lang="en-US" i="1" dirty="0" smtClean="0"/>
              <a:t>application independent</a:t>
            </a:r>
            <a:r>
              <a:rPr lang="en-US" dirty="0" smtClean="0"/>
              <a:t> methods?</a:t>
            </a:r>
          </a:p>
          <a:p>
            <a:pPr lvl="1"/>
            <a:r>
              <a:rPr lang="en-US" dirty="0" smtClean="0"/>
              <a:t>How can we avoid filter bubbles when mixing user behavior from early and later users?</a:t>
            </a:r>
          </a:p>
          <a:p>
            <a:pPr lvl="1"/>
            <a:r>
              <a:rPr lang="en-US" dirty="0" smtClean="0"/>
              <a:t>How can we make adaptation </a:t>
            </a:r>
            <a:r>
              <a:rPr lang="en-US" i="1" dirty="0" smtClean="0"/>
              <a:t>understandable</a:t>
            </a:r>
            <a:r>
              <a:rPr lang="en-US" dirty="0" smtClean="0"/>
              <a:t> and how can we make </a:t>
            </a:r>
            <a:r>
              <a:rPr lang="en-US" i="1" dirty="0" smtClean="0"/>
              <a:t>meta-adaptation (adaptation of the adaptation) understandable?</a:t>
            </a:r>
            <a:endParaRPr lang="en-US" dirty="0"/>
          </a:p>
          <a:p>
            <a:r>
              <a:rPr lang="en-US" dirty="0" smtClean="0"/>
              <a:t>Are there any answers?</a:t>
            </a:r>
          </a:p>
          <a:p>
            <a:pPr lvl="1"/>
            <a:r>
              <a:rPr lang="en-US" dirty="0" smtClean="0"/>
              <a:t>Maybe at UMAP 2018, 2019</a:t>
            </a:r>
            <a:r>
              <a:rPr lang="mr-IN" dirty="0" smtClean="0"/>
              <a:t>…</a:t>
            </a:r>
            <a:endParaRPr lang="en-US" dirty="0"/>
          </a:p>
        </p:txBody>
      </p:sp>
    </p:spTree>
    <p:extLst>
      <p:ext uri="{BB962C8B-B14F-4D97-AF65-F5344CB8AC3E}">
        <p14:creationId xmlns:p14="http://schemas.microsoft.com/office/powerpoint/2010/main" val="945110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now for the adaptive paper</a:t>
            </a:r>
            <a:r>
              <a:rPr lang="mr-IN" dirty="0" smtClean="0"/>
              <a:t>…</a:t>
            </a:r>
            <a:endParaRPr lang="en-US" dirty="0"/>
          </a:p>
        </p:txBody>
      </p:sp>
      <p:sp>
        <p:nvSpPr>
          <p:cNvPr id="3" name="Content Placeholder 2"/>
          <p:cNvSpPr>
            <a:spLocks noGrp="1"/>
          </p:cNvSpPr>
          <p:nvPr>
            <p:ph idx="1"/>
          </p:nvPr>
        </p:nvSpPr>
        <p:spPr/>
        <p:txBody>
          <a:bodyPr/>
          <a:lstStyle/>
          <a:p>
            <a:pPr marL="0" indent="0" algn="ctr">
              <a:buNone/>
            </a:pPr>
            <a:endParaRPr lang="en-US" dirty="0" smtClean="0"/>
          </a:p>
          <a:p>
            <a:pPr marL="0" indent="0" algn="ctr">
              <a:buNone/>
            </a:pPr>
            <a:endParaRPr lang="en-US" dirty="0"/>
          </a:p>
          <a:p>
            <a:pPr marL="0" indent="0" algn="ctr">
              <a:buNone/>
            </a:pPr>
            <a:r>
              <a:rPr lang="en-US" dirty="0" smtClean="0"/>
              <a:t>go to: </a:t>
            </a:r>
            <a:r>
              <a:rPr lang="en-US" dirty="0" smtClean="0">
                <a:hlinkClick r:id="rId2"/>
              </a:rPr>
              <a:t>http://gale.win.tue.nl/keynote/</a:t>
            </a:r>
            <a:endParaRPr lang="en-US" dirty="0" smtClean="0"/>
          </a:p>
          <a:p>
            <a:pPr marL="0" indent="0" algn="ctr">
              <a:buNone/>
            </a:pPr>
            <a:endParaRPr lang="en-US" dirty="0" smtClean="0"/>
          </a:p>
          <a:p>
            <a:pPr marL="0" indent="0" algn="ctr">
              <a:buNone/>
            </a:pPr>
            <a:r>
              <a:rPr lang="en-US" dirty="0" smtClean="0"/>
              <a:t>you can create an account or just browse anonymously (by leaving fields empty)</a:t>
            </a:r>
            <a:endParaRPr lang="en-US" dirty="0"/>
          </a:p>
        </p:txBody>
      </p:sp>
    </p:spTree>
    <p:extLst>
      <p:ext uri="{BB962C8B-B14F-4D97-AF65-F5344CB8AC3E}">
        <p14:creationId xmlns:p14="http://schemas.microsoft.com/office/powerpoint/2010/main" val="4908943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did it start?</a:t>
            </a:r>
            <a:endParaRPr lang="en-US" dirty="0"/>
          </a:p>
        </p:txBody>
      </p:sp>
      <p:sp>
        <p:nvSpPr>
          <p:cNvPr id="6" name="Content Placeholder 5"/>
          <p:cNvSpPr>
            <a:spLocks noGrp="1"/>
          </p:cNvSpPr>
          <p:nvPr>
            <p:ph idx="1"/>
          </p:nvPr>
        </p:nvSpPr>
        <p:spPr>
          <a:xfrm>
            <a:off x="4644008" y="1600200"/>
            <a:ext cx="3961830" cy="3959225"/>
          </a:xfrm>
        </p:spPr>
        <p:txBody>
          <a:bodyPr/>
          <a:lstStyle/>
          <a:p>
            <a:r>
              <a:rPr lang="en-US" dirty="0" smtClean="0"/>
              <a:t>photo: Peter and Paul, early apostles of adaptive web-based systems</a:t>
            </a:r>
          </a:p>
        </p:txBody>
      </p:sp>
      <p:sp>
        <p:nvSpPr>
          <p:cNvPr id="4" name="Date Placeholder 3"/>
          <p:cNvSpPr>
            <a:spLocks noGrp="1"/>
          </p:cNvSpPr>
          <p:nvPr>
            <p:ph type="dt" sz="half" idx="12"/>
          </p:nvPr>
        </p:nvSpPr>
        <p:spPr/>
        <p:txBody>
          <a:bodyPr/>
          <a:lstStyle/>
          <a:p>
            <a:r>
              <a:rPr lang="en-US" smtClean="0"/>
              <a:t>October 6, 2014</a:t>
            </a:r>
            <a:endParaRPr lang="nl-NL" dirty="0"/>
          </a:p>
        </p:txBody>
      </p:sp>
      <p:pic>
        <p:nvPicPr>
          <p:cNvPr id="5" name="Picture 4"/>
          <p:cNvPicPr>
            <a:picLocks noChangeAspect="1"/>
          </p:cNvPicPr>
          <p:nvPr/>
        </p:nvPicPr>
        <p:blipFill>
          <a:blip r:embed="rId3"/>
          <a:stretch>
            <a:fillRect/>
          </a:stretch>
        </p:blipFill>
        <p:spPr>
          <a:xfrm>
            <a:off x="395536" y="1289380"/>
            <a:ext cx="4176464" cy="5568619"/>
          </a:xfrm>
          <a:prstGeom prst="rect">
            <a:avLst/>
          </a:prstGeom>
        </p:spPr>
      </p:pic>
      <p:sp>
        <p:nvSpPr>
          <p:cNvPr id="7" name="TextBox 6"/>
          <p:cNvSpPr txBox="1"/>
          <p:nvPr/>
        </p:nvSpPr>
        <p:spPr>
          <a:xfrm>
            <a:off x="4623594" y="5925721"/>
            <a:ext cx="3036409" cy="338554"/>
          </a:xfrm>
          <a:prstGeom prst="rect">
            <a:avLst/>
          </a:prstGeom>
          <a:noFill/>
        </p:spPr>
        <p:txBody>
          <a:bodyPr wrap="none" rtlCol="0">
            <a:spAutoFit/>
          </a:bodyPr>
          <a:lstStyle/>
          <a:p>
            <a:r>
              <a:rPr lang="en-US" sz="1600" dirty="0" smtClean="0"/>
              <a:t>picture taken by Natasha Stash</a:t>
            </a:r>
            <a:endParaRPr lang="en-US" sz="1600" dirty="0"/>
          </a:p>
        </p:txBody>
      </p:sp>
    </p:spTree>
    <p:extLst>
      <p:ext uri="{BB962C8B-B14F-4D97-AF65-F5344CB8AC3E}">
        <p14:creationId xmlns:p14="http://schemas.microsoft.com/office/powerpoint/2010/main" val="7942515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teaching/tutoring and learning</a:t>
            </a:r>
            <a:endParaRPr lang="en-US" dirty="0"/>
          </a:p>
        </p:txBody>
      </p:sp>
      <p:pic>
        <p:nvPicPr>
          <p:cNvPr id="5" name="Picture 4"/>
          <p:cNvPicPr>
            <a:picLocks noChangeAspect="1"/>
          </p:cNvPicPr>
          <p:nvPr/>
        </p:nvPicPr>
        <p:blipFill>
          <a:blip r:embed="rId3"/>
          <a:stretch>
            <a:fillRect/>
          </a:stretch>
        </p:blipFill>
        <p:spPr>
          <a:xfrm>
            <a:off x="611560" y="1052736"/>
            <a:ext cx="6303360" cy="4608511"/>
          </a:xfrm>
          <a:prstGeom prst="rect">
            <a:avLst/>
          </a:prstGeom>
        </p:spPr>
      </p:pic>
      <p:sp>
        <p:nvSpPr>
          <p:cNvPr id="6" name="TextBox 5"/>
          <p:cNvSpPr txBox="1"/>
          <p:nvPr/>
        </p:nvSpPr>
        <p:spPr>
          <a:xfrm>
            <a:off x="539552" y="5733256"/>
            <a:ext cx="2112077" cy="338554"/>
          </a:xfrm>
          <a:prstGeom prst="rect">
            <a:avLst/>
          </a:prstGeom>
          <a:noFill/>
        </p:spPr>
        <p:txBody>
          <a:bodyPr wrap="none" rtlCol="0">
            <a:spAutoFit/>
          </a:bodyPr>
          <a:lstStyle/>
          <a:p>
            <a:r>
              <a:rPr lang="en-US" sz="1600" dirty="0" smtClean="0"/>
              <a:t>source: </a:t>
            </a:r>
            <a:r>
              <a:rPr lang="en-US" sz="1600" dirty="0" err="1" smtClean="0"/>
              <a:t>wikipedia.org</a:t>
            </a:r>
            <a:endParaRPr lang="en-US" sz="1600" dirty="0"/>
          </a:p>
        </p:txBody>
      </p:sp>
    </p:spTree>
    <p:extLst>
      <p:ext uri="{BB962C8B-B14F-4D97-AF65-F5344CB8AC3E}">
        <p14:creationId xmlns:p14="http://schemas.microsoft.com/office/powerpoint/2010/main" val="1402231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Teaching versus Tutoring</a:t>
            </a:r>
            <a:endParaRPr lang="en-US" dirty="0"/>
          </a:p>
        </p:txBody>
      </p:sp>
      <p:sp>
        <p:nvSpPr>
          <p:cNvPr id="3" name="Content Placeholder 2"/>
          <p:cNvSpPr>
            <a:spLocks noGrp="1"/>
          </p:cNvSpPr>
          <p:nvPr>
            <p:ph idx="1"/>
          </p:nvPr>
        </p:nvSpPr>
        <p:spPr>
          <a:xfrm>
            <a:off x="611188" y="1242738"/>
            <a:ext cx="7994650" cy="3959225"/>
          </a:xfrm>
        </p:spPr>
        <p:txBody>
          <a:bodyPr/>
          <a:lstStyle/>
          <a:p>
            <a:r>
              <a:rPr lang="en-US" dirty="0"/>
              <a:t>tutoring model:</a:t>
            </a:r>
          </a:p>
          <a:p>
            <a:pPr lvl="1"/>
            <a:r>
              <a:rPr lang="en-US" dirty="0"/>
              <a:t>one-on-one, interactive session with tutor and student</a:t>
            </a:r>
          </a:p>
          <a:p>
            <a:pPr lvl="1"/>
            <a:r>
              <a:rPr lang="en-US" dirty="0"/>
              <a:t>easy to do personalization</a:t>
            </a:r>
          </a:p>
          <a:p>
            <a:pPr lvl="1"/>
            <a:r>
              <a:rPr lang="en-US" dirty="0"/>
              <a:t>prohibitively expensive</a:t>
            </a:r>
          </a:p>
          <a:p>
            <a:r>
              <a:rPr lang="en-US" dirty="0" smtClean="0"/>
              <a:t>classroom model:</a:t>
            </a:r>
          </a:p>
          <a:p>
            <a:pPr lvl="1"/>
            <a:r>
              <a:rPr lang="en-US" dirty="0" smtClean="0"/>
              <a:t>one </a:t>
            </a:r>
            <a:r>
              <a:rPr lang="en-US" i="1" dirty="0" smtClean="0"/>
              <a:t>expert</a:t>
            </a:r>
            <a:r>
              <a:rPr lang="en-US" dirty="0" smtClean="0"/>
              <a:t> (teacher) preaches to the whole class</a:t>
            </a:r>
          </a:p>
          <a:p>
            <a:pPr lvl="1"/>
            <a:r>
              <a:rPr lang="en-US" dirty="0" smtClean="0"/>
              <a:t>one size fits all approach, no or little room for feedback</a:t>
            </a:r>
          </a:p>
          <a:p>
            <a:r>
              <a:rPr lang="en-US" dirty="0" smtClean="0"/>
              <a:t>only feasible solution: </a:t>
            </a:r>
            <a:r>
              <a:rPr lang="en-US" i="1" dirty="0" smtClean="0"/>
              <a:t>automatic</a:t>
            </a:r>
            <a:r>
              <a:rPr lang="en-US" dirty="0" smtClean="0"/>
              <a:t> personalization in </a:t>
            </a:r>
            <a:r>
              <a:rPr lang="en-US" i="1" dirty="0" smtClean="0"/>
              <a:t>on-line learning</a:t>
            </a:r>
          </a:p>
          <a:p>
            <a:r>
              <a:rPr lang="en-US" dirty="0" smtClean="0"/>
              <a:t>the need for one-on-one </a:t>
            </a:r>
            <a:r>
              <a:rPr lang="en-US" dirty="0" err="1" smtClean="0"/>
              <a:t>personalisation</a:t>
            </a:r>
            <a:r>
              <a:rPr lang="en-US" dirty="0" smtClean="0"/>
              <a:t> exists in many other areas (museum guides, troubleshooting systems, encyclopedias, on-line shopping, ...)</a:t>
            </a:r>
            <a:endParaRPr lang="en-US" dirty="0"/>
          </a:p>
        </p:txBody>
      </p:sp>
    </p:spTree>
    <p:extLst>
      <p:ext uri="{BB962C8B-B14F-4D97-AF65-F5344CB8AC3E}">
        <p14:creationId xmlns:p14="http://schemas.microsoft.com/office/powerpoint/2010/main" val="16690077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dissolve">
                                      <p:cBhvr>
                                        <p:cTn id="13" dur="500"/>
                                        <p:tgtEl>
                                          <p:spTgt spid="3">
                                            <p:txEl>
                                              <p:pRg st="2" end="2"/>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dissolve">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dissolve">
                                      <p:cBhvr>
                                        <p:cTn id="24" dur="500"/>
                                        <p:tgtEl>
                                          <p:spTgt spid="3">
                                            <p:txEl>
                                              <p:pRg st="5" end="5"/>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dissolve">
                                      <p:cBhvr>
                                        <p:cTn id="27" dur="5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dissolve">
                                      <p:cBhvr>
                                        <p:cTn id="32" dur="500"/>
                                        <p:tgtEl>
                                          <p:spTgt spid="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3">
                                            <p:txEl>
                                              <p:pRg st="8" end="8"/>
                                            </p:txEl>
                                          </p:spTgt>
                                        </p:tgtEl>
                                        <p:attrNameLst>
                                          <p:attrName>style.visibility</p:attrName>
                                        </p:attrNameLst>
                                      </p:cBhvr>
                                      <p:to>
                                        <p:strVal val="visible"/>
                                      </p:to>
                                    </p:set>
                                    <p:animEffect transition="in" filter="dissolve">
                                      <p:cBhvr>
                                        <p:cTn id="3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let’s “automate” the teacher</a:t>
            </a:r>
            <a:r>
              <a:rPr lang="mr-IN" dirty="0" smtClean="0"/>
              <a:t>…</a:t>
            </a:r>
            <a:endParaRPr lang="en-US" dirty="0"/>
          </a:p>
        </p:txBody>
      </p:sp>
      <p:sp>
        <p:nvSpPr>
          <p:cNvPr id="3" name="Content Placeholder 2"/>
          <p:cNvSpPr>
            <a:spLocks noGrp="1"/>
          </p:cNvSpPr>
          <p:nvPr>
            <p:ph idx="1"/>
          </p:nvPr>
        </p:nvSpPr>
        <p:spPr/>
        <p:txBody>
          <a:bodyPr/>
          <a:lstStyle/>
          <a:p>
            <a:r>
              <a:rPr lang="en-US" dirty="0"/>
              <a:t>t</a:t>
            </a:r>
            <a:r>
              <a:rPr lang="en-US" dirty="0" smtClean="0"/>
              <a:t>he teacher (expert) decides that children should learn about </a:t>
            </a:r>
            <a:r>
              <a:rPr lang="en-US" i="1" dirty="0" smtClean="0"/>
              <a:t>addition</a:t>
            </a:r>
            <a:r>
              <a:rPr lang="en-US" dirty="0" smtClean="0"/>
              <a:t> before </a:t>
            </a:r>
            <a:r>
              <a:rPr lang="en-US" i="1" dirty="0" smtClean="0"/>
              <a:t>subtraction</a:t>
            </a:r>
            <a:r>
              <a:rPr lang="en-US" dirty="0" smtClean="0"/>
              <a:t>. But suppose that children can follow a link to either</a:t>
            </a:r>
            <a:r>
              <a:rPr lang="mr-IN" dirty="0" smtClean="0"/>
              <a:t>…</a:t>
            </a:r>
            <a:r>
              <a:rPr lang="en-US" dirty="0" smtClean="0"/>
              <a:t/>
            </a:r>
            <a:br>
              <a:rPr lang="en-US" dirty="0" smtClean="0"/>
            </a:br>
            <a:endParaRPr lang="en-US" dirty="0" smtClean="0"/>
          </a:p>
        </p:txBody>
      </p:sp>
      <p:sp>
        <p:nvSpPr>
          <p:cNvPr id="4" name="Content Placeholder 2"/>
          <p:cNvSpPr txBox="1">
            <a:spLocks/>
          </p:cNvSpPr>
          <p:nvPr/>
        </p:nvSpPr>
        <p:spPr bwMode="auto">
          <a:xfrm>
            <a:off x="508094" y="2689411"/>
            <a:ext cx="8232495" cy="3201801"/>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68288" indent="-268288" algn="l" rtl="0" eaLnBrk="1" fontAlgn="base" hangingPunct="1">
              <a:spcBef>
                <a:spcPct val="20000"/>
              </a:spcBef>
              <a:spcAft>
                <a:spcPct val="0"/>
              </a:spcAft>
              <a:buClr>
                <a:schemeClr val="accent1"/>
              </a:buClr>
              <a:buChar char="•"/>
              <a:defRPr sz="2400" b="1">
                <a:solidFill>
                  <a:schemeClr val="tx1"/>
                </a:solidFill>
                <a:latin typeface="+mn-lt"/>
                <a:ea typeface="+mn-ea"/>
                <a:cs typeface="+mn-cs"/>
              </a:defRPr>
            </a:lvl1pPr>
            <a:lvl2pPr marL="534988" indent="-265113" algn="l" rtl="0" eaLnBrk="1" fontAlgn="base" hangingPunct="1">
              <a:spcBef>
                <a:spcPct val="20000"/>
              </a:spcBef>
              <a:spcAft>
                <a:spcPct val="0"/>
              </a:spcAft>
              <a:buClr>
                <a:schemeClr val="tx1"/>
              </a:buClr>
              <a:buChar char="•"/>
              <a:defRPr sz="2200" b="1">
                <a:solidFill>
                  <a:schemeClr val="tx1"/>
                </a:solidFill>
                <a:latin typeface="+mn-lt"/>
                <a:ea typeface="ＭＳ Ｐゴシック" charset="-128"/>
              </a:defRPr>
            </a:lvl2pPr>
            <a:lvl3pPr marL="814388"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3pPr>
            <a:lvl4pPr marL="1069975" indent="-254000"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4pPr>
            <a:lvl5pPr marL="13493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5pPr>
            <a:lvl6pPr marL="18065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6pPr>
            <a:lvl7pPr marL="22637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7pPr>
            <a:lvl8pPr marL="27209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8pPr>
            <a:lvl9pPr marL="31781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9pPr>
          </a:lstStyle>
          <a:p>
            <a:pPr marL="0" indent="0">
              <a:buNone/>
            </a:pPr>
            <a:r>
              <a:rPr lang="en-US" dirty="0" smtClean="0"/>
              <a:t>#</a:t>
            </a:r>
            <a:r>
              <a:rPr lang="en-US" dirty="0"/>
              <a:t>if </a:t>
            </a:r>
            <a:r>
              <a:rPr lang="en-US" dirty="0" err="1"/>
              <a:t>knows_addition</a:t>
            </a:r>
            <a:r>
              <a:rPr lang="en-US" dirty="0"/>
              <a:t/>
            </a:r>
            <a:br>
              <a:rPr lang="en-US" dirty="0"/>
            </a:br>
            <a:r>
              <a:rPr lang="en-US" dirty="0"/>
              <a:t>    Now that you know how to add numbers we will learn</a:t>
            </a:r>
            <a:br>
              <a:rPr lang="en-US" dirty="0"/>
            </a:br>
            <a:r>
              <a:rPr lang="en-US" dirty="0"/>
              <a:t>    </a:t>
            </a:r>
            <a:r>
              <a:rPr lang="en-US" dirty="0" smtClean="0"/>
              <a:t>how </a:t>
            </a:r>
            <a:r>
              <a:rPr lang="en-US" dirty="0"/>
              <a:t>to subtract them</a:t>
            </a:r>
            <a:r>
              <a:rPr lang="mr-IN" dirty="0"/>
              <a:t>…</a:t>
            </a:r>
            <a:r>
              <a:rPr lang="en-US" dirty="0"/>
              <a:t/>
            </a:r>
            <a:br>
              <a:rPr lang="en-US" dirty="0"/>
            </a:br>
            <a:r>
              <a:rPr lang="en-US" dirty="0"/>
              <a:t>#else</a:t>
            </a:r>
            <a:br>
              <a:rPr lang="en-US" dirty="0"/>
            </a:br>
            <a:r>
              <a:rPr lang="en-US" dirty="0"/>
              <a:t>    Before we try to subtract numbers, let’s first learn how</a:t>
            </a:r>
            <a:br>
              <a:rPr lang="en-US" dirty="0"/>
            </a:br>
            <a:r>
              <a:rPr lang="en-US" dirty="0"/>
              <a:t>    </a:t>
            </a:r>
            <a:r>
              <a:rPr lang="en-US" dirty="0" smtClean="0"/>
              <a:t>to </a:t>
            </a:r>
            <a:r>
              <a:rPr lang="en-US" dirty="0"/>
              <a:t>add them: go to </a:t>
            </a:r>
            <a:r>
              <a:rPr lang="en-US" dirty="0">
                <a:solidFill>
                  <a:schemeClr val="bg1"/>
                </a:solidFill>
              </a:rPr>
              <a:t>this lesson </a:t>
            </a:r>
            <a:r>
              <a:rPr lang="en-US" dirty="0"/>
              <a:t>first.</a:t>
            </a:r>
            <a:br>
              <a:rPr lang="en-US" dirty="0"/>
            </a:br>
            <a:r>
              <a:rPr lang="en-US" dirty="0"/>
              <a:t>#</a:t>
            </a:r>
            <a:r>
              <a:rPr lang="en-US" dirty="0" err="1"/>
              <a:t>endif</a:t>
            </a:r>
            <a:r>
              <a:rPr lang="en-US" dirty="0"/>
              <a:t/>
            </a:r>
            <a:br>
              <a:rPr lang="en-US" dirty="0"/>
            </a:br>
            <a:endParaRPr lang="en-US" dirty="0"/>
          </a:p>
        </p:txBody>
      </p:sp>
      <p:sp>
        <p:nvSpPr>
          <p:cNvPr id="6" name="Content Placeholder 2"/>
          <p:cNvSpPr txBox="1">
            <a:spLocks/>
          </p:cNvSpPr>
          <p:nvPr/>
        </p:nvSpPr>
        <p:spPr bwMode="auto">
          <a:xfrm>
            <a:off x="611188" y="5425656"/>
            <a:ext cx="8232495" cy="933730"/>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marL="268288" indent="-268288" algn="l" rtl="0" eaLnBrk="1" fontAlgn="base" hangingPunct="1">
              <a:spcBef>
                <a:spcPct val="20000"/>
              </a:spcBef>
              <a:spcAft>
                <a:spcPct val="0"/>
              </a:spcAft>
              <a:buClr>
                <a:schemeClr val="accent1"/>
              </a:buClr>
              <a:buChar char="•"/>
              <a:defRPr sz="2400" b="1">
                <a:solidFill>
                  <a:schemeClr val="tx1"/>
                </a:solidFill>
                <a:latin typeface="+mn-lt"/>
                <a:ea typeface="+mn-ea"/>
                <a:cs typeface="+mn-cs"/>
              </a:defRPr>
            </a:lvl1pPr>
            <a:lvl2pPr marL="534988" indent="-265113" algn="l" rtl="0" eaLnBrk="1" fontAlgn="base" hangingPunct="1">
              <a:spcBef>
                <a:spcPct val="20000"/>
              </a:spcBef>
              <a:spcAft>
                <a:spcPct val="0"/>
              </a:spcAft>
              <a:buClr>
                <a:schemeClr val="tx1"/>
              </a:buClr>
              <a:buChar char="•"/>
              <a:defRPr sz="2200" b="1">
                <a:solidFill>
                  <a:schemeClr val="tx1"/>
                </a:solidFill>
                <a:latin typeface="+mn-lt"/>
                <a:ea typeface="ＭＳ Ｐゴシック" charset="-128"/>
              </a:defRPr>
            </a:lvl2pPr>
            <a:lvl3pPr marL="814388"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3pPr>
            <a:lvl4pPr marL="1069975" indent="-254000"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4pPr>
            <a:lvl5pPr marL="13493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5pPr>
            <a:lvl6pPr marL="18065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6pPr>
            <a:lvl7pPr marL="22637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7pPr>
            <a:lvl8pPr marL="27209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8pPr>
            <a:lvl9pPr marL="3178175" indent="-277813" algn="l" rtl="0" eaLnBrk="1" fontAlgn="base" hangingPunct="1">
              <a:spcBef>
                <a:spcPct val="20000"/>
              </a:spcBef>
              <a:spcAft>
                <a:spcPct val="0"/>
              </a:spcAft>
              <a:buClr>
                <a:schemeClr val="tx1"/>
              </a:buClr>
              <a:buFont typeface="Arial" charset="0"/>
              <a:buChar char="−"/>
              <a:defRPr sz="2200" b="1">
                <a:solidFill>
                  <a:schemeClr val="tx1"/>
                </a:solidFill>
                <a:latin typeface="+mn-lt"/>
                <a:ea typeface="ＭＳ Ｐゴシック" charset="-128"/>
              </a:defRPr>
            </a:lvl9pPr>
          </a:lstStyle>
          <a:p>
            <a:r>
              <a:rPr lang="en-US" dirty="0"/>
              <a:t>h</a:t>
            </a:r>
            <a:r>
              <a:rPr lang="en-US" dirty="0" smtClean="0"/>
              <a:t>ave you wondered whether this expert is right?</a:t>
            </a:r>
            <a:br>
              <a:rPr lang="en-US" dirty="0" smtClean="0"/>
            </a:br>
            <a:r>
              <a:rPr lang="en-US" dirty="0" smtClean="0"/>
              <a:t>do children </a:t>
            </a:r>
            <a:r>
              <a:rPr lang="en-US" i="1" dirty="0" smtClean="0"/>
              <a:t>need</a:t>
            </a:r>
            <a:r>
              <a:rPr lang="en-US" dirty="0" smtClean="0"/>
              <a:t> to learn adding before subtracting?</a:t>
            </a:r>
            <a:endParaRPr lang="en-US" dirty="0"/>
          </a:p>
        </p:txBody>
      </p:sp>
    </p:spTree>
    <p:extLst>
      <p:ext uri="{BB962C8B-B14F-4D97-AF65-F5344CB8AC3E}">
        <p14:creationId xmlns:p14="http://schemas.microsoft.com/office/powerpoint/2010/main" val="2351852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dissolv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a:t>
            </a:r>
            <a:r>
              <a:rPr lang="en-US" dirty="0"/>
              <a:t> </a:t>
            </a:r>
            <a:r>
              <a:rPr lang="en-US" dirty="0" smtClean="0"/>
              <a:t>Modeling – Adaptation Loop</a:t>
            </a:r>
            <a:endParaRPr lang="en-US" dirty="0"/>
          </a:p>
        </p:txBody>
      </p:sp>
      <p:pic>
        <p:nvPicPr>
          <p:cNvPr id="5" name="Picture 4"/>
          <p:cNvPicPr>
            <a:picLocks noChangeAspect="1"/>
          </p:cNvPicPr>
          <p:nvPr/>
        </p:nvPicPr>
        <p:blipFill>
          <a:blip r:embed="rId3"/>
          <a:stretch>
            <a:fillRect/>
          </a:stretch>
        </p:blipFill>
        <p:spPr>
          <a:xfrm>
            <a:off x="467544" y="1230197"/>
            <a:ext cx="8352928" cy="4503059"/>
          </a:xfrm>
          <a:prstGeom prst="rect">
            <a:avLst/>
          </a:prstGeom>
        </p:spPr>
      </p:pic>
      <p:sp>
        <p:nvSpPr>
          <p:cNvPr id="6" name="TextBox 5"/>
          <p:cNvSpPr txBox="1"/>
          <p:nvPr/>
        </p:nvSpPr>
        <p:spPr>
          <a:xfrm>
            <a:off x="611188" y="6068103"/>
            <a:ext cx="3875613" cy="338554"/>
          </a:xfrm>
          <a:prstGeom prst="rect">
            <a:avLst/>
          </a:prstGeom>
          <a:noFill/>
        </p:spPr>
        <p:txBody>
          <a:bodyPr wrap="none" rtlCol="0">
            <a:spAutoFit/>
          </a:bodyPr>
          <a:lstStyle/>
          <a:p>
            <a:r>
              <a:rPr lang="en-US" sz="1600" dirty="0" smtClean="0"/>
              <a:t>figure by </a:t>
            </a:r>
            <a:r>
              <a:rPr lang="en-US" sz="1600" dirty="0" err="1" smtClean="0"/>
              <a:t>Brusilovsky</a:t>
            </a:r>
            <a:r>
              <a:rPr lang="en-US" sz="1600" dirty="0" smtClean="0"/>
              <a:t>, redrawn by </a:t>
            </a:r>
            <a:r>
              <a:rPr lang="en-US" sz="1600" dirty="0" err="1" smtClean="0"/>
              <a:t>Knutov</a:t>
            </a:r>
            <a:endParaRPr lang="en-US" sz="1600"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2286" y="144774"/>
            <a:ext cx="3341714" cy="612000"/>
          </a:xfrm>
          <a:prstGeom prst="rect">
            <a:avLst/>
          </a:prstGeom>
        </p:spPr>
      </p:pic>
    </p:spTree>
    <p:extLst>
      <p:ext uri="{BB962C8B-B14F-4D97-AF65-F5344CB8AC3E}">
        <p14:creationId xmlns:p14="http://schemas.microsoft.com/office/powerpoint/2010/main" val="14478632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30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3500"/>
                            </p:stCondLst>
                            <p:childTnLst>
                              <p:par>
                                <p:cTn id="10" presetID="2" presetClass="exit" presetSubtype="2" fill="hold" nodeType="afterEffect">
                                  <p:stCondLst>
                                    <p:cond delay="6000"/>
                                  </p:stCondLst>
                                  <p:childTnLst>
                                    <p:anim calcmode="lin" valueType="num">
                                      <p:cBhvr additive="base">
                                        <p:cTn id="11" dur="500"/>
                                        <p:tgtEl>
                                          <p:spTgt spid="7"/>
                                        </p:tgtEl>
                                        <p:attrNameLst>
                                          <p:attrName>ppt_x</p:attrName>
                                        </p:attrNameLst>
                                      </p:cBhvr>
                                      <p:tavLst>
                                        <p:tav tm="0">
                                          <p:val>
                                            <p:strVal val="ppt_x"/>
                                          </p:val>
                                        </p:tav>
                                        <p:tav tm="100000">
                                          <p:val>
                                            <p:strVal val="1+ppt_w/2"/>
                                          </p:val>
                                        </p:tav>
                                      </p:tavLst>
                                    </p:anim>
                                    <p:anim calcmode="lin" valueType="num">
                                      <p:cBhvr additive="base">
                                        <p:cTn id="12" dur="500"/>
                                        <p:tgtEl>
                                          <p:spTgt spid="7"/>
                                        </p:tgtEl>
                                        <p:attrNameLst>
                                          <p:attrName>ppt_y</p:attrName>
                                        </p:attrNameLst>
                                      </p:cBhvr>
                                      <p:tavLst>
                                        <p:tav tm="0">
                                          <p:val>
                                            <p:strVal val="ppt_y"/>
                                          </p:val>
                                        </p:tav>
                                        <p:tav tm="100000">
                                          <p:val>
                                            <p:strVal val="ppt_y"/>
                                          </p:val>
                                        </p:tav>
                                      </p:tavLst>
                                    </p:anim>
                                    <p:set>
                                      <p:cBhvr>
                                        <p:cTn id="13"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Ue special blue">
  <a:themeElements>
    <a:clrScheme name="TUe special blue 1">
      <a:dk1>
        <a:srgbClr val="101073"/>
      </a:dk1>
      <a:lt1>
        <a:srgbClr val="0066CC"/>
      </a:lt1>
      <a:dk2>
        <a:srgbClr val="FFFFFF"/>
      </a:dk2>
      <a:lt2>
        <a:srgbClr val="FF9A00"/>
      </a:lt2>
      <a:accent1>
        <a:srgbClr val="00AEEF"/>
      </a:accent1>
      <a:accent2>
        <a:srgbClr val="D6004A"/>
      </a:accent2>
      <a:accent3>
        <a:srgbClr val="AAB8E2"/>
      </a:accent3>
      <a:accent4>
        <a:srgbClr val="0C0C61"/>
      </a:accent4>
      <a:accent5>
        <a:srgbClr val="AAD3F6"/>
      </a:accent5>
      <a:accent6>
        <a:srgbClr val="C20042"/>
      </a:accent6>
      <a:hlink>
        <a:srgbClr val="AD20AD"/>
      </a:hlink>
      <a:folHlink>
        <a:srgbClr val="7FC241"/>
      </a:folHlink>
    </a:clrScheme>
    <a:fontScheme name="TUe special blu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TUe special blue 1">
        <a:dk1>
          <a:srgbClr val="101073"/>
        </a:dk1>
        <a:lt1>
          <a:srgbClr val="0066CC"/>
        </a:lt1>
        <a:dk2>
          <a:srgbClr val="FFFFFF"/>
        </a:dk2>
        <a:lt2>
          <a:srgbClr val="FF9A00"/>
        </a:lt2>
        <a:accent1>
          <a:srgbClr val="00AEEF"/>
        </a:accent1>
        <a:accent2>
          <a:srgbClr val="D6004A"/>
        </a:accent2>
        <a:accent3>
          <a:srgbClr val="AAB8E2"/>
        </a:accent3>
        <a:accent4>
          <a:srgbClr val="0C0C61"/>
        </a:accent4>
        <a:accent5>
          <a:srgbClr val="AAD3F6"/>
        </a:accent5>
        <a:accent6>
          <a:srgbClr val="C20042"/>
        </a:accent6>
        <a:hlink>
          <a:srgbClr val="AD20AD"/>
        </a:hlink>
        <a:folHlink>
          <a:srgbClr val="7FC241"/>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TUe special blue.pot</Template>
  <TotalTime>70418</TotalTime>
  <Words>7298</Words>
  <Application>Microsoft Macintosh PowerPoint</Application>
  <PresentationFormat>On-screen Show (4:3)</PresentationFormat>
  <Paragraphs>389</Paragraphs>
  <Slides>45</Slides>
  <Notes>35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45</vt:i4>
      </vt:variant>
    </vt:vector>
  </HeadingPairs>
  <TitlesOfParts>
    <vt:vector size="50" baseType="lpstr">
      <vt:lpstr>Arial</vt:lpstr>
      <vt:lpstr>Calibri</vt:lpstr>
      <vt:lpstr>Mangal</vt:lpstr>
      <vt:lpstr>ＭＳ Ｐゴシック</vt:lpstr>
      <vt:lpstr>TUe special blue</vt:lpstr>
      <vt:lpstr>After 25 years of user modeling and adaptation… what makes us UMAP?</vt:lpstr>
      <vt:lpstr>Alternative title could be:</vt:lpstr>
      <vt:lpstr>The most adaptive system is the human</vt:lpstr>
      <vt:lpstr>Warning: this talk touches on religion</vt:lpstr>
      <vt:lpstr>Where did it start?</vt:lpstr>
      <vt:lpstr>Example: teaching/tutoring and learning</vt:lpstr>
      <vt:lpstr>Teaching versus Tutoring</vt:lpstr>
      <vt:lpstr>So, let’s “automate” the teacher…</vt:lpstr>
      <vt:lpstr>User Modeling – Adaptation Loop</vt:lpstr>
      <vt:lpstr>How to adapt: adaptation techniques</vt:lpstr>
      <vt:lpstr>How to adapt: adaptation techniques</vt:lpstr>
      <vt:lpstr>Example of content and link adaptation</vt:lpstr>
      <vt:lpstr>Example of content and link adaptation</vt:lpstr>
      <vt:lpstr>Example of layout adaptation</vt:lpstr>
      <vt:lpstr>PowerPoint Presentation</vt:lpstr>
      <vt:lpstr>PowerPoint Presentation</vt:lpstr>
      <vt:lpstr>PowerPoint Presentation</vt:lpstr>
      <vt:lpstr>PowerPoint Presentation</vt:lpstr>
      <vt:lpstr>UMAP needs to open up to systems papers</vt:lpstr>
      <vt:lpstr>Typical questions we got…</vt:lpstr>
      <vt:lpstr>Which GP adaptive systems are there?</vt:lpstr>
      <vt:lpstr>Commercial break</vt:lpstr>
      <vt:lpstr>Simple AHAM Reference Model</vt:lpstr>
      <vt:lpstr>The Domain Model and User Model</vt:lpstr>
      <vt:lpstr>Connections in Domain and Adaptation Model</vt:lpstr>
      <vt:lpstr>More Domain Model: connecting concepts</vt:lpstr>
      <vt:lpstr>The User Model: what can we adapt to?</vt:lpstr>
      <vt:lpstr>PowerPoint Presentation</vt:lpstr>
      <vt:lpstr>UMAP’s most essential point: scrutability</vt:lpstr>
      <vt:lpstr>Do we need to automate the expert?</vt:lpstr>
      <vt:lpstr>Experts are wrong more often than we think</vt:lpstr>
      <vt:lpstr>Relying on data requires scientific approach</vt:lpstr>
      <vt:lpstr>How to do UMAP data-driven adaptation?</vt:lpstr>
      <vt:lpstr>Commercial break</vt:lpstr>
      <vt:lpstr>Commercial break</vt:lpstr>
      <vt:lpstr>Commercial break</vt:lpstr>
      <vt:lpstr>Measuring satisfaction… missing data?</vt:lpstr>
      <vt:lpstr>Filter Bubbles, and Wisdom of the Crowd</vt:lpstr>
      <vt:lpstr>Measuring whether users follow advice</vt:lpstr>
      <vt:lpstr>Measuring whether users follow advice</vt:lpstr>
      <vt:lpstr>Why do users not follow advice?</vt:lpstr>
      <vt:lpstr>How to understand adaptation?</vt:lpstr>
      <vt:lpstr>Questions?</vt:lpstr>
      <vt:lpstr>Answers?</vt:lpstr>
      <vt:lpstr>And now for the adaptive paper…</vt:lpstr>
    </vt:vector>
  </TitlesOfParts>
  <Company>Eindhoven University of Technology</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 Science in the Bachelor Technische Informatica</dc:title>
  <dc:creator>Paul De Bra</dc:creator>
  <cp:lastModifiedBy>Paul De Bra</cp:lastModifiedBy>
  <cp:revision>616</cp:revision>
  <dcterms:created xsi:type="dcterms:W3CDTF">2010-07-02T12:35:32Z</dcterms:created>
  <dcterms:modified xsi:type="dcterms:W3CDTF">2017-07-08T06:34:12Z</dcterms:modified>
</cp:coreProperties>
</file>